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4"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8" d="100"/>
          <a:sy n="108" d="100"/>
        </p:scale>
        <p:origin x="1704"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1213DB-9DC9-4B5C-8FEF-AEF0B3641FD4}" type="datetimeFigureOut">
              <a:rPr lang="en-US" smtClean="0"/>
              <a:t>4/28/2019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A99F89-8837-40BC-908C-E3D04B51D8B2}" type="slidenum">
              <a:rPr lang="en-US" smtClean="0"/>
              <a:t>‹#›</a:t>
            </a:fld>
            <a:endParaRPr lang="en-US" dirty="0"/>
          </a:p>
        </p:txBody>
      </p:sp>
    </p:spTree>
    <p:extLst>
      <p:ext uri="{BB962C8B-B14F-4D97-AF65-F5344CB8AC3E}">
        <p14:creationId xmlns:p14="http://schemas.microsoft.com/office/powerpoint/2010/main" val="407553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96D6EE7D-1037-48C4-9C4C-09155887CF6A}" type="slidenum">
              <a:rPr lang="en-US"/>
              <a:pPr/>
              <a:t>2</a:t>
            </a:fld>
            <a:endParaRPr lang="en-US"/>
          </a:p>
        </p:txBody>
      </p:sp>
      <p:sp>
        <p:nvSpPr>
          <p:cNvPr id="25603" name="Rectangle 2"/>
          <p:cNvSpPr>
            <a:spLocks noGrp="1" noRot="1" noChangeAspect="1" noChangeArrowheads="1" noTextEdit="1"/>
          </p:cNvSpPr>
          <p:nvPr>
            <p:ph type="sldImg"/>
          </p:nvPr>
        </p:nvSpPr>
        <p:spPr>
          <a:xfrm>
            <a:off x="392113" y="692150"/>
            <a:ext cx="6073775" cy="3417888"/>
          </a:xfrm>
          <a:ln cap="flat"/>
        </p:spPr>
      </p:sp>
      <p:sp>
        <p:nvSpPr>
          <p:cNvPr id="256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9209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8CFE04A7-4064-468E-A774-9C0D70F58B3E}" type="slidenum">
              <a:rPr lang="en-US"/>
              <a:pPr>
                <a:defRPr/>
              </a:pPr>
              <a:t>21</a:t>
            </a:fld>
            <a:endParaRPr lang="en-US"/>
          </a:p>
        </p:txBody>
      </p:sp>
      <p:sp>
        <p:nvSpPr>
          <p:cNvPr id="30723" name="Rectangle 2"/>
          <p:cNvSpPr>
            <a:spLocks noGrp="1" noRot="1" noChangeAspect="1" noChangeArrowheads="1" noTextEdit="1"/>
          </p:cNvSpPr>
          <p:nvPr>
            <p:ph type="sldImg"/>
          </p:nvPr>
        </p:nvSpPr>
        <p:spPr bwMode="auto">
          <a:xfrm>
            <a:off x="393700" y="692150"/>
            <a:ext cx="6070600" cy="3416300"/>
          </a:xfrm>
          <a:noFill/>
          <a:ln cap="flat">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692215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C392D487-26A3-4642-B825-CB9D290BA71B}" type="slidenum">
              <a:rPr lang="en-US"/>
              <a:pPr>
                <a:defRPr/>
              </a:pPr>
              <a:t>24</a:t>
            </a:fld>
            <a:endParaRPr lang="en-US"/>
          </a:p>
        </p:txBody>
      </p:sp>
      <p:sp>
        <p:nvSpPr>
          <p:cNvPr id="49154" name="Rectangle 2"/>
          <p:cNvSpPr>
            <a:spLocks noGrp="1" noRot="1" noChangeAspect="1" noChangeArrowheads="1" noTextEdit="1"/>
          </p:cNvSpPr>
          <p:nvPr>
            <p:ph type="sldImg"/>
          </p:nvPr>
        </p:nvSpPr>
        <p:spPr bwMode="auto">
          <a:xfrm>
            <a:off x="392113" y="692150"/>
            <a:ext cx="6073775" cy="3417888"/>
          </a:xfrm>
          <a:noFill/>
          <a:ln cap="flat">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671221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60342C3B-24B3-4FC1-9974-76AE01E35C16}" type="slidenum">
              <a:rPr lang="en-US"/>
              <a:pPr>
                <a:defRPr/>
              </a:pPr>
              <a:t>25</a:t>
            </a:fld>
            <a:endParaRPr lang="en-US"/>
          </a:p>
        </p:txBody>
      </p:sp>
      <p:sp>
        <p:nvSpPr>
          <p:cNvPr id="51202" name="Rectangle 2"/>
          <p:cNvSpPr>
            <a:spLocks noGrp="1" noRot="1" noChangeAspect="1" noChangeArrowheads="1" noTextEdit="1"/>
          </p:cNvSpPr>
          <p:nvPr>
            <p:ph type="sldImg"/>
          </p:nvPr>
        </p:nvSpPr>
        <p:spPr bwMode="auto">
          <a:xfrm>
            <a:off x="392113" y="692150"/>
            <a:ext cx="6073775" cy="3417888"/>
          </a:xfrm>
          <a:noFill/>
          <a:ln cap="flat">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19339E9E-2088-4FE2-83A4-C917D5CD4F9D}" type="slidenum">
              <a:rPr lang="en-US"/>
              <a:pPr>
                <a:defRPr/>
              </a:pPr>
              <a:t>26</a:t>
            </a:fld>
            <a:endParaRPr lang="en-US"/>
          </a:p>
        </p:txBody>
      </p:sp>
      <p:sp>
        <p:nvSpPr>
          <p:cNvPr id="53250" name="Rectangle 2"/>
          <p:cNvSpPr>
            <a:spLocks noGrp="1" noRot="1" noChangeAspect="1" noChangeArrowheads="1" noTextEdit="1"/>
          </p:cNvSpPr>
          <p:nvPr>
            <p:ph type="sldImg"/>
          </p:nvPr>
        </p:nvSpPr>
        <p:spPr bwMode="auto">
          <a:xfrm>
            <a:off x="392113" y="692150"/>
            <a:ext cx="6073775" cy="3417888"/>
          </a:xfrm>
          <a:noFill/>
          <a:ln cap="flat">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97190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p:spPr>
        <p:txBody>
          <a:bodyPr/>
          <a:lstStyle/>
          <a:p>
            <a:fld id="{1AFE54D8-29F8-4DB8-947F-010F2D1A811E}" type="slidenum">
              <a:rPr lang="en-US"/>
              <a:pPr/>
              <a:t>27</a:t>
            </a:fld>
            <a:endParaRPr lang="en-US"/>
          </a:p>
        </p:txBody>
      </p:sp>
      <p:sp>
        <p:nvSpPr>
          <p:cNvPr id="43011" name="Rectangle 2"/>
          <p:cNvSpPr>
            <a:spLocks noGrp="1" noRot="1" noChangeAspect="1" noChangeArrowheads="1" noTextEdit="1"/>
          </p:cNvSpPr>
          <p:nvPr>
            <p:ph type="sldImg"/>
          </p:nvPr>
        </p:nvSpPr>
        <p:spPr>
          <a:xfrm>
            <a:off x="392113" y="692150"/>
            <a:ext cx="6073775" cy="3417888"/>
          </a:xfrm>
          <a:ln cap="flat"/>
        </p:spPr>
      </p:sp>
      <p:sp>
        <p:nvSpPr>
          <p:cNvPr id="4301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7534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A899366E-7230-4D40-8562-0A88194DE5AB}" type="slidenum">
              <a:rPr lang="en-US"/>
              <a:pPr/>
              <a:t>28</a:t>
            </a:fld>
            <a:endParaRPr lang="en-US"/>
          </a:p>
        </p:txBody>
      </p:sp>
      <p:sp>
        <p:nvSpPr>
          <p:cNvPr id="44035" name="Rectangle 2"/>
          <p:cNvSpPr>
            <a:spLocks noGrp="1" noRot="1" noChangeAspect="1" noChangeArrowheads="1" noTextEdit="1"/>
          </p:cNvSpPr>
          <p:nvPr>
            <p:ph type="sldImg"/>
          </p:nvPr>
        </p:nvSpPr>
        <p:spPr>
          <a:xfrm>
            <a:off x="392113" y="692150"/>
            <a:ext cx="6073775" cy="3417888"/>
          </a:xfrm>
          <a:ln cap="flat"/>
        </p:spPr>
      </p:sp>
      <p:sp>
        <p:nvSpPr>
          <p:cNvPr id="4403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75964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p:spPr>
        <p:txBody>
          <a:bodyPr/>
          <a:lstStyle/>
          <a:p>
            <a:fld id="{9E0DD91D-B6F4-4DC5-B1D5-D19DA90F3504}" type="slidenum">
              <a:rPr lang="en-US"/>
              <a:pPr/>
              <a:t>29</a:t>
            </a:fld>
            <a:endParaRPr lang="en-US"/>
          </a:p>
        </p:txBody>
      </p:sp>
      <p:sp>
        <p:nvSpPr>
          <p:cNvPr id="45059" name="Rectangle 2"/>
          <p:cNvSpPr>
            <a:spLocks noGrp="1" noRot="1" noChangeAspect="1" noChangeArrowheads="1" noTextEdit="1"/>
          </p:cNvSpPr>
          <p:nvPr>
            <p:ph type="sldImg"/>
          </p:nvPr>
        </p:nvSpPr>
        <p:spPr>
          <a:xfrm>
            <a:off x="392113" y="692150"/>
            <a:ext cx="6073775" cy="3417888"/>
          </a:xfrm>
          <a:ln cap="flat"/>
        </p:spPr>
      </p:sp>
      <p:sp>
        <p:nvSpPr>
          <p:cNvPr id="450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1990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body" idx="1"/>
          </p:nvPr>
        </p:nvSpPr>
        <p:spPr bwMode="auto">
          <a:xfrm>
            <a:off x="914400" y="4343401"/>
            <a:ext cx="5029200" cy="4114800"/>
          </a:xfrm>
          <a:noFill/>
        </p:spPr>
        <p:txBody>
          <a:bodyPr wrap="square" lIns="92075" tIns="46038" rIns="92075" bIns="46038" numCol="1" anchor="t" anchorCtr="0" compatLnSpc="1">
            <a:prstTxWarp prst="textNoShape">
              <a:avLst/>
            </a:prstTxWarp>
          </a:bodyPr>
          <a:lstStyle/>
          <a:p>
            <a:r>
              <a:rPr lang="en-US"/>
              <a:t>What is going on</a:t>
            </a:r>
          </a:p>
        </p:txBody>
      </p:sp>
      <p:sp>
        <p:nvSpPr>
          <p:cNvPr id="73731" name="Rectangle 3"/>
          <p:cNvSpPr>
            <a:spLocks noGrp="1" noRot="1" noChangeAspect="1" noTextEdit="1"/>
          </p:cNvSpPr>
          <p:nvPr>
            <p:ph type="sldImg"/>
          </p:nvPr>
        </p:nvSpPr>
        <p:spPr bwMode="auto">
          <a:xfrm>
            <a:off x="393700" y="692150"/>
            <a:ext cx="6072188" cy="3416300"/>
          </a:xfrm>
          <a:noFill/>
          <a:ln cap="flat">
            <a:solidFill>
              <a:schemeClr val="tx1"/>
            </a:solidFill>
            <a:miter lim="800000"/>
            <a:headEnd/>
            <a:tailEnd/>
          </a:ln>
        </p:spPr>
      </p:sp>
    </p:spTree>
    <p:extLst>
      <p:ext uri="{BB962C8B-B14F-4D97-AF65-F5344CB8AC3E}">
        <p14:creationId xmlns:p14="http://schemas.microsoft.com/office/powerpoint/2010/main" val="3481234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body" idx="1"/>
          </p:nvPr>
        </p:nvSpPr>
        <p:spPr bwMode="auto">
          <a:xfrm>
            <a:off x="914400" y="4343401"/>
            <a:ext cx="5029200" cy="4114800"/>
          </a:xfrm>
          <a:noFill/>
        </p:spPr>
        <p:txBody>
          <a:bodyPr wrap="square" lIns="92075" tIns="46038" rIns="92075" bIns="46038" numCol="1" anchor="t" anchorCtr="0" compatLnSpc="1">
            <a:prstTxWarp prst="textNoShape">
              <a:avLst/>
            </a:prstTxWarp>
          </a:bodyPr>
          <a:lstStyle/>
          <a:p>
            <a:endParaRPr lang="en-US"/>
          </a:p>
        </p:txBody>
      </p:sp>
      <p:sp>
        <p:nvSpPr>
          <p:cNvPr id="71683" name="Rectangle 3"/>
          <p:cNvSpPr>
            <a:spLocks noGrp="1" noRot="1" noChangeAspect="1" noTextEdit="1"/>
          </p:cNvSpPr>
          <p:nvPr>
            <p:ph type="sldImg"/>
          </p:nvPr>
        </p:nvSpPr>
        <p:spPr bwMode="auto">
          <a:xfrm>
            <a:off x="393700" y="692150"/>
            <a:ext cx="6072188" cy="3416300"/>
          </a:xfrm>
          <a:noFill/>
          <a:ln cap="flat">
            <a:solidFill>
              <a:schemeClr val="tx1"/>
            </a:solidFill>
            <a:miter lim="800000"/>
            <a:headEnd/>
            <a:tailEnd/>
          </a:ln>
        </p:spPr>
      </p:sp>
    </p:spTree>
    <p:extLst>
      <p:ext uri="{BB962C8B-B14F-4D97-AF65-F5344CB8AC3E}">
        <p14:creationId xmlns:p14="http://schemas.microsoft.com/office/powerpoint/2010/main" val="3551721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xfrm>
            <a:off x="393700" y="692150"/>
            <a:ext cx="6072188" cy="3416300"/>
          </a:xfrm>
          <a:noFill/>
          <a:ln cap="flat">
            <a:solidFill>
              <a:schemeClr val="tx1"/>
            </a:solidFill>
            <a:miter lim="800000"/>
            <a:headEnd/>
            <a:tailEnd/>
          </a:ln>
        </p:spPr>
      </p:sp>
      <p:sp>
        <p:nvSpPr>
          <p:cNvPr id="75779" name="Rectangle 3"/>
          <p:cNvSpPr>
            <a:spLocks noGrp="1"/>
          </p:cNvSpPr>
          <p:nvPr>
            <p:ph type="body" idx="1"/>
          </p:nvPr>
        </p:nvSpPr>
        <p:spPr bwMode="auto">
          <a:xfrm>
            <a:off x="914400" y="4343401"/>
            <a:ext cx="5029200" cy="4114800"/>
          </a:xfrm>
          <a:noFill/>
        </p:spPr>
        <p:txBody>
          <a:bodyPr wrap="square" lIns="92075" tIns="46038" rIns="92075" bIns="46038" numCol="1" anchor="t" anchorCtr="0" compatLnSpc="1">
            <a:prstTxWarp prst="textNoShape">
              <a:avLst/>
            </a:prstTxWarp>
          </a:bodyPr>
          <a:lstStyle/>
          <a:p>
            <a:endParaRPr lang="en-US"/>
          </a:p>
        </p:txBody>
      </p:sp>
    </p:spTree>
    <p:extLst>
      <p:ext uri="{BB962C8B-B14F-4D97-AF65-F5344CB8AC3E}">
        <p14:creationId xmlns:p14="http://schemas.microsoft.com/office/powerpoint/2010/main" val="1009672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DE97A770-5A7A-45AA-BDBD-F610F79269F4}" type="slidenum">
              <a:rPr lang="en-US"/>
              <a:pPr>
                <a:defRPr/>
              </a:pPr>
              <a:t>11</a:t>
            </a:fld>
            <a:endParaRPr lang="en-US"/>
          </a:p>
        </p:txBody>
      </p:sp>
      <p:sp>
        <p:nvSpPr>
          <p:cNvPr id="34818" name="Rectangle 2"/>
          <p:cNvSpPr>
            <a:spLocks noGrp="1" noRot="1" noChangeAspect="1" noChangeArrowheads="1" noTextEdit="1"/>
          </p:cNvSpPr>
          <p:nvPr>
            <p:ph type="sldImg"/>
          </p:nvPr>
        </p:nvSpPr>
        <p:spPr bwMode="auto">
          <a:xfrm>
            <a:off x="392113" y="692150"/>
            <a:ext cx="6073775" cy="3417888"/>
          </a:xfrm>
          <a:noFill/>
          <a:ln cap="flat">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2510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161CC97D-570A-4A04-AF82-0C79D683FC7A}" type="slidenum">
              <a:rPr lang="en-US"/>
              <a:pPr>
                <a:defRPr/>
              </a:pPr>
              <a:t>12</a:t>
            </a:fld>
            <a:endParaRPr lang="en-US"/>
          </a:p>
        </p:txBody>
      </p:sp>
      <p:sp>
        <p:nvSpPr>
          <p:cNvPr id="36866" name="Rectangle 2"/>
          <p:cNvSpPr>
            <a:spLocks noGrp="1" noRot="1" noChangeAspect="1" noChangeArrowheads="1" noTextEdit="1"/>
          </p:cNvSpPr>
          <p:nvPr>
            <p:ph type="sldImg"/>
          </p:nvPr>
        </p:nvSpPr>
        <p:spPr bwMode="auto">
          <a:xfrm>
            <a:off x="393700" y="692150"/>
            <a:ext cx="6070600" cy="3416300"/>
          </a:xfrm>
          <a:noFill/>
          <a:ln cap="flat">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162121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xfrm>
            <a:off x="393700" y="692150"/>
            <a:ext cx="6072188" cy="3416300"/>
          </a:xfrm>
          <a:noFill/>
          <a:ln cap="flat">
            <a:solidFill>
              <a:schemeClr val="tx1"/>
            </a:solidFill>
            <a:miter lim="800000"/>
            <a:headEnd/>
            <a:tailEnd/>
          </a:ln>
        </p:spPr>
      </p:sp>
      <p:sp>
        <p:nvSpPr>
          <p:cNvPr id="77827" name="Rectangle 3"/>
          <p:cNvSpPr>
            <a:spLocks noGrp="1"/>
          </p:cNvSpPr>
          <p:nvPr>
            <p:ph type="body" idx="1"/>
          </p:nvPr>
        </p:nvSpPr>
        <p:spPr bwMode="auto">
          <a:xfrm>
            <a:off x="914400" y="4343401"/>
            <a:ext cx="5029200" cy="4114800"/>
          </a:xfrm>
          <a:noFill/>
        </p:spPr>
        <p:txBody>
          <a:bodyPr wrap="square" lIns="92075" tIns="46038" rIns="92075" bIns="46038" numCol="1" anchor="t" anchorCtr="0" compatLnSpc="1">
            <a:prstTxWarp prst="textNoShape">
              <a:avLst/>
            </a:prstTxWarp>
          </a:bodyPr>
          <a:lstStyle/>
          <a:p>
            <a:endParaRPr lang="en-US"/>
          </a:p>
        </p:txBody>
      </p:sp>
    </p:spTree>
    <p:extLst>
      <p:ext uri="{BB962C8B-B14F-4D97-AF65-F5344CB8AC3E}">
        <p14:creationId xmlns:p14="http://schemas.microsoft.com/office/powerpoint/2010/main" val="2599178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1DB5C297-329B-444D-9648-8E43BFD5AA32}" type="slidenum">
              <a:rPr lang="en-US"/>
              <a:pPr/>
              <a:t>19</a:t>
            </a:fld>
            <a:endParaRPr lang="en-US"/>
          </a:p>
        </p:txBody>
      </p:sp>
      <p:sp>
        <p:nvSpPr>
          <p:cNvPr id="37891" name="Rectangle 2"/>
          <p:cNvSpPr>
            <a:spLocks noGrp="1" noRot="1" noChangeAspect="1" noChangeArrowheads="1" noTextEdit="1"/>
          </p:cNvSpPr>
          <p:nvPr>
            <p:ph type="sldImg"/>
          </p:nvPr>
        </p:nvSpPr>
        <p:spPr>
          <a:xfrm>
            <a:off x="392113" y="692150"/>
            <a:ext cx="6073775" cy="3417888"/>
          </a:xfrm>
          <a:ln cap="flat"/>
        </p:spPr>
      </p:sp>
      <p:sp>
        <p:nvSpPr>
          <p:cNvPr id="378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388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pPr>
              <a:defRPr/>
            </a:pPr>
            <a:fld id="{0EF94F95-6D34-486E-9279-96E11F208989}" type="slidenum">
              <a:rPr lang="en-US"/>
              <a:pPr>
                <a:defRPr/>
              </a:pPr>
              <a:t>20</a:t>
            </a:fld>
            <a:endParaRPr lang="en-US"/>
          </a:p>
        </p:txBody>
      </p:sp>
      <p:sp>
        <p:nvSpPr>
          <p:cNvPr id="47106" name="Rectangle 2"/>
          <p:cNvSpPr>
            <a:spLocks noGrp="1" noRot="1" noChangeAspect="1" noChangeArrowheads="1" noTextEdit="1"/>
          </p:cNvSpPr>
          <p:nvPr>
            <p:ph type="sldImg"/>
          </p:nvPr>
        </p:nvSpPr>
        <p:spPr bwMode="auto">
          <a:xfrm>
            <a:off x="392113" y="692150"/>
            <a:ext cx="6073775" cy="3417888"/>
          </a:xfrm>
          <a:noFill/>
          <a:ln cap="flat">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60750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42BFBAD8-BD0A-4E94-89D3-DF71241B0679}" type="datetimeFigureOut">
              <a:rPr lang="en-US" smtClean="0"/>
              <a:t>4/28/2019</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688016BE-1FA7-4179-8C29-A39D61467EB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8016BE-1FA7-4179-8C29-A39D61467E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rot="5400000">
            <a:off x="8075084" y="103716"/>
            <a:ext cx="533400" cy="325968"/>
          </a:xfrm>
        </p:spPr>
        <p:txBody>
          <a:bodyPr/>
          <a:lstStyle/>
          <a:p>
            <a:fld id="{688016BE-1FA7-4179-8C29-A39D61467EB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4811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1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39DB2749-4186-4B91-8D4C-B28AFCF16906}" type="datetimeFigureOut">
              <a:rPr lang="en-US"/>
              <a:pPr>
                <a:defRPr/>
              </a:pPr>
              <a:t>4/28/2019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D015A23-3DC6-4AA6-B8B1-E4D6784B79CC}" type="slidenum">
              <a:rPr lang="en-US"/>
              <a:pPr>
                <a:defRPr/>
              </a:pPr>
              <a:t>‹#›</a:t>
            </a:fld>
            <a:endParaRPr lang="en-US" dirty="0"/>
          </a:p>
        </p:txBody>
      </p:sp>
    </p:spTree>
    <p:extLst>
      <p:ext uri="{BB962C8B-B14F-4D97-AF65-F5344CB8AC3E}">
        <p14:creationId xmlns:p14="http://schemas.microsoft.com/office/powerpoint/2010/main" val="247881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dirty="0"/>
              <a:t>Click to edit Master title style</a:t>
            </a:r>
          </a:p>
        </p:txBody>
      </p:sp>
      <p:sp>
        <p:nvSpPr>
          <p:cNvPr id="4" name="Date Placeholder 9"/>
          <p:cNvSpPr>
            <a:spLocks noGrp="1"/>
          </p:cNvSpPr>
          <p:nvPr>
            <p:ph type="dt" sz="half" idx="10"/>
          </p:nvPr>
        </p:nvSpPr>
        <p:spPr/>
        <p:txBody>
          <a:bodyPr/>
          <a:lstStyle>
            <a:lvl1pPr>
              <a:defRPr/>
            </a:lvl1pPr>
          </a:lstStyle>
          <a:p>
            <a:pPr>
              <a:defRPr/>
            </a:pPr>
            <a:fld id="{C87DDF5E-C891-46BE-9BAA-06329ABD6743}" type="datetimeFigureOut">
              <a:rPr lang="en-US"/>
              <a:pPr>
                <a:defRPr/>
              </a:pPr>
              <a:t>4/28/2019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68A0309-7D7D-494B-98A3-38EB0B980F2E}" type="slidenum">
              <a:rPr lang="en-US"/>
              <a:pPr>
                <a:defRPr/>
              </a:pPr>
              <a:t>‹#›</a:t>
            </a:fld>
            <a:endParaRPr lang="en-US" dirty="0"/>
          </a:p>
        </p:txBody>
      </p:sp>
      <p:sp>
        <p:nvSpPr>
          <p:cNvPr id="7" name="Text Placeholder 2"/>
          <p:cNvSpPr>
            <a:spLocks noGrp="1"/>
          </p:cNvSpPr>
          <p:nvPr>
            <p:ph type="body" sz="half" idx="1"/>
          </p:nvPr>
        </p:nvSpPr>
        <p:spPr>
          <a:xfrm>
            <a:off x="609600" y="1481138"/>
            <a:ext cx="11074400" cy="4525962"/>
          </a:xfrm>
        </p:spPr>
        <p:txBody>
          <a:bodyPr/>
          <a:lstStyle>
            <a:lvl1pPr>
              <a:buNone/>
              <a:defRPr sz="2000"/>
            </a:lvl1pPr>
            <a:lvl2pPr>
              <a:buNone/>
              <a:defRPr sz="1800"/>
            </a:lvl2pPr>
            <a:lvl3pPr>
              <a:buNone/>
              <a:defRPr sz="1800"/>
            </a:lvl3pPr>
            <a:lvl4pPr>
              <a:buNone/>
              <a:defRPr sz="1600"/>
            </a:lvl4pPr>
            <a:lvl5pPr>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61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88016BE-1FA7-4179-8C29-A39D61467EB8}"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2BFBAD8-BD0A-4E94-89D3-DF71241B0679}" type="datetimeFigureOut">
              <a:rPr lang="en-US" smtClean="0"/>
              <a:t>4/28/2019</a:t>
            </a:fld>
            <a:endParaRPr lang="en-US" dirty="0"/>
          </a:p>
        </p:txBody>
      </p:sp>
      <p:sp>
        <p:nvSpPr>
          <p:cNvPr id="10" name="Slide Number Placeholder 9"/>
          <p:cNvSpPr>
            <a:spLocks noGrp="1"/>
          </p:cNvSpPr>
          <p:nvPr>
            <p:ph type="sldNum" sz="quarter" idx="16"/>
          </p:nvPr>
        </p:nvSpPr>
        <p:spPr/>
        <p:txBody>
          <a:bodyPr rtlCol="0"/>
          <a:lstStyle/>
          <a:p>
            <a:fld id="{688016BE-1FA7-4179-8C29-A39D61467EB8}"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42BFBAD8-BD0A-4E94-89D3-DF71241B0679}" type="datetimeFigureOut">
              <a:rPr lang="en-US" smtClean="0"/>
              <a:t>4/28/2019</a:t>
            </a:fld>
            <a:endParaRPr lang="en-US" dirty="0"/>
          </a:p>
        </p:txBody>
      </p:sp>
      <p:sp>
        <p:nvSpPr>
          <p:cNvPr id="12" name="Slide Number Placeholder 11"/>
          <p:cNvSpPr>
            <a:spLocks noGrp="1"/>
          </p:cNvSpPr>
          <p:nvPr>
            <p:ph type="sldNum" sz="quarter" idx="16"/>
          </p:nvPr>
        </p:nvSpPr>
        <p:spPr/>
        <p:txBody>
          <a:bodyPr rtlCol="0"/>
          <a:lstStyle/>
          <a:p>
            <a:fld id="{688016BE-1FA7-4179-8C29-A39D61467EB8}"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88016BE-1FA7-4179-8C29-A39D61467E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2BFBAD8-BD0A-4E94-89D3-DF71241B0679}" type="datetimeFigureOut">
              <a:rPr lang="en-US" smtClean="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88016BE-1FA7-4179-8C29-A39D61467EB8}" type="slidenum">
              <a:rPr lang="en-US" smtClean="0"/>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Date Placeholder 11"/>
          <p:cNvSpPr>
            <a:spLocks noGrp="1"/>
          </p:cNvSpPr>
          <p:nvPr>
            <p:ph type="dt" sz="half" idx="10"/>
          </p:nvPr>
        </p:nvSpPr>
        <p:spPr>
          <a:xfrm>
            <a:off x="8331200" y="6248401"/>
            <a:ext cx="3556000" cy="365125"/>
          </a:xfrm>
        </p:spPr>
        <p:txBody>
          <a:bodyPr rtlCol="0"/>
          <a:lstStyle/>
          <a:p>
            <a:fld id="{42BFBAD8-BD0A-4E94-89D3-DF71241B0679}" type="datetimeFigureOut">
              <a:rPr lang="en-US" smtClean="0"/>
              <a:t>4/28/2019</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88016BE-1FA7-4179-8C29-A39D61467EB8}" type="slidenum">
              <a:rPr lang="en-US" smtClean="0"/>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2BFBAD8-BD0A-4E94-89D3-DF71241B0679}" type="datetimeFigureOut">
              <a:rPr lang="en-US" smtClean="0"/>
              <a:t>4/28/2019</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8016BE-1FA7-4179-8C29-A39D61467EB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 id="2147483710" r:id="rId13"/>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3886200" y="3352800"/>
            <a:ext cx="6477000" cy="2514600"/>
          </a:xfrm>
        </p:spPr>
        <p:txBody>
          <a:bodyPr>
            <a:normAutofit/>
          </a:bodyPr>
          <a:lstStyle/>
          <a:p>
            <a:r>
              <a:rPr lang="en-US" dirty="0"/>
              <a:t>Corporate </a:t>
            </a:r>
            <a:br>
              <a:rPr lang="en-US" dirty="0"/>
            </a:br>
            <a:r>
              <a:rPr lang="en-US" dirty="0"/>
              <a:t>Financial</a:t>
            </a:r>
            <a:br>
              <a:rPr lang="en-US" dirty="0"/>
            </a:br>
            <a:r>
              <a:rPr lang="en-US" dirty="0"/>
              <a:t>Theory</a:t>
            </a:r>
          </a:p>
        </p:txBody>
      </p:sp>
      <p:sp>
        <p:nvSpPr>
          <p:cNvPr id="24" name="Subtitle 23"/>
          <p:cNvSpPr>
            <a:spLocks noGrp="1"/>
          </p:cNvSpPr>
          <p:nvPr>
            <p:ph type="subTitle" idx="1"/>
          </p:nvPr>
        </p:nvSpPr>
        <p:spPr/>
        <p:txBody>
          <a:bodyPr/>
          <a:lstStyle/>
          <a:p>
            <a:r>
              <a:rPr lang="en-US" dirty="0"/>
              <a:t>Lecture 11</a:t>
            </a:r>
          </a:p>
        </p:txBody>
      </p:sp>
    </p:spTree>
    <p:extLst>
      <p:ext uri="{BB962C8B-B14F-4D97-AF65-F5344CB8AC3E}">
        <p14:creationId xmlns:p14="http://schemas.microsoft.com/office/powerpoint/2010/main" val="84212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a:noFill/>
        </p:spPr>
        <p:txBody>
          <a:bodyPr vert="horz" wrap="square" lIns="92075" tIns="46038" rIns="92075" bIns="46038" numCol="1" anchor="ctr" anchorCtr="0" compatLnSpc="1">
            <a:prstTxWarp prst="textNoShape">
              <a:avLst/>
            </a:prstTxWarp>
            <a:normAutofit/>
          </a:bodyPr>
          <a:lstStyle/>
          <a:p>
            <a:r>
              <a:rPr lang="en-US">
                <a:effectLst/>
              </a:rPr>
              <a:t>Futures Contract Concepts</a:t>
            </a:r>
          </a:p>
        </p:txBody>
      </p:sp>
      <p:sp>
        <p:nvSpPr>
          <p:cNvPr id="74755" name="Rectangle 3"/>
          <p:cNvSpPr>
            <a:spLocks noGrp="1"/>
          </p:cNvSpPr>
          <p:nvPr>
            <p:ph type="body" idx="4294967295"/>
          </p:nvPr>
        </p:nvSpPr>
        <p:spPr>
          <a:xfrm>
            <a:off x="2514600" y="1600200"/>
            <a:ext cx="8153400" cy="4495800"/>
          </a:xfrm>
          <a:noFill/>
          <a:ln/>
        </p:spPr>
        <p:txBody>
          <a:bodyPr vert="horz" lIns="92075" tIns="46038" rIns="92075" bIns="46038">
            <a:normAutofit/>
          </a:bodyPr>
          <a:lstStyle/>
          <a:p>
            <a:r>
              <a:rPr lang="en-US"/>
              <a:t>Not an actual sale</a:t>
            </a:r>
          </a:p>
          <a:p>
            <a:r>
              <a:rPr lang="en-US"/>
              <a:t>Always a winner &amp; a loser (unlike stocks)</a:t>
            </a:r>
          </a:p>
          <a:p>
            <a:r>
              <a:rPr lang="en-US"/>
              <a:t>K are “settled” every day. (Marked to Market)</a:t>
            </a:r>
          </a:p>
          <a:p>
            <a:r>
              <a:rPr lang="en-US"/>
              <a:t>Hedge - K used to eliminate risk by locking in prices</a:t>
            </a:r>
          </a:p>
          <a:p>
            <a:r>
              <a:rPr lang="en-US"/>
              <a:t>Speculation - K used to gamble</a:t>
            </a:r>
          </a:p>
          <a:p>
            <a:r>
              <a:rPr lang="en-US"/>
              <a:t>Margin - not a sale - post partial amount</a:t>
            </a:r>
          </a:p>
          <a:p>
            <a:endParaRPr lang="en-US"/>
          </a:p>
        </p:txBody>
      </p:sp>
    </p:spTree>
    <p:extLst>
      <p:ext uri="{BB962C8B-B14F-4D97-AF65-F5344CB8AC3E}">
        <p14:creationId xmlns:p14="http://schemas.microsoft.com/office/powerpoint/2010/main" val="980821327"/>
      </p:ext>
    </p:extLst>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defRPr/>
            </a:pPr>
            <a:r>
              <a:rPr lang="en-US" dirty="0"/>
              <a:t>Example: Speculation</a:t>
            </a:r>
          </a:p>
        </p:txBody>
      </p:sp>
      <p:sp>
        <p:nvSpPr>
          <p:cNvPr id="33794" name="Rectangle 3"/>
          <p:cNvSpPr>
            <a:spLocks noGrp="1" noChangeArrowheads="1"/>
          </p:cNvSpPr>
          <p:nvPr>
            <p:ph type="body" idx="4294967295"/>
          </p:nvPr>
        </p:nvSpPr>
        <p:spPr>
          <a:xfrm>
            <a:off x="1685498" y="1567839"/>
            <a:ext cx="7772400" cy="3162300"/>
          </a:xfrm>
        </p:spPr>
        <p:txBody>
          <a:bodyPr/>
          <a:lstStyle/>
          <a:p>
            <a:pPr>
              <a:buNone/>
            </a:pPr>
            <a:r>
              <a:rPr lang="en-US" sz="2000" dirty="0"/>
              <a:t>    You are speculating in Hog Futures.  You think that the Spot Price of hogs will rise in the future.  Thus, you go Long on 10 Hog Futures.  If the price drops  .17 cents per pound ($.0017) what is total change in your position?</a:t>
            </a:r>
          </a:p>
        </p:txBody>
      </p:sp>
      <p:grpSp>
        <p:nvGrpSpPr>
          <p:cNvPr id="2" name="Group 18"/>
          <p:cNvGrpSpPr/>
          <p:nvPr/>
        </p:nvGrpSpPr>
        <p:grpSpPr>
          <a:xfrm>
            <a:off x="2371298" y="2920389"/>
            <a:ext cx="7696200" cy="3451728"/>
            <a:chOff x="685800" y="2819400"/>
            <a:chExt cx="7696200" cy="3451728"/>
          </a:xfrm>
        </p:grpSpPr>
        <p:sp>
          <p:nvSpPr>
            <p:cNvPr id="33795" name="Rectangle 4"/>
            <p:cNvSpPr>
              <a:spLocks noChangeArrowheads="1"/>
            </p:cNvSpPr>
            <p:nvPr/>
          </p:nvSpPr>
          <p:spPr bwMode="auto">
            <a:xfrm>
              <a:off x="685800" y="3048000"/>
              <a:ext cx="7696200" cy="462307"/>
            </a:xfrm>
            <a:prstGeom prst="rect">
              <a:avLst/>
            </a:prstGeom>
            <a:noFill/>
            <a:ln w="9525">
              <a:noFill/>
              <a:miter lim="800000"/>
              <a:headEnd/>
              <a:tailEnd/>
            </a:ln>
          </p:spPr>
          <p:txBody>
            <a:bodyPr lIns="92075" tIns="46038" rIns="92075" bIns="46038">
              <a:spAutoFit/>
            </a:bodyPr>
            <a:lstStyle/>
            <a:p>
              <a:pPr>
                <a:spcBef>
                  <a:spcPct val="50000"/>
                </a:spcBef>
              </a:pPr>
              <a:r>
                <a:rPr lang="en-US" sz="2400" dirty="0"/>
                <a:t>30,000 lbs  x  $.0017  loss  x  10 Ks  =   $510.00 loss </a:t>
              </a:r>
            </a:p>
          </p:txBody>
        </p:sp>
        <p:sp>
          <p:nvSpPr>
            <p:cNvPr id="33796" name="Line 5"/>
            <p:cNvSpPr>
              <a:spLocks noChangeShapeType="1"/>
            </p:cNvSpPr>
            <p:nvPr/>
          </p:nvSpPr>
          <p:spPr bwMode="auto">
            <a:xfrm>
              <a:off x="1447800" y="2819400"/>
              <a:ext cx="5943600" cy="0"/>
            </a:xfrm>
            <a:prstGeom prst="line">
              <a:avLst/>
            </a:prstGeom>
            <a:noFill/>
            <a:ln w="47625" cmpd="thinThick">
              <a:solidFill>
                <a:schemeClr val="tx1"/>
              </a:solidFill>
              <a:round/>
              <a:headEnd type="none" w="sm" len="sm"/>
              <a:tailEnd type="none" w="sm" len="sm"/>
            </a:ln>
          </p:spPr>
          <p:txBody>
            <a:bodyPr wrap="none" anchor="ctr"/>
            <a:lstStyle/>
            <a:p>
              <a:endParaRPr lang="en-US"/>
            </a:p>
          </p:txBody>
        </p:sp>
        <p:sp>
          <p:nvSpPr>
            <p:cNvPr id="33797" name="Line 6"/>
            <p:cNvSpPr>
              <a:spLocks noChangeShapeType="1"/>
            </p:cNvSpPr>
            <p:nvPr/>
          </p:nvSpPr>
          <p:spPr bwMode="auto">
            <a:xfrm>
              <a:off x="1447800" y="5410200"/>
              <a:ext cx="5943600" cy="0"/>
            </a:xfrm>
            <a:prstGeom prst="line">
              <a:avLst/>
            </a:prstGeom>
            <a:noFill/>
            <a:ln w="47625" cmpd="thinThick">
              <a:solidFill>
                <a:schemeClr val="tx1"/>
              </a:solidFill>
              <a:round/>
              <a:headEnd type="none" w="sm" len="sm"/>
              <a:tailEnd type="none" w="sm" len="sm"/>
            </a:ln>
          </p:spPr>
          <p:txBody>
            <a:bodyPr wrap="none" anchor="ctr"/>
            <a:lstStyle/>
            <a:p>
              <a:endParaRPr lang="en-US"/>
            </a:p>
          </p:txBody>
        </p:sp>
        <p:sp>
          <p:nvSpPr>
            <p:cNvPr id="33798" name="Rectangle 7"/>
            <p:cNvSpPr>
              <a:spLocks noChangeArrowheads="1"/>
            </p:cNvSpPr>
            <p:nvPr/>
          </p:nvSpPr>
          <p:spPr bwMode="auto">
            <a:xfrm>
              <a:off x="3352800" y="5562600"/>
              <a:ext cx="5029200" cy="708528"/>
            </a:xfrm>
            <a:prstGeom prst="rect">
              <a:avLst/>
            </a:prstGeom>
            <a:noFill/>
            <a:ln w="9525">
              <a:noFill/>
              <a:miter lim="800000"/>
              <a:headEnd/>
              <a:tailEnd/>
            </a:ln>
          </p:spPr>
          <p:txBody>
            <a:bodyPr wrap="square" lIns="92075" tIns="46038" rIns="92075" bIns="46038">
              <a:spAutoFit/>
            </a:bodyPr>
            <a:lstStyle/>
            <a:p>
              <a:pPr>
                <a:spcBef>
                  <a:spcPct val="50000"/>
                </a:spcBef>
              </a:pPr>
              <a:r>
                <a:rPr lang="en-US" sz="2000" dirty="0"/>
                <a:t>Since you must settle your account every day, you must give your broker $510.00</a:t>
              </a:r>
            </a:p>
          </p:txBody>
        </p:sp>
        <p:sp>
          <p:nvSpPr>
            <p:cNvPr id="33799" name="Line 8"/>
            <p:cNvSpPr>
              <a:spLocks noChangeShapeType="1"/>
            </p:cNvSpPr>
            <p:nvPr/>
          </p:nvSpPr>
          <p:spPr bwMode="auto">
            <a:xfrm>
              <a:off x="2362200" y="3733800"/>
              <a:ext cx="0" cy="13716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00" name="Line 9"/>
            <p:cNvSpPr>
              <a:spLocks noChangeShapeType="1"/>
            </p:cNvSpPr>
            <p:nvPr/>
          </p:nvSpPr>
          <p:spPr bwMode="auto">
            <a:xfrm>
              <a:off x="2362200" y="4419600"/>
              <a:ext cx="23622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01" name="Line 10"/>
            <p:cNvSpPr>
              <a:spLocks noChangeShapeType="1"/>
            </p:cNvSpPr>
            <p:nvPr/>
          </p:nvSpPr>
          <p:spPr bwMode="auto">
            <a:xfrm flipV="1">
              <a:off x="2971800" y="3810000"/>
              <a:ext cx="1143000" cy="11430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02" name="Line 11"/>
            <p:cNvSpPr>
              <a:spLocks noChangeShapeType="1"/>
            </p:cNvSpPr>
            <p:nvPr/>
          </p:nvSpPr>
          <p:spPr bwMode="auto">
            <a:xfrm>
              <a:off x="3505200" y="434340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03" name="Line 12"/>
            <p:cNvSpPr>
              <a:spLocks noChangeShapeType="1"/>
            </p:cNvSpPr>
            <p:nvPr/>
          </p:nvSpPr>
          <p:spPr bwMode="auto">
            <a:xfrm>
              <a:off x="3124200" y="434340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04" name="Rectangle 13"/>
            <p:cNvSpPr>
              <a:spLocks noChangeArrowheads="1"/>
            </p:cNvSpPr>
            <p:nvPr/>
          </p:nvSpPr>
          <p:spPr bwMode="auto">
            <a:xfrm>
              <a:off x="2743200" y="3962400"/>
              <a:ext cx="838200" cy="366713"/>
            </a:xfrm>
            <a:prstGeom prst="rect">
              <a:avLst/>
            </a:prstGeom>
            <a:noFill/>
            <a:ln w="9525">
              <a:noFill/>
              <a:miter lim="800000"/>
              <a:headEnd/>
              <a:tailEnd/>
            </a:ln>
          </p:spPr>
          <p:txBody>
            <a:bodyPr lIns="92075" tIns="46038" rIns="92075" bIns="46038">
              <a:spAutoFit/>
            </a:bodyPr>
            <a:lstStyle/>
            <a:p>
              <a:pPr>
                <a:spcBef>
                  <a:spcPct val="50000"/>
                </a:spcBef>
              </a:pPr>
              <a:r>
                <a:rPr lang="en-US"/>
                <a:t>50.63</a:t>
              </a:r>
            </a:p>
          </p:txBody>
        </p:sp>
        <p:sp>
          <p:nvSpPr>
            <p:cNvPr id="33805" name="Rectangle 14"/>
            <p:cNvSpPr>
              <a:spLocks noChangeArrowheads="1"/>
            </p:cNvSpPr>
            <p:nvPr/>
          </p:nvSpPr>
          <p:spPr bwMode="auto">
            <a:xfrm>
              <a:off x="3276600" y="4495800"/>
              <a:ext cx="1219200" cy="366713"/>
            </a:xfrm>
            <a:prstGeom prst="rect">
              <a:avLst/>
            </a:prstGeom>
            <a:noFill/>
            <a:ln w="9525">
              <a:noFill/>
              <a:miter lim="800000"/>
              <a:headEnd/>
              <a:tailEnd/>
            </a:ln>
          </p:spPr>
          <p:txBody>
            <a:bodyPr lIns="92075" tIns="46038" rIns="92075" bIns="46038">
              <a:spAutoFit/>
            </a:bodyPr>
            <a:lstStyle/>
            <a:p>
              <a:pPr>
                <a:spcBef>
                  <a:spcPct val="50000"/>
                </a:spcBef>
              </a:pPr>
              <a:r>
                <a:rPr lang="en-US"/>
                <a:t>50.80</a:t>
              </a:r>
            </a:p>
          </p:txBody>
        </p:sp>
        <p:sp>
          <p:nvSpPr>
            <p:cNvPr id="33806" name="Line 15"/>
            <p:cNvSpPr>
              <a:spLocks noChangeShapeType="1"/>
            </p:cNvSpPr>
            <p:nvPr/>
          </p:nvSpPr>
          <p:spPr bwMode="auto">
            <a:xfrm>
              <a:off x="3124200" y="4419600"/>
              <a:ext cx="0" cy="381000"/>
            </a:xfrm>
            <a:prstGeom prst="line">
              <a:avLst/>
            </a:prstGeom>
            <a:noFill/>
            <a:ln w="38100" cmpd="dbl">
              <a:solidFill>
                <a:schemeClr val="tx1"/>
              </a:solidFill>
              <a:round/>
              <a:headEnd type="none" w="sm" len="sm"/>
              <a:tailEnd type="none" w="sm" len="sm"/>
            </a:ln>
          </p:spPr>
          <p:txBody>
            <a:bodyPr wrap="none" anchor="ctr"/>
            <a:lstStyle/>
            <a:p>
              <a:endParaRPr lang="en-US"/>
            </a:p>
          </p:txBody>
        </p:sp>
        <p:sp>
          <p:nvSpPr>
            <p:cNvPr id="33807" name="Line 16"/>
            <p:cNvSpPr>
              <a:spLocks noChangeShapeType="1"/>
            </p:cNvSpPr>
            <p:nvPr/>
          </p:nvSpPr>
          <p:spPr bwMode="auto">
            <a:xfrm flipH="1">
              <a:off x="2362200" y="4800600"/>
              <a:ext cx="762000" cy="0"/>
            </a:xfrm>
            <a:prstGeom prst="line">
              <a:avLst/>
            </a:prstGeom>
            <a:noFill/>
            <a:ln w="38100" cmpd="dbl">
              <a:solidFill>
                <a:schemeClr val="tx1"/>
              </a:solidFill>
              <a:round/>
              <a:headEnd type="none" w="sm" len="sm"/>
              <a:tailEnd type="none" w="sm" len="sm"/>
            </a:ln>
          </p:spPr>
          <p:txBody>
            <a:bodyPr wrap="none" anchor="ctr"/>
            <a:lstStyle/>
            <a:p>
              <a:endParaRPr lang="en-US"/>
            </a:p>
          </p:txBody>
        </p:sp>
        <p:sp>
          <p:nvSpPr>
            <p:cNvPr id="33808" name="Rectangle 17"/>
            <p:cNvSpPr>
              <a:spLocks noChangeArrowheads="1"/>
            </p:cNvSpPr>
            <p:nvPr/>
          </p:nvSpPr>
          <p:spPr bwMode="auto">
            <a:xfrm>
              <a:off x="1600200" y="4640263"/>
              <a:ext cx="838200" cy="366712"/>
            </a:xfrm>
            <a:prstGeom prst="rect">
              <a:avLst/>
            </a:prstGeom>
            <a:noFill/>
            <a:ln w="9525">
              <a:noFill/>
              <a:miter lim="800000"/>
              <a:headEnd/>
              <a:tailEnd/>
            </a:ln>
          </p:spPr>
          <p:txBody>
            <a:bodyPr lIns="92075" tIns="46038" rIns="92075" bIns="46038">
              <a:spAutoFit/>
            </a:bodyPr>
            <a:lstStyle/>
            <a:p>
              <a:pPr>
                <a:spcBef>
                  <a:spcPct val="50000"/>
                </a:spcBef>
              </a:pPr>
              <a:r>
                <a:rPr lang="en-US"/>
                <a:t>-$510</a:t>
              </a:r>
            </a:p>
          </p:txBody>
        </p:sp>
        <p:sp>
          <p:nvSpPr>
            <p:cNvPr id="33809" name="Rectangle 18"/>
            <p:cNvSpPr>
              <a:spLocks noChangeArrowheads="1"/>
            </p:cNvSpPr>
            <p:nvPr/>
          </p:nvSpPr>
          <p:spPr bwMode="auto">
            <a:xfrm>
              <a:off x="4724400" y="4106863"/>
              <a:ext cx="1066800" cy="641350"/>
            </a:xfrm>
            <a:prstGeom prst="rect">
              <a:avLst/>
            </a:prstGeom>
            <a:noFill/>
            <a:ln w="9525">
              <a:noFill/>
              <a:miter lim="800000"/>
              <a:headEnd/>
              <a:tailEnd/>
            </a:ln>
          </p:spPr>
          <p:txBody>
            <a:bodyPr lIns="92075" tIns="46038" rIns="92075" bIns="46038">
              <a:spAutoFit/>
            </a:bodyPr>
            <a:lstStyle/>
            <a:p>
              <a:pPr>
                <a:spcBef>
                  <a:spcPct val="50000"/>
                </a:spcBef>
              </a:pPr>
              <a:r>
                <a:rPr lang="en-US"/>
                <a:t>cents per lbs</a:t>
              </a:r>
            </a:p>
          </p:txBody>
        </p:sp>
      </p:grpSp>
    </p:spTree>
    <p:extLst>
      <p:ext uri="{BB962C8B-B14F-4D97-AF65-F5344CB8AC3E}">
        <p14:creationId xmlns:p14="http://schemas.microsoft.com/office/powerpoint/2010/main" val="249826083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p:txBody>
          <a:bodyPr/>
          <a:lstStyle/>
          <a:p>
            <a:pPr>
              <a:defRPr/>
            </a:pPr>
            <a:r>
              <a:rPr lang="en-US" dirty="0"/>
              <a:t>Example: Hedge</a:t>
            </a:r>
          </a:p>
        </p:txBody>
      </p:sp>
      <p:sp>
        <p:nvSpPr>
          <p:cNvPr id="35841" name="Rectangle 2"/>
          <p:cNvSpPr>
            <a:spLocks noGrp="1" noChangeArrowheads="1"/>
          </p:cNvSpPr>
          <p:nvPr>
            <p:ph type="body" idx="4294967295"/>
          </p:nvPr>
        </p:nvSpPr>
        <p:spPr>
          <a:xfrm>
            <a:off x="2209800" y="1676400"/>
            <a:ext cx="7620000" cy="4038600"/>
          </a:xfrm>
        </p:spPr>
        <p:txBody>
          <a:bodyPr/>
          <a:lstStyle/>
          <a:p>
            <a:r>
              <a:rPr lang="en-US" sz="2000" dirty="0"/>
              <a:t>You are an Illinois farmer.  You planted 100 acres of wheat this week, and plan on harvesting 20,000 bushels in March.  If today’s futures wheat price is $1.56 per bushel, and you would like to lock in that price, what would you do?</a:t>
            </a:r>
          </a:p>
          <a:p>
            <a:endParaRPr lang="en-US" sz="2000" dirty="0"/>
          </a:p>
          <a:p>
            <a:endParaRPr lang="en-US" sz="2000" dirty="0"/>
          </a:p>
          <a:p>
            <a:endParaRPr lang="en-US" sz="2000" dirty="0"/>
          </a:p>
          <a:p>
            <a:r>
              <a:rPr lang="en-US" sz="2000" dirty="0"/>
              <a:t>Since you are long in Wheat, you will need to go short on March wheat.  Since1 contract= 5,000 bushels, you should short four contracts today and close your position in March. </a:t>
            </a:r>
          </a:p>
        </p:txBody>
      </p:sp>
      <p:sp>
        <p:nvSpPr>
          <p:cNvPr id="35843" name="Line 6"/>
          <p:cNvSpPr>
            <a:spLocks noChangeShapeType="1"/>
          </p:cNvSpPr>
          <p:nvPr/>
        </p:nvSpPr>
        <p:spPr bwMode="auto">
          <a:xfrm>
            <a:off x="2819400" y="3505200"/>
            <a:ext cx="5943600" cy="0"/>
          </a:xfrm>
          <a:prstGeom prst="line">
            <a:avLst/>
          </a:prstGeom>
          <a:noFill/>
          <a:ln w="47625" cmpd="thinThick">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813012372"/>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t>Example: Commodity Hedge</a:t>
            </a:r>
          </a:p>
        </p:txBody>
      </p:sp>
      <p:sp>
        <p:nvSpPr>
          <p:cNvPr id="4" name="Rectangle 3"/>
          <p:cNvSpPr txBox="1">
            <a:spLocks noChangeArrowheads="1"/>
          </p:cNvSpPr>
          <p:nvPr/>
        </p:nvSpPr>
        <p:spPr bwMode="auto">
          <a:xfrm>
            <a:off x="2057400" y="1447800"/>
            <a:ext cx="8153400" cy="5029200"/>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defRPr/>
            </a:pPr>
            <a:r>
              <a:rPr lang="en-US" sz="2000" dirty="0"/>
              <a:t>In June, farmer John Smith expects to harvest 10,000 bushels of corn during the month of August. In June, the September corn futures are selling for $2.94 per bushel (1K = 5,000 bushels).  Farmer Smith wishes to lock in this price.</a:t>
            </a:r>
          </a:p>
          <a:p>
            <a:pPr marL="365125" indent="-255588" eaLnBrk="0" hangingPunct="0">
              <a:spcBef>
                <a:spcPts val="400"/>
              </a:spcBef>
              <a:buClr>
                <a:schemeClr val="accent1"/>
              </a:buClr>
              <a:buSzPct val="68000"/>
              <a:buFont typeface="Wingdings 3" pitchFamily="18" charset="2"/>
              <a:buChar char=""/>
              <a:defRPr/>
            </a:pPr>
            <a:r>
              <a:rPr lang="en-US" sz="2000" dirty="0"/>
              <a:t>Show the transactions if the Sept spot price drops to $2.80. </a:t>
            </a:r>
          </a:p>
        </p:txBody>
      </p:sp>
      <p:sp>
        <p:nvSpPr>
          <p:cNvPr id="5" name="Rectangle 4"/>
          <p:cNvSpPr>
            <a:spLocks noChangeArrowheads="1"/>
          </p:cNvSpPr>
          <p:nvPr/>
        </p:nvSpPr>
        <p:spPr bwMode="auto">
          <a:xfrm>
            <a:off x="2717800" y="3632200"/>
            <a:ext cx="7010400" cy="2032000"/>
          </a:xfrm>
          <a:prstGeom prst="rect">
            <a:avLst/>
          </a:prstGeom>
          <a:noFill/>
          <a:ln w="9525">
            <a:noFill/>
            <a:miter lim="800000"/>
            <a:headEnd/>
            <a:tailEnd/>
          </a:ln>
        </p:spPr>
        <p:txBody>
          <a:bodyPr lIns="92075" tIns="46038" rIns="92075" bIns="46038">
            <a:spAutoFit/>
          </a:bodyPr>
          <a:lstStyle/>
          <a:p>
            <a:pPr>
              <a:spcBef>
                <a:spcPct val="50000"/>
              </a:spcBef>
            </a:pPr>
            <a:r>
              <a:rPr lang="en-US" dirty="0"/>
              <a:t>Revenue from Crop: 10,000 x 2.80		28,000</a:t>
            </a:r>
          </a:p>
          <a:p>
            <a:pPr>
              <a:spcBef>
                <a:spcPct val="50000"/>
              </a:spcBef>
            </a:pPr>
            <a:r>
              <a:rPr lang="en-US" dirty="0"/>
              <a:t>June: Short 2K @ 2.94 = 29,400</a:t>
            </a:r>
          </a:p>
          <a:p>
            <a:pPr>
              <a:spcBef>
                <a:spcPct val="50000"/>
              </a:spcBef>
            </a:pPr>
            <a:r>
              <a:rPr lang="en-US" dirty="0"/>
              <a:t>Sept:  Long 2K @ 2.80 = </a:t>
            </a:r>
            <a:r>
              <a:rPr lang="en-US" u="sng" dirty="0"/>
              <a:t>28,000                      	             .</a:t>
            </a:r>
          </a:p>
          <a:p>
            <a:pPr>
              <a:spcBef>
                <a:spcPct val="50000"/>
              </a:spcBef>
            </a:pPr>
            <a:r>
              <a:rPr lang="en-US" dirty="0"/>
              <a:t>Gain on Position------------------------------- 	  	  1,400</a:t>
            </a:r>
          </a:p>
          <a:p>
            <a:pPr>
              <a:spcBef>
                <a:spcPct val="50000"/>
              </a:spcBef>
            </a:pPr>
            <a:r>
              <a:rPr lang="en-US" b="1" u="sng" dirty="0"/>
              <a:t>Total Revenue                                            	             $ 29,400 </a:t>
            </a:r>
          </a:p>
        </p:txBody>
      </p:sp>
      <p:sp>
        <p:nvSpPr>
          <p:cNvPr id="6" name="Rectangle 5"/>
          <p:cNvSpPr>
            <a:spLocks noChangeArrowheads="1"/>
          </p:cNvSpPr>
          <p:nvPr/>
        </p:nvSpPr>
        <p:spPr bwMode="auto">
          <a:xfrm>
            <a:off x="2362200" y="3429000"/>
            <a:ext cx="7569200" cy="2921000"/>
          </a:xfrm>
          <a:prstGeom prst="rect">
            <a:avLst/>
          </a:prstGeom>
          <a:noFill/>
          <a:ln w="508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sz="1400"/>
          </a:p>
        </p:txBody>
      </p:sp>
    </p:spTree>
    <p:extLst>
      <p:ext uri="{BB962C8B-B14F-4D97-AF65-F5344CB8AC3E}">
        <p14:creationId xmlns:p14="http://schemas.microsoft.com/office/powerpoint/2010/main" val="53790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t>Example: Commodity Hedge</a:t>
            </a:r>
          </a:p>
        </p:txBody>
      </p:sp>
      <p:sp>
        <p:nvSpPr>
          <p:cNvPr id="4" name="Rectangle 3"/>
          <p:cNvSpPr txBox="1">
            <a:spLocks noChangeArrowheads="1"/>
          </p:cNvSpPr>
          <p:nvPr/>
        </p:nvSpPr>
        <p:spPr bwMode="auto">
          <a:xfrm>
            <a:off x="2057400" y="1447800"/>
            <a:ext cx="8153400" cy="5029200"/>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defRPr/>
            </a:pPr>
            <a:r>
              <a:rPr lang="en-US" sz="2000" dirty="0"/>
              <a:t>In June, farmer John Smith expects to harvest 10,000 bushels of corn during the month of August. In June, the September corn futures are selling for $2.94 per bushel (1K = 5,000 bushels).  Farmer Smith wishes to lock in this price.</a:t>
            </a:r>
          </a:p>
          <a:p>
            <a:pPr marL="365125" indent="-255588" eaLnBrk="0" hangingPunct="0">
              <a:spcBef>
                <a:spcPts val="400"/>
              </a:spcBef>
              <a:buClr>
                <a:schemeClr val="accent1"/>
              </a:buClr>
              <a:buSzPct val="68000"/>
              <a:buFont typeface="Wingdings 3" pitchFamily="18" charset="2"/>
              <a:buChar char=""/>
              <a:defRPr/>
            </a:pPr>
            <a:r>
              <a:rPr lang="en-US" sz="2000" dirty="0">
                <a:solidFill>
                  <a:srgbClr val="FF0000"/>
                </a:solidFill>
              </a:rPr>
              <a:t>Show the transactions if the Sept spot price rises to $3.05. </a:t>
            </a:r>
          </a:p>
        </p:txBody>
      </p:sp>
      <p:sp>
        <p:nvSpPr>
          <p:cNvPr id="5" name="Rectangle 4"/>
          <p:cNvSpPr>
            <a:spLocks noChangeArrowheads="1"/>
          </p:cNvSpPr>
          <p:nvPr/>
        </p:nvSpPr>
        <p:spPr bwMode="auto">
          <a:xfrm>
            <a:off x="2717800" y="3632200"/>
            <a:ext cx="7010400" cy="2032000"/>
          </a:xfrm>
          <a:prstGeom prst="rect">
            <a:avLst/>
          </a:prstGeom>
          <a:noFill/>
          <a:ln w="9525">
            <a:noFill/>
            <a:miter lim="800000"/>
            <a:headEnd/>
            <a:tailEnd/>
          </a:ln>
        </p:spPr>
        <p:txBody>
          <a:bodyPr lIns="92075" tIns="46038" rIns="92075" bIns="46038">
            <a:spAutoFit/>
          </a:bodyPr>
          <a:lstStyle/>
          <a:p>
            <a:pPr>
              <a:spcBef>
                <a:spcPct val="50000"/>
              </a:spcBef>
            </a:pPr>
            <a:r>
              <a:rPr lang="en-US" dirty="0"/>
              <a:t>Revenue from Crop: 10,000 x 3.05		30,500</a:t>
            </a:r>
          </a:p>
          <a:p>
            <a:pPr>
              <a:spcBef>
                <a:spcPct val="50000"/>
              </a:spcBef>
            </a:pPr>
            <a:r>
              <a:rPr lang="en-US" dirty="0"/>
              <a:t>June: Short 2K @ 2.94 = 29,400</a:t>
            </a:r>
          </a:p>
          <a:p>
            <a:pPr>
              <a:spcBef>
                <a:spcPct val="50000"/>
              </a:spcBef>
            </a:pPr>
            <a:r>
              <a:rPr lang="en-US" dirty="0"/>
              <a:t>Sept:  Long 2K @ 3.05 = </a:t>
            </a:r>
            <a:r>
              <a:rPr lang="en-US" u="sng" dirty="0"/>
              <a:t>30,500                        	             .</a:t>
            </a:r>
          </a:p>
          <a:p>
            <a:pPr>
              <a:spcBef>
                <a:spcPct val="50000"/>
              </a:spcBef>
            </a:pPr>
            <a:r>
              <a:rPr lang="en-US" dirty="0"/>
              <a:t>Gain on Position-------------------------------   	               -1,100</a:t>
            </a:r>
          </a:p>
          <a:p>
            <a:pPr>
              <a:spcBef>
                <a:spcPct val="50000"/>
              </a:spcBef>
            </a:pPr>
            <a:r>
              <a:rPr lang="en-US" b="1" u="sng" dirty="0"/>
              <a:t>Total Revenue                                            	             $ 29,400 </a:t>
            </a:r>
          </a:p>
        </p:txBody>
      </p:sp>
      <p:sp>
        <p:nvSpPr>
          <p:cNvPr id="6" name="Rectangle 5"/>
          <p:cNvSpPr>
            <a:spLocks noChangeArrowheads="1"/>
          </p:cNvSpPr>
          <p:nvPr/>
        </p:nvSpPr>
        <p:spPr bwMode="auto">
          <a:xfrm>
            <a:off x="2362200" y="3429000"/>
            <a:ext cx="7569200" cy="2921000"/>
          </a:xfrm>
          <a:prstGeom prst="rect">
            <a:avLst/>
          </a:prstGeom>
          <a:noFill/>
          <a:ln w="508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sz="1400"/>
          </a:p>
        </p:txBody>
      </p:sp>
    </p:spTree>
    <p:extLst>
      <p:ext uri="{BB962C8B-B14F-4D97-AF65-F5344CB8AC3E}">
        <p14:creationId xmlns:p14="http://schemas.microsoft.com/office/powerpoint/2010/main" val="380218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noFill/>
        </p:spPr>
        <p:txBody>
          <a:bodyPr vert="horz" wrap="square" lIns="92075" tIns="46038" rIns="92075" bIns="46038" numCol="1" anchor="ctr" anchorCtr="0" compatLnSpc="1">
            <a:prstTxWarp prst="textNoShape">
              <a:avLst/>
            </a:prstTxWarp>
            <a:normAutofit/>
          </a:bodyPr>
          <a:lstStyle/>
          <a:p>
            <a:r>
              <a:rPr lang="en-US">
                <a:effectLst/>
              </a:rPr>
              <a:t>Margin</a:t>
            </a:r>
          </a:p>
        </p:txBody>
      </p:sp>
      <p:sp>
        <p:nvSpPr>
          <p:cNvPr id="76803" name="Rectangle 3"/>
          <p:cNvSpPr>
            <a:spLocks noGrp="1"/>
          </p:cNvSpPr>
          <p:nvPr>
            <p:ph type="body" idx="1"/>
          </p:nvPr>
        </p:nvSpPr>
        <p:spPr>
          <a:noFill/>
          <a:ln/>
        </p:spPr>
        <p:txBody>
          <a:bodyPr vert="horz" lIns="92075" tIns="46038" rIns="92075" bIns="46038">
            <a:normAutofit/>
          </a:bodyPr>
          <a:lstStyle/>
          <a:p>
            <a:r>
              <a:rPr lang="en-US"/>
              <a:t>The amount (percentage) of a Futures Contract Value that must be on deposit with a broker.</a:t>
            </a:r>
          </a:p>
          <a:p>
            <a:r>
              <a:rPr lang="en-US"/>
              <a:t>Since a Futures Contract is not an actual sale, you need only pay a fraction of the asset value to </a:t>
            </a:r>
            <a:r>
              <a:rPr lang="en-US" u="sng"/>
              <a:t>open</a:t>
            </a:r>
            <a:r>
              <a:rPr lang="en-US"/>
              <a:t> a position = margin.</a:t>
            </a:r>
          </a:p>
          <a:p>
            <a:r>
              <a:rPr lang="en-US"/>
              <a:t>CME margin requirements are 15%</a:t>
            </a:r>
          </a:p>
          <a:p>
            <a:r>
              <a:rPr lang="en-US"/>
              <a:t>Thus, you can control $100,000 of assets with only $15,000.  </a:t>
            </a:r>
          </a:p>
        </p:txBody>
      </p:sp>
    </p:spTree>
    <p:extLst>
      <p:ext uri="{BB962C8B-B14F-4D97-AF65-F5344CB8AC3E}">
        <p14:creationId xmlns:p14="http://schemas.microsoft.com/office/powerpoint/2010/main" val="3275733724"/>
      </p:ext>
    </p:extLst>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52600" y="1447801"/>
            <a:ext cx="8686800" cy="4525963"/>
          </a:xfrm>
        </p:spPr>
        <p:txBody>
          <a:bodyPr/>
          <a:lstStyle/>
          <a:p>
            <a:r>
              <a:rPr lang="en-US"/>
              <a:t>Example – Commodity Speculation: No Margin</a:t>
            </a:r>
          </a:p>
          <a:p>
            <a:pPr>
              <a:buFont typeface="Wingdings 3" pitchFamily="18" charset="2"/>
              <a:buNone/>
            </a:pPr>
            <a:r>
              <a:rPr lang="en-US" sz="1800"/>
              <a:t>	You think you know everything there is to know about pork bellies (bacon) because your butler fixes it for you every morning.  Because you have decided to go on a diet, you think the price will drop over the next few months.  On the CME, each PB K is 38,000 lbs.  Today, you decide to short three May Ks @ 44.00 cents per lbs.  In Feb, the price rises to 48.5 cents and you decide to close your position. What is your gain/loss?</a:t>
            </a:r>
            <a:endParaRPr lang="en-US"/>
          </a:p>
          <a:p>
            <a:pPr>
              <a:buFont typeface="Wingdings 3" pitchFamily="18" charset="2"/>
              <a:buNone/>
            </a:pPr>
            <a:endParaRPr lang="en-US"/>
          </a:p>
          <a:p>
            <a:pPr>
              <a:buFont typeface="Wingdings 3" pitchFamily="18" charset="2"/>
              <a:buNone/>
            </a:pPr>
            <a:endParaRPr lang="en-US"/>
          </a:p>
        </p:txBody>
      </p:sp>
      <p:sp>
        <p:nvSpPr>
          <p:cNvPr id="3" name="Title 2"/>
          <p:cNvSpPr>
            <a:spLocks noGrp="1"/>
          </p:cNvSpPr>
          <p:nvPr>
            <p:ph type="title"/>
          </p:nvPr>
        </p:nvSpPr>
        <p:spPr/>
        <p:txBody>
          <a:bodyPr/>
          <a:lstStyle/>
          <a:p>
            <a:pPr>
              <a:defRPr/>
            </a:pPr>
            <a:r>
              <a:rPr lang="en-US" dirty="0"/>
              <a:t>Example: Margin</a:t>
            </a:r>
          </a:p>
        </p:txBody>
      </p:sp>
      <p:sp>
        <p:nvSpPr>
          <p:cNvPr id="11268" name="Rectangle 4"/>
          <p:cNvSpPr>
            <a:spLocks noChangeArrowheads="1"/>
          </p:cNvSpPr>
          <p:nvPr/>
        </p:nvSpPr>
        <p:spPr bwMode="auto">
          <a:xfrm>
            <a:off x="2057400" y="4267201"/>
            <a:ext cx="8001000" cy="1570303"/>
          </a:xfrm>
          <a:prstGeom prst="rect">
            <a:avLst/>
          </a:prstGeom>
          <a:noFill/>
          <a:ln w="9525">
            <a:noFill/>
            <a:miter lim="800000"/>
            <a:headEnd/>
            <a:tailEnd/>
          </a:ln>
        </p:spPr>
        <p:txBody>
          <a:bodyPr lIns="92075" tIns="46038" rIns="92075" bIns="46038">
            <a:spAutoFit/>
          </a:bodyPr>
          <a:lstStyle/>
          <a:p>
            <a:pPr>
              <a:spcBef>
                <a:spcPct val="50000"/>
              </a:spcBef>
            </a:pPr>
            <a:r>
              <a:rPr lang="en-US" sz="2400" b="1"/>
              <a:t>Nov: Short 3 May K (.4400 x 38,000 x 3 )  = 	+ 50,160</a:t>
            </a:r>
          </a:p>
          <a:p>
            <a:pPr>
              <a:spcBef>
                <a:spcPct val="50000"/>
              </a:spcBef>
            </a:pPr>
            <a:r>
              <a:rPr lang="en-US" sz="2400" b="1" u="sng"/>
              <a:t>Feb: Long 3 May K (.4850 x 38,000 x 3 )   = 	 - 55,290</a:t>
            </a:r>
            <a:endParaRPr lang="en-US" sz="2400" b="1"/>
          </a:p>
          <a:p>
            <a:pPr>
              <a:spcBef>
                <a:spcPct val="50000"/>
              </a:spcBef>
            </a:pPr>
            <a:r>
              <a:rPr lang="en-US" sz="2400" b="1"/>
              <a:t>   	 		      Loss of 10.23 %   =	 - 5,130</a:t>
            </a:r>
          </a:p>
        </p:txBody>
      </p:sp>
      <p:sp>
        <p:nvSpPr>
          <p:cNvPr id="11269" name="Line 6"/>
          <p:cNvSpPr>
            <a:spLocks noChangeShapeType="1"/>
          </p:cNvSpPr>
          <p:nvPr/>
        </p:nvSpPr>
        <p:spPr bwMode="auto">
          <a:xfrm>
            <a:off x="2133600" y="4038600"/>
            <a:ext cx="7924800" cy="0"/>
          </a:xfrm>
          <a:prstGeom prst="line">
            <a:avLst/>
          </a:prstGeom>
          <a:noFill/>
          <a:ln w="47625" cmpd="thinThick">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585604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1752600" y="1447801"/>
            <a:ext cx="8686800" cy="4525963"/>
          </a:xfrm>
        </p:spPr>
        <p:txBody>
          <a:bodyPr/>
          <a:lstStyle/>
          <a:p>
            <a:r>
              <a:rPr lang="en-US"/>
              <a:t>Example –Commodity Speculation:  </a:t>
            </a:r>
            <a:r>
              <a:rPr lang="en-US" b="1">
                <a:solidFill>
                  <a:srgbClr val="FF0000"/>
                </a:solidFill>
              </a:rPr>
              <a:t>With Margin</a:t>
            </a:r>
          </a:p>
          <a:p>
            <a:pPr>
              <a:buFont typeface="Wingdings 3" pitchFamily="18" charset="2"/>
              <a:buNone/>
            </a:pPr>
            <a:r>
              <a:rPr lang="en-US" sz="1800"/>
              <a:t>	You think you know everything there is to know about pork bellies (bacon) because your butler fixes it for you every morning.  Because you have decided to go on a diet, you think the price will drop over the next few months.  On the CME, each PB K is 38,000 lbs.  Today, you decide to short three May Ks @ 44.00 cents per lbs.  In Feb, the price rises to 48.5 cents and you decide to close your position. What is your gain/loss?</a:t>
            </a:r>
            <a:endParaRPr lang="en-US"/>
          </a:p>
          <a:p>
            <a:pPr>
              <a:buFont typeface="Wingdings 3" pitchFamily="18" charset="2"/>
              <a:buNone/>
            </a:pPr>
            <a:endParaRPr lang="en-US"/>
          </a:p>
          <a:p>
            <a:pPr>
              <a:buFont typeface="Wingdings 3" pitchFamily="18" charset="2"/>
              <a:buNone/>
            </a:pPr>
            <a:endParaRPr lang="en-US"/>
          </a:p>
        </p:txBody>
      </p:sp>
      <p:sp>
        <p:nvSpPr>
          <p:cNvPr id="3" name="Title 2"/>
          <p:cNvSpPr>
            <a:spLocks noGrp="1"/>
          </p:cNvSpPr>
          <p:nvPr>
            <p:ph type="title"/>
          </p:nvPr>
        </p:nvSpPr>
        <p:spPr/>
        <p:txBody>
          <a:bodyPr/>
          <a:lstStyle/>
          <a:p>
            <a:pPr>
              <a:defRPr/>
            </a:pPr>
            <a:r>
              <a:rPr lang="en-US" dirty="0"/>
              <a:t>Example: Margin	</a:t>
            </a:r>
          </a:p>
        </p:txBody>
      </p:sp>
      <p:sp>
        <p:nvSpPr>
          <p:cNvPr id="12" name="Rectangle 4"/>
          <p:cNvSpPr>
            <a:spLocks noChangeArrowheads="1"/>
          </p:cNvSpPr>
          <p:nvPr/>
        </p:nvSpPr>
        <p:spPr bwMode="auto">
          <a:xfrm>
            <a:off x="2209800" y="4038600"/>
            <a:ext cx="8001000" cy="2678298"/>
          </a:xfrm>
          <a:prstGeom prst="rect">
            <a:avLst/>
          </a:prstGeom>
          <a:solidFill>
            <a:schemeClr val="accent2">
              <a:lumMod val="20000"/>
              <a:lumOff val="80000"/>
            </a:schemeClr>
          </a:solidFill>
          <a:ln w="9525">
            <a:noFill/>
            <a:miter lim="800000"/>
            <a:headEnd/>
            <a:tailEnd/>
          </a:ln>
          <a:effectLst/>
        </p:spPr>
        <p:txBody>
          <a:bodyPr lIns="92075" tIns="46038" rIns="92075" bIns="46038">
            <a:spAutoFit/>
          </a:bodyPr>
          <a:lstStyle/>
          <a:p>
            <a:pPr>
              <a:spcBef>
                <a:spcPct val="50000"/>
              </a:spcBef>
              <a:defRPr/>
            </a:pPr>
            <a:r>
              <a:rPr lang="en-US" sz="2400" b="1" dirty="0"/>
              <a:t>Nov: Short 3 May K (.4400 x 38,000 x 3 )  = 	+ 50,160</a:t>
            </a:r>
          </a:p>
          <a:p>
            <a:pPr>
              <a:spcBef>
                <a:spcPct val="50000"/>
              </a:spcBef>
              <a:defRPr/>
            </a:pPr>
            <a:r>
              <a:rPr lang="en-US" sz="2400" b="1" u="sng" dirty="0"/>
              <a:t>Feb: Long 3 May K (.4850 x 38,000 x 3 )   = 	 - 55,290</a:t>
            </a:r>
            <a:endParaRPr lang="en-US" sz="2400" b="1" dirty="0"/>
          </a:p>
          <a:p>
            <a:pPr>
              <a:spcBef>
                <a:spcPct val="50000"/>
              </a:spcBef>
              <a:defRPr/>
            </a:pPr>
            <a:r>
              <a:rPr lang="en-US" sz="2400" b="1" dirty="0"/>
              <a:t>   	 		      		     Loss  =	 - 5,130</a:t>
            </a:r>
          </a:p>
          <a:p>
            <a:pPr>
              <a:spcBef>
                <a:spcPct val="50000"/>
              </a:spcBef>
              <a:defRPr/>
            </a:pPr>
            <a:r>
              <a:rPr lang="en-US" sz="2400" b="1" dirty="0"/>
              <a:t>Loss		     5130	    5130	</a:t>
            </a:r>
          </a:p>
          <a:p>
            <a:pPr>
              <a:spcBef>
                <a:spcPct val="50000"/>
              </a:spcBef>
              <a:defRPr/>
            </a:pPr>
            <a:r>
              <a:rPr lang="en-US" sz="2400" b="1" dirty="0"/>
              <a:t>Margin 	50160 x.15 	    7524</a:t>
            </a:r>
          </a:p>
        </p:txBody>
      </p:sp>
      <p:sp>
        <p:nvSpPr>
          <p:cNvPr id="12293" name="Line 6"/>
          <p:cNvSpPr>
            <a:spLocks noChangeShapeType="1"/>
          </p:cNvSpPr>
          <p:nvPr/>
        </p:nvSpPr>
        <p:spPr bwMode="auto">
          <a:xfrm>
            <a:off x="2286000" y="3886200"/>
            <a:ext cx="7924800" cy="0"/>
          </a:xfrm>
          <a:prstGeom prst="line">
            <a:avLst/>
          </a:prstGeom>
          <a:noFill/>
          <a:ln w="47625" cmpd="thinThick">
            <a:solidFill>
              <a:schemeClr val="tx1"/>
            </a:solidFill>
            <a:round/>
            <a:headEnd type="none" w="sm" len="sm"/>
            <a:tailEnd type="none" w="sm" len="sm"/>
          </a:ln>
        </p:spPr>
        <p:txBody>
          <a:bodyPr wrap="none" anchor="ctr"/>
          <a:lstStyle/>
          <a:p>
            <a:endParaRPr lang="en-US"/>
          </a:p>
        </p:txBody>
      </p:sp>
      <p:sp>
        <p:nvSpPr>
          <p:cNvPr id="12294" name="Rectangle 7"/>
          <p:cNvSpPr>
            <a:spLocks noChangeArrowheads="1"/>
          </p:cNvSpPr>
          <p:nvPr/>
        </p:nvSpPr>
        <p:spPr bwMode="auto">
          <a:xfrm>
            <a:off x="1905000" y="5943601"/>
            <a:ext cx="7315200" cy="462307"/>
          </a:xfrm>
          <a:prstGeom prst="rect">
            <a:avLst/>
          </a:prstGeom>
          <a:noFill/>
          <a:ln w="9525">
            <a:noFill/>
            <a:miter lim="800000"/>
            <a:headEnd/>
            <a:tailEnd/>
          </a:ln>
        </p:spPr>
        <p:txBody>
          <a:bodyPr lIns="92075" tIns="46038" rIns="92075" bIns="46038">
            <a:spAutoFit/>
          </a:bodyPr>
          <a:lstStyle/>
          <a:p>
            <a:pPr>
              <a:spcBef>
                <a:spcPct val="50000"/>
              </a:spcBef>
            </a:pPr>
            <a:r>
              <a:rPr lang="en-US" b="1"/>
              <a:t>    ------------     =      --------------------	  =    ------------   =   </a:t>
            </a:r>
            <a:r>
              <a:rPr lang="en-US" sz="2400" b="1"/>
              <a:t>68% loss</a:t>
            </a:r>
          </a:p>
        </p:txBody>
      </p:sp>
    </p:spTree>
    <p:extLst>
      <p:ext uri="{BB962C8B-B14F-4D97-AF65-F5344CB8AC3E}">
        <p14:creationId xmlns:p14="http://schemas.microsoft.com/office/powerpoint/2010/main" val="133413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body" sz="half" idx="2"/>
          </p:nvPr>
        </p:nvSpPr>
        <p:spPr/>
        <p:txBody>
          <a:bodyPr/>
          <a:lstStyle/>
          <a:p>
            <a:r>
              <a:rPr lang="en-US" dirty="0"/>
              <a:t>Short and </a:t>
            </a:r>
            <a:r>
              <a:rPr lang="en-US"/>
              <a:t>Long Trades</a:t>
            </a:r>
            <a:endParaRPr lang="en-US" dirty="0"/>
          </a:p>
        </p:txBody>
      </p:sp>
      <p:sp>
        <p:nvSpPr>
          <p:cNvPr id="4" name="Title 3"/>
          <p:cNvSpPr>
            <a:spLocks noGrp="1"/>
          </p:cNvSpPr>
          <p:nvPr>
            <p:ph type="title"/>
          </p:nvPr>
        </p:nvSpPr>
        <p:spPr/>
        <p:txBody>
          <a:bodyPr/>
          <a:lstStyle/>
          <a:p>
            <a:r>
              <a:rPr lang="en-US" dirty="0"/>
              <a:t>Trading Places</a:t>
            </a:r>
          </a:p>
        </p:txBody>
      </p:sp>
      <p:sp>
        <p:nvSpPr>
          <p:cNvPr id="2" name="Picture Placeholder 1"/>
          <p:cNvSpPr>
            <a:spLocks noGrp="1"/>
          </p:cNvSpPr>
          <p:nvPr>
            <p:ph type="pic" idx="1"/>
          </p:nvPr>
        </p:nvSpPr>
        <p:spPr/>
      </p:sp>
      <p:sp>
        <p:nvSpPr>
          <p:cNvPr id="6" name="Rectangle 4"/>
          <p:cNvSpPr txBox="1">
            <a:spLocks noChangeArrowheads="1"/>
          </p:cNvSpPr>
          <p:nvPr/>
        </p:nvSpPr>
        <p:spPr>
          <a:xfrm>
            <a:off x="1981200" y="274638"/>
            <a:ext cx="8229600" cy="1143000"/>
          </a:xfrm>
          <a:prstGeom prst="rect">
            <a:avLst/>
          </a:prstGeom>
          <a:noFill/>
        </p:spPr>
        <p:txBody>
          <a:bodyPr vert="horz" anchor="b">
            <a:normAutofit/>
            <a:scene3d>
              <a:camera prst="orthographicFront"/>
              <a:lightRig rig="soft" dir="t"/>
            </a:scene3d>
            <a:sp3d prstMaterial="softEdge">
              <a:bevelT w="25400" h="25400"/>
            </a:sp3d>
          </a:bodyPr>
          <a:lstStyle/>
          <a:p>
            <a:pPr algn="ctr" eaLnBrk="0" fontAlgn="base" hangingPunct="0">
              <a:spcBef>
                <a:spcPct val="0"/>
              </a:spcBef>
              <a:spcAft>
                <a:spcPct val="0"/>
              </a:spcAft>
              <a:defRPr/>
            </a:pPr>
            <a:r>
              <a:rPr lang="en-US" sz="4400" b="1" dirty="0">
                <a:solidFill>
                  <a:schemeClr val="tx2"/>
                </a:solidFill>
                <a:effectLst>
                  <a:outerShdw blurRad="31750" dist="25400" dir="5400000" algn="tl" rotWithShape="0">
                    <a:srgbClr val="000000">
                      <a:alpha val="25000"/>
                    </a:srgbClr>
                  </a:outerShdw>
                </a:effectLst>
                <a:latin typeface="+mj-lt"/>
                <a:ea typeface="+mj-ea"/>
                <a:cs typeface="+mj-cs"/>
              </a:rPr>
              <a:t>Commodity Trading</a:t>
            </a:r>
          </a:p>
        </p:txBody>
      </p:sp>
    </p:spTree>
    <p:extLst>
      <p:ext uri="{BB962C8B-B14F-4D97-AF65-F5344CB8AC3E}">
        <p14:creationId xmlns:p14="http://schemas.microsoft.com/office/powerpoint/2010/main" val="2884993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a:t>Financial Futures</a:t>
            </a:r>
          </a:p>
        </p:txBody>
      </p:sp>
      <p:sp>
        <p:nvSpPr>
          <p:cNvPr id="14339" name="Rectangle 3"/>
          <p:cNvSpPr>
            <a:spLocks noGrp="1" noChangeArrowheads="1"/>
          </p:cNvSpPr>
          <p:nvPr>
            <p:ph sz="quarter" idx="1"/>
          </p:nvPr>
        </p:nvSpPr>
        <p:spPr>
          <a:noFill/>
        </p:spPr>
        <p:txBody>
          <a:bodyPr>
            <a:normAutofit fontScale="92500" lnSpcReduction="10000"/>
          </a:bodyPr>
          <a:lstStyle/>
          <a:p>
            <a:pPr marL="0" indent="0">
              <a:buNone/>
            </a:pPr>
            <a:r>
              <a:rPr lang="en-US" dirty="0"/>
              <a:t>Goal (Hedge) - To create an exactly opposite  reaction in price changes, from your cash position. </a:t>
            </a:r>
          </a:p>
          <a:p>
            <a:pPr marL="0" indent="0">
              <a:buNone/>
            </a:pPr>
            <a:endParaRPr lang="en-US" dirty="0"/>
          </a:p>
          <a:p>
            <a:pPr marL="0" indent="0">
              <a:buNone/>
            </a:pPr>
            <a:r>
              <a:rPr lang="en-US" dirty="0"/>
              <a:t>Commodities - Simple because assets types are standard.</a:t>
            </a:r>
          </a:p>
          <a:p>
            <a:pPr marL="0" indent="0">
              <a:buNone/>
            </a:pPr>
            <a:endParaRPr lang="en-US" dirty="0"/>
          </a:p>
          <a:p>
            <a:pPr marL="0" indent="0">
              <a:buNone/>
            </a:pPr>
            <a:r>
              <a:rPr lang="en-US" dirty="0"/>
              <a:t>Financials - Difficult because assets types </a:t>
            </a:r>
            <a:r>
              <a:rPr lang="en-US"/>
              <a:t>are infinite</a:t>
            </a:r>
            <a:r>
              <a:rPr lang="en-US" dirty="0"/>
              <a:t>.</a:t>
            </a:r>
          </a:p>
          <a:p>
            <a:pPr marL="0" indent="0">
              <a:buNone/>
            </a:pPr>
            <a:r>
              <a:rPr lang="en-US" dirty="0"/>
              <a:t> - You must attempt to approximate your position with futures via “Hedge Ratios.”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702703126"/>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a:lstStyle/>
          <a:p>
            <a:r>
              <a:rPr lang="en-US"/>
              <a:t>Hedging &amp; Futures</a:t>
            </a:r>
          </a:p>
        </p:txBody>
      </p:sp>
      <p:sp>
        <p:nvSpPr>
          <p:cNvPr id="2051" name="Rectangle 3"/>
          <p:cNvSpPr>
            <a:spLocks noGrp="1" noChangeArrowheads="1"/>
          </p:cNvSpPr>
          <p:nvPr>
            <p:ph sz="quarter" idx="1"/>
          </p:nvPr>
        </p:nvSpPr>
        <p:spPr>
          <a:noFill/>
        </p:spPr>
        <p:txBody>
          <a:bodyPr>
            <a:normAutofit fontScale="77500" lnSpcReduction="20000"/>
          </a:bodyPr>
          <a:lstStyle/>
          <a:p>
            <a:pPr marL="0" indent="0">
              <a:buNone/>
            </a:pPr>
            <a:r>
              <a:rPr lang="en-US" u="sng" dirty="0"/>
              <a:t>Today </a:t>
            </a:r>
            <a:endParaRPr lang="en-US" dirty="0"/>
          </a:p>
          <a:p>
            <a:r>
              <a:rPr lang="en-US" dirty="0"/>
              <a:t>We will return to Capital Budgeting &amp; Financing.</a:t>
            </a:r>
          </a:p>
          <a:p>
            <a:r>
              <a:rPr lang="en-US" dirty="0"/>
              <a:t>We will discuss how to reduce risk.</a:t>
            </a:r>
          </a:p>
          <a:p>
            <a:pPr marL="0" indent="0">
              <a:buNone/>
            </a:pPr>
            <a:endParaRPr lang="en-US" dirty="0"/>
          </a:p>
          <a:p>
            <a:pPr marL="0" indent="0">
              <a:buNone/>
            </a:pPr>
            <a:r>
              <a:rPr lang="en-US" u="sng" dirty="0"/>
              <a:t>Companies have risk</a:t>
            </a:r>
          </a:p>
          <a:p>
            <a:r>
              <a:rPr lang="en-US" dirty="0"/>
              <a:t>Manufacturing Risk - variable costs</a:t>
            </a:r>
          </a:p>
          <a:p>
            <a:r>
              <a:rPr lang="en-US" dirty="0"/>
              <a:t>Financial Risk - Interest rate changes</a:t>
            </a:r>
          </a:p>
          <a:p>
            <a:pPr marL="0" indent="0">
              <a:buNone/>
            </a:pPr>
            <a:endParaRPr lang="en-US" dirty="0"/>
          </a:p>
          <a:p>
            <a:pPr marL="0" indent="0">
              <a:buNone/>
            </a:pPr>
            <a:r>
              <a:rPr lang="en-US" dirty="0"/>
              <a:t>Goal - Eliminate risk</a:t>
            </a:r>
          </a:p>
          <a:p>
            <a:pPr marL="0" indent="0">
              <a:buNone/>
            </a:pPr>
            <a:endParaRPr lang="en-US" dirty="0"/>
          </a:p>
          <a:p>
            <a:pPr marL="0" indent="0">
              <a:buNone/>
            </a:pPr>
            <a:r>
              <a:rPr lang="en-US" dirty="0"/>
              <a:t>HOW?</a:t>
            </a:r>
          </a:p>
          <a:p>
            <a:pPr marL="0" indent="0">
              <a:buNone/>
            </a:pPr>
            <a:r>
              <a:rPr lang="en-US" dirty="0"/>
              <a:t>	Hedging &amp; Futures Contracts</a:t>
            </a:r>
          </a:p>
        </p:txBody>
      </p:sp>
    </p:spTree>
    <p:extLst>
      <p:ext uri="{BB962C8B-B14F-4D97-AF65-F5344CB8AC3E}">
        <p14:creationId xmlns:p14="http://schemas.microsoft.com/office/powerpoint/2010/main" val="3107913568"/>
      </p:ext>
    </p:extLst>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body" idx="1"/>
          </p:nvPr>
        </p:nvSpPr>
        <p:spPr/>
        <p:txBody>
          <a:bodyPr/>
          <a:lstStyle/>
          <a:p>
            <a:pPr>
              <a:buFont typeface="Wingdings 3" pitchFamily="18" charset="2"/>
              <a:buNone/>
            </a:pPr>
            <a:r>
              <a:rPr lang="en-US" sz="2300" u="sng" dirty="0"/>
              <a:t>Example - Hedge</a:t>
            </a:r>
            <a:endParaRPr lang="en-US" sz="2300" dirty="0"/>
          </a:p>
          <a:p>
            <a:pPr>
              <a:buFont typeface="Wingdings 3" pitchFamily="18" charset="2"/>
              <a:buNone/>
            </a:pPr>
            <a:r>
              <a:rPr lang="en-US" sz="2300" dirty="0"/>
              <a:t>   			</a:t>
            </a:r>
            <a:r>
              <a:rPr lang="en-US" sz="2300" u="sng" dirty="0"/>
              <a:t>Bond Position		Futures Position</a:t>
            </a:r>
          </a:p>
          <a:p>
            <a:pPr>
              <a:buFont typeface="Wingdings 3" pitchFamily="18" charset="2"/>
              <a:buNone/>
            </a:pPr>
            <a:r>
              <a:rPr lang="en-US" sz="2300" dirty="0"/>
              <a:t>Nov		Long $1,000 		Short 1K @$970</a:t>
            </a:r>
          </a:p>
          <a:p>
            <a:pPr>
              <a:buFont typeface="Wingdings 3" pitchFamily="18" charset="2"/>
              <a:buNone/>
            </a:pPr>
            <a:endParaRPr lang="en-US" sz="2300" dirty="0"/>
          </a:p>
          <a:p>
            <a:pPr>
              <a:buFont typeface="Wingdings 3" pitchFamily="18" charset="2"/>
              <a:buNone/>
            </a:pPr>
            <a:r>
              <a:rPr lang="en-US" sz="2300" dirty="0"/>
              <a:t>March		</a:t>
            </a:r>
            <a:r>
              <a:rPr lang="en-US" sz="2300" u="sng" dirty="0"/>
              <a:t>Sell @ $930		Long 1K @$900</a:t>
            </a:r>
            <a:endParaRPr lang="en-US" sz="2300" dirty="0"/>
          </a:p>
          <a:p>
            <a:pPr>
              <a:buFont typeface="Wingdings 3" pitchFamily="18" charset="2"/>
              <a:buNone/>
            </a:pPr>
            <a:r>
              <a:rPr lang="en-US" sz="2300" dirty="0"/>
              <a:t>   			 loss  $70		      gain  $ 70</a:t>
            </a:r>
          </a:p>
          <a:p>
            <a:pPr>
              <a:buFont typeface="Wingdings 3" pitchFamily="18" charset="2"/>
              <a:buNone/>
            </a:pPr>
            <a:endParaRPr lang="en-US" sz="2300" dirty="0"/>
          </a:p>
          <a:p>
            <a:pPr>
              <a:buFont typeface="Wingdings 3" pitchFamily="18" charset="2"/>
              <a:buNone/>
            </a:pPr>
            <a:r>
              <a:rPr lang="en-US" sz="2300" dirty="0"/>
              <a:t>                            Net position =  $ 0		</a:t>
            </a:r>
          </a:p>
        </p:txBody>
      </p:sp>
      <p:sp>
        <p:nvSpPr>
          <p:cNvPr id="43011" name="Rectangle 3"/>
          <p:cNvSpPr>
            <a:spLocks noGrp="1" noChangeArrowheads="1"/>
          </p:cNvSpPr>
          <p:nvPr>
            <p:ph type="title"/>
          </p:nvPr>
        </p:nvSpPr>
        <p:spPr/>
        <p:txBody>
          <a:bodyPr/>
          <a:lstStyle/>
          <a:p>
            <a:pPr>
              <a:defRPr/>
            </a:pPr>
            <a:r>
              <a:rPr lang="en-US"/>
              <a:t>Ex - Financial Futures</a:t>
            </a:r>
          </a:p>
        </p:txBody>
      </p:sp>
    </p:spTree>
    <p:extLst>
      <p:ext uri="{BB962C8B-B14F-4D97-AF65-F5344CB8AC3E}">
        <p14:creationId xmlns:p14="http://schemas.microsoft.com/office/powerpoint/2010/main" val="2408198534"/>
      </p:ext>
    </p:extLst>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p:txBody>
          <a:bodyPr rtlCol="0"/>
          <a:lstStyle/>
          <a:p>
            <a:pPr>
              <a:defRPr/>
            </a:pPr>
            <a:r>
              <a:rPr lang="en-US" dirty="0"/>
              <a:t>Bond Prices &amp; Yields</a:t>
            </a:r>
          </a:p>
        </p:txBody>
      </p:sp>
      <p:graphicFrame>
        <p:nvGraphicFramePr>
          <p:cNvPr id="3074" name="Object 3"/>
          <p:cNvGraphicFramePr>
            <a:graphicFrameLocks/>
          </p:cNvGraphicFramePr>
          <p:nvPr/>
        </p:nvGraphicFramePr>
        <p:xfrm>
          <a:off x="2438400" y="1524000"/>
          <a:ext cx="7924800" cy="5081588"/>
        </p:xfrm>
        <a:graphic>
          <a:graphicData uri="http://schemas.openxmlformats.org/presentationml/2006/ole">
            <mc:AlternateContent xmlns:mc="http://schemas.openxmlformats.org/markup-compatibility/2006">
              <mc:Choice xmlns:v="urn:schemas-microsoft-com:vml" Requires="v">
                <p:oleObj spid="_x0000_s1031" name="Chart" r:id="rId4" imgW="8410589" imgH="5400810" progId="MSGraph.Chart.8">
                  <p:embed followColorScheme="full"/>
                </p:oleObj>
              </mc:Choice>
              <mc:Fallback>
                <p:oleObj name="Chart" r:id="rId4" imgW="8410589" imgH="5400810" progId="MSGraph.Chart.8">
                  <p:embed followColorScheme="full"/>
                  <p:pic>
                    <p:nvPicPr>
                      <p:cNvPr id="0" name=""/>
                      <p:cNvPicPr>
                        <a:picLocks noChangeArrowheads="1"/>
                      </p:cNvPicPr>
                      <p:nvPr/>
                    </p:nvPicPr>
                    <p:blipFill>
                      <a:blip r:embed="rId5"/>
                      <a:srcRect/>
                      <a:stretch>
                        <a:fillRect/>
                      </a:stretch>
                    </p:blipFill>
                    <p:spPr bwMode="auto">
                      <a:xfrm>
                        <a:off x="2438400" y="1524000"/>
                        <a:ext cx="7924800" cy="5081588"/>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Rectangle 4"/>
          <p:cNvSpPr>
            <a:spLocks noChangeArrowheads="1"/>
          </p:cNvSpPr>
          <p:nvPr/>
        </p:nvSpPr>
        <p:spPr bwMode="auto">
          <a:xfrm>
            <a:off x="9432925" y="5546726"/>
            <a:ext cx="851836" cy="462307"/>
          </a:xfrm>
          <a:prstGeom prst="rect">
            <a:avLst/>
          </a:prstGeom>
          <a:noFill/>
          <a:ln w="9525">
            <a:noFill/>
            <a:miter lim="800000"/>
            <a:headEnd/>
            <a:tailEnd/>
          </a:ln>
        </p:spPr>
        <p:txBody>
          <a:bodyPr wrap="none" lIns="92075" tIns="46038" rIns="92075" bIns="46038">
            <a:spAutoFit/>
          </a:bodyPr>
          <a:lstStyle/>
          <a:p>
            <a:pPr defTabSz="762000"/>
            <a:r>
              <a:rPr lang="en-US" sz="2400">
                <a:latin typeface="Times New Roman" pitchFamily="18" charset="0"/>
              </a:rPr>
              <a:t>Yield</a:t>
            </a:r>
          </a:p>
        </p:txBody>
      </p:sp>
      <p:sp>
        <p:nvSpPr>
          <p:cNvPr id="3077" name="Rectangle 5"/>
          <p:cNvSpPr>
            <a:spLocks noChangeArrowheads="1"/>
          </p:cNvSpPr>
          <p:nvPr/>
        </p:nvSpPr>
        <p:spPr bwMode="auto">
          <a:xfrm rot="16200000">
            <a:off x="1504174" y="3103392"/>
            <a:ext cx="817531" cy="462307"/>
          </a:xfrm>
          <a:prstGeom prst="rect">
            <a:avLst/>
          </a:prstGeom>
          <a:noFill/>
          <a:ln w="9525">
            <a:noFill/>
            <a:miter lim="800000"/>
            <a:headEnd/>
            <a:tailEnd/>
          </a:ln>
        </p:spPr>
        <p:txBody>
          <a:bodyPr wrap="none" lIns="92075" tIns="46038" rIns="92075" bIns="46038">
            <a:spAutoFit/>
          </a:bodyPr>
          <a:lstStyle/>
          <a:p>
            <a:pPr defTabSz="762000"/>
            <a:r>
              <a:rPr lang="en-US" sz="2400">
                <a:latin typeface="Times New Roman" pitchFamily="18" charset="0"/>
              </a:rPr>
              <a:t>Price</a:t>
            </a:r>
          </a:p>
        </p:txBody>
      </p:sp>
    </p:spTree>
    <p:extLst>
      <p:ext uri="{BB962C8B-B14F-4D97-AF65-F5344CB8AC3E}">
        <p14:creationId xmlns:p14="http://schemas.microsoft.com/office/powerpoint/2010/main" val="1298276705"/>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p:txBody>
          <a:bodyPr vert="horz" wrap="square" lIns="91440" tIns="45720" rIns="91440" bIns="45720" numCol="1" anchor="ctr" anchorCtr="0" compatLnSpc="1">
            <a:prstTxWarp prst="textNoShape">
              <a:avLst/>
            </a:prstTxWarp>
            <a:normAutofit/>
          </a:bodyPr>
          <a:lstStyle/>
          <a:p>
            <a:pPr>
              <a:defRPr/>
            </a:pPr>
            <a:r>
              <a:rPr lang="en-US">
                <a:effectLst/>
              </a:rPr>
              <a:t>Bond Price Sensitivity</a:t>
            </a:r>
          </a:p>
        </p:txBody>
      </p:sp>
      <p:sp>
        <p:nvSpPr>
          <p:cNvPr id="21507" name="Rectangle 3"/>
          <p:cNvSpPr>
            <a:spLocks noGrp="1"/>
          </p:cNvSpPr>
          <p:nvPr>
            <p:ph type="body" idx="1"/>
          </p:nvPr>
        </p:nvSpPr>
        <p:spPr>
          <a:xfrm>
            <a:off x="1981200" y="1481138"/>
            <a:ext cx="3505200" cy="4525962"/>
          </a:xfrm>
        </p:spPr>
        <p:txBody>
          <a:bodyPr/>
          <a:lstStyle/>
          <a:p>
            <a:pPr>
              <a:buFont typeface="Wingdings 3" pitchFamily="18" charset="2"/>
              <a:buNone/>
            </a:pPr>
            <a:r>
              <a:rPr lang="en-US" sz="2300" b="1" u="sng"/>
              <a:t>Bond A</a:t>
            </a:r>
          </a:p>
          <a:p>
            <a:pPr>
              <a:buFont typeface="Wingdings 3" pitchFamily="18" charset="2"/>
              <a:buNone/>
            </a:pPr>
            <a:endParaRPr lang="en-US" sz="2300"/>
          </a:p>
          <a:p>
            <a:pPr>
              <a:buFont typeface="Wingdings 3" pitchFamily="18" charset="2"/>
              <a:buNone/>
            </a:pPr>
            <a:r>
              <a:rPr lang="en-US" sz="2300"/>
              <a:t>YTM = 4.00%</a:t>
            </a:r>
          </a:p>
          <a:p>
            <a:pPr>
              <a:buFont typeface="Wingdings 3" pitchFamily="18" charset="2"/>
              <a:buNone/>
            </a:pPr>
            <a:r>
              <a:rPr lang="en-US" sz="2300"/>
              <a:t>Maturity = 8 years</a:t>
            </a:r>
          </a:p>
          <a:p>
            <a:pPr>
              <a:buFont typeface="Wingdings 3" pitchFamily="18" charset="2"/>
              <a:buNone/>
            </a:pPr>
            <a:r>
              <a:rPr lang="en-US" sz="2300"/>
              <a:t>Coupon = 6% or $60</a:t>
            </a:r>
          </a:p>
          <a:p>
            <a:pPr>
              <a:buFont typeface="Wingdings 3" pitchFamily="18" charset="2"/>
              <a:buNone/>
            </a:pPr>
            <a:r>
              <a:rPr lang="en-US" sz="2300"/>
              <a:t>Par Value = $1,000</a:t>
            </a:r>
          </a:p>
          <a:p>
            <a:pPr>
              <a:buFont typeface="Wingdings 3" pitchFamily="18" charset="2"/>
              <a:buNone/>
            </a:pPr>
            <a:endParaRPr lang="en-US" sz="2300"/>
          </a:p>
          <a:p>
            <a:pPr>
              <a:buFont typeface="Wingdings 3" pitchFamily="18" charset="2"/>
              <a:buNone/>
            </a:pPr>
            <a:r>
              <a:rPr lang="en-US" sz="2300" b="1"/>
              <a:t>Price = $1,134.65</a:t>
            </a:r>
          </a:p>
          <a:p>
            <a:pPr>
              <a:buFont typeface="Wingdings 3" pitchFamily="18" charset="2"/>
              <a:buNone/>
            </a:pPr>
            <a:endParaRPr lang="en-US" sz="2300" b="1"/>
          </a:p>
          <a:p>
            <a:pPr>
              <a:buFont typeface="Wingdings 3" pitchFamily="18" charset="2"/>
              <a:buNone/>
            </a:pPr>
            <a:endParaRPr lang="en-US" sz="2300"/>
          </a:p>
          <a:p>
            <a:pPr>
              <a:buFont typeface="Wingdings 3" pitchFamily="18" charset="2"/>
              <a:buNone/>
            </a:pPr>
            <a:endParaRPr lang="en-US" sz="2300"/>
          </a:p>
        </p:txBody>
      </p:sp>
      <p:sp>
        <p:nvSpPr>
          <p:cNvPr id="21508" name="Rectangle 4"/>
          <p:cNvSpPr>
            <a:spLocks/>
          </p:cNvSpPr>
          <p:nvPr/>
        </p:nvSpPr>
        <p:spPr bwMode="auto">
          <a:xfrm>
            <a:off x="6248400" y="1447801"/>
            <a:ext cx="3505200" cy="4525963"/>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pPr>
            <a:r>
              <a:rPr lang="en-US" sz="2300" u="sng">
                <a:latin typeface="Lucida Sans Unicode" pitchFamily="34" charset="0"/>
              </a:rPr>
              <a:t>Bond B</a:t>
            </a:r>
          </a:p>
          <a:p>
            <a:pPr marL="365125" indent="-255588" eaLnBrk="0" hangingPunct="0">
              <a:spcBef>
                <a:spcPts val="400"/>
              </a:spcBef>
              <a:buClr>
                <a:schemeClr val="accent1"/>
              </a:buClr>
              <a:buSzPct val="68000"/>
            </a:pPr>
            <a:endParaRPr lang="en-US" sz="2300">
              <a:latin typeface="Lucida Sans Unicode" pitchFamily="34" charset="0"/>
            </a:endParaRPr>
          </a:p>
          <a:p>
            <a:pPr marL="365125" indent="-255588" eaLnBrk="0" hangingPunct="0">
              <a:spcBef>
                <a:spcPts val="400"/>
              </a:spcBef>
              <a:buClr>
                <a:schemeClr val="accent1"/>
              </a:buClr>
              <a:buSzPct val="68000"/>
            </a:pPr>
            <a:r>
              <a:rPr lang="en-US" sz="2300">
                <a:latin typeface="Lucida Sans Unicode" pitchFamily="34" charset="0"/>
              </a:rPr>
              <a:t>YTM = 3.50%</a:t>
            </a:r>
          </a:p>
          <a:p>
            <a:pPr marL="365125" indent="-255588" eaLnBrk="0" hangingPunct="0">
              <a:spcBef>
                <a:spcPts val="400"/>
              </a:spcBef>
              <a:buClr>
                <a:schemeClr val="accent1"/>
              </a:buClr>
              <a:buSzPct val="68000"/>
            </a:pPr>
            <a:r>
              <a:rPr lang="en-US" sz="2300">
                <a:latin typeface="Lucida Sans Unicode" pitchFamily="34" charset="0"/>
              </a:rPr>
              <a:t>Maturity = 5 years</a:t>
            </a:r>
          </a:p>
          <a:p>
            <a:pPr marL="365125" indent="-255588" eaLnBrk="0" hangingPunct="0">
              <a:spcBef>
                <a:spcPts val="400"/>
              </a:spcBef>
              <a:buClr>
                <a:schemeClr val="accent1"/>
              </a:buClr>
              <a:buSzPct val="68000"/>
            </a:pPr>
            <a:r>
              <a:rPr lang="en-US" sz="2300">
                <a:latin typeface="Lucida Sans Unicode" pitchFamily="34" charset="0"/>
              </a:rPr>
              <a:t>Coupon = 7% or $70</a:t>
            </a:r>
          </a:p>
          <a:p>
            <a:pPr marL="365125" indent="-255588" eaLnBrk="0" hangingPunct="0">
              <a:spcBef>
                <a:spcPts val="400"/>
              </a:spcBef>
              <a:buClr>
                <a:schemeClr val="accent1"/>
              </a:buClr>
              <a:buSzPct val="68000"/>
            </a:pPr>
            <a:r>
              <a:rPr lang="en-US" sz="2300">
                <a:latin typeface="Lucida Sans Unicode" pitchFamily="34" charset="0"/>
              </a:rPr>
              <a:t>Par Value = $1,000</a:t>
            </a:r>
          </a:p>
          <a:p>
            <a:pPr marL="365125" indent="-255588" eaLnBrk="0" hangingPunct="0">
              <a:spcBef>
                <a:spcPts val="400"/>
              </a:spcBef>
              <a:buClr>
                <a:schemeClr val="accent1"/>
              </a:buClr>
              <a:buSzPct val="68000"/>
            </a:pPr>
            <a:endParaRPr lang="en-US" sz="2300">
              <a:latin typeface="Lucida Sans Unicode" pitchFamily="34" charset="0"/>
            </a:endParaRPr>
          </a:p>
          <a:p>
            <a:pPr marL="365125" indent="-255588" eaLnBrk="0" hangingPunct="0">
              <a:spcBef>
                <a:spcPts val="400"/>
              </a:spcBef>
              <a:buClr>
                <a:schemeClr val="accent1"/>
              </a:buClr>
              <a:buSzPct val="68000"/>
            </a:pPr>
            <a:r>
              <a:rPr lang="en-US" sz="2300">
                <a:latin typeface="Lucida Sans Unicode" pitchFamily="34" charset="0"/>
              </a:rPr>
              <a:t>Price = $1,158.03</a:t>
            </a:r>
          </a:p>
          <a:p>
            <a:pPr marL="365125" indent="-255588" eaLnBrk="0" hangingPunct="0">
              <a:spcBef>
                <a:spcPts val="400"/>
              </a:spcBef>
              <a:buClr>
                <a:schemeClr val="accent1"/>
              </a:buClr>
              <a:buSzPct val="68000"/>
            </a:pPr>
            <a:endParaRPr lang="en-US" sz="2300">
              <a:latin typeface="Lucida Sans Unicode" pitchFamily="34" charset="0"/>
            </a:endParaRPr>
          </a:p>
        </p:txBody>
      </p:sp>
    </p:spTree>
    <p:extLst>
      <p:ext uri="{BB962C8B-B14F-4D97-AF65-F5344CB8AC3E}">
        <p14:creationId xmlns:p14="http://schemas.microsoft.com/office/powerpoint/2010/main" val="146289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bwMode="auto"/>
        <p:txBody>
          <a:bodyPr vert="horz" wrap="square" lIns="91440" tIns="45720" rIns="91440" bIns="45720" numCol="1" anchor="ctr" anchorCtr="0" compatLnSpc="1">
            <a:prstTxWarp prst="textNoShape">
              <a:avLst/>
            </a:prstTxWarp>
            <a:normAutofit/>
          </a:bodyPr>
          <a:lstStyle/>
          <a:p>
            <a:pPr>
              <a:defRPr/>
            </a:pPr>
            <a:r>
              <a:rPr lang="en-US">
                <a:effectLst/>
              </a:rPr>
              <a:t>Bond Price Sensitivity</a:t>
            </a:r>
          </a:p>
        </p:txBody>
      </p:sp>
      <p:sp>
        <p:nvSpPr>
          <p:cNvPr id="69635" name="Rectangle 3"/>
          <p:cNvSpPr>
            <a:spLocks noGrp="1"/>
          </p:cNvSpPr>
          <p:nvPr>
            <p:ph type="body" idx="1"/>
          </p:nvPr>
        </p:nvSpPr>
        <p:spPr>
          <a:xfrm>
            <a:off x="1981200" y="1481138"/>
            <a:ext cx="3505200" cy="4525962"/>
          </a:xfrm>
        </p:spPr>
        <p:txBody>
          <a:bodyPr/>
          <a:lstStyle/>
          <a:p>
            <a:pPr>
              <a:buFont typeface="Wingdings 3" pitchFamily="18" charset="2"/>
              <a:buNone/>
              <a:defRPr/>
            </a:pPr>
            <a:r>
              <a:rPr lang="en-US" sz="2300" b="1" u="sng" dirty="0"/>
              <a:t>Bond A</a:t>
            </a:r>
          </a:p>
          <a:p>
            <a:pPr>
              <a:buFont typeface="Wingdings 3" pitchFamily="18" charset="2"/>
              <a:buNone/>
              <a:defRPr/>
            </a:pPr>
            <a:endParaRPr lang="en-US" sz="2300" dirty="0"/>
          </a:p>
          <a:p>
            <a:pPr>
              <a:buFont typeface="Wingdings 3" pitchFamily="18" charset="2"/>
              <a:buNone/>
              <a:defRPr/>
            </a:pPr>
            <a:r>
              <a:rPr lang="en-US" sz="2300" b="1" dirty="0">
                <a:solidFill>
                  <a:schemeClr val="accent2"/>
                </a:solidFill>
              </a:rPr>
              <a:t>YTM = 4.75%</a:t>
            </a:r>
          </a:p>
          <a:p>
            <a:pPr>
              <a:buFont typeface="Wingdings 3" pitchFamily="18" charset="2"/>
              <a:buNone/>
              <a:defRPr/>
            </a:pPr>
            <a:r>
              <a:rPr lang="en-US" sz="2300" dirty="0"/>
              <a:t>Maturity = 8 years</a:t>
            </a:r>
          </a:p>
          <a:p>
            <a:pPr>
              <a:buFont typeface="Wingdings 3" pitchFamily="18" charset="2"/>
              <a:buNone/>
              <a:defRPr/>
            </a:pPr>
            <a:r>
              <a:rPr lang="en-US" sz="2300" dirty="0"/>
              <a:t>Coupon = 6% or $60</a:t>
            </a:r>
          </a:p>
          <a:p>
            <a:pPr>
              <a:buFont typeface="Wingdings 3" pitchFamily="18" charset="2"/>
              <a:buNone/>
              <a:defRPr/>
            </a:pPr>
            <a:r>
              <a:rPr lang="en-US" sz="2300" dirty="0"/>
              <a:t>Par Value = $1,000</a:t>
            </a:r>
          </a:p>
          <a:p>
            <a:pPr>
              <a:buFont typeface="Wingdings 3" pitchFamily="18" charset="2"/>
              <a:buNone/>
              <a:defRPr/>
            </a:pPr>
            <a:endParaRPr lang="en-US" sz="2300" dirty="0"/>
          </a:p>
          <a:p>
            <a:pPr>
              <a:buFont typeface="Wingdings 3" pitchFamily="18" charset="2"/>
              <a:buNone/>
              <a:defRPr/>
            </a:pPr>
            <a:r>
              <a:rPr lang="en-US" sz="2300" b="1" dirty="0">
                <a:solidFill>
                  <a:schemeClr val="accent2"/>
                </a:solidFill>
              </a:rPr>
              <a:t>New Price= $1,081.61</a:t>
            </a:r>
          </a:p>
          <a:p>
            <a:pPr>
              <a:buFont typeface="Wingdings 3" pitchFamily="18" charset="2"/>
              <a:buNone/>
              <a:defRPr/>
            </a:pPr>
            <a:endParaRPr lang="en-US" sz="2300" b="1" dirty="0">
              <a:solidFill>
                <a:schemeClr val="accent2"/>
              </a:solidFill>
            </a:endParaRPr>
          </a:p>
          <a:p>
            <a:pPr>
              <a:buFont typeface="Wingdings 3" pitchFamily="18" charset="2"/>
              <a:buNone/>
              <a:defRPr/>
            </a:pPr>
            <a:r>
              <a:rPr lang="en-US" sz="2100" b="1" u="sng" dirty="0">
                <a:solidFill>
                  <a:schemeClr val="accent2"/>
                </a:solidFill>
                <a:effectLst>
                  <a:outerShdw blurRad="38100" dist="38100" dir="2700000" algn="tl">
                    <a:srgbClr val="C0C0C0"/>
                  </a:outerShdw>
                </a:effectLst>
              </a:rPr>
              <a:t>Price dropped by 4.67 %</a:t>
            </a:r>
          </a:p>
          <a:p>
            <a:pPr>
              <a:buFont typeface="Wingdings 3" pitchFamily="18" charset="2"/>
              <a:buNone/>
              <a:defRPr/>
            </a:pPr>
            <a:endParaRPr lang="en-US" sz="2100" u="sng" dirty="0">
              <a:effectLst>
                <a:outerShdw blurRad="38100" dist="38100" dir="2700000" algn="tl">
                  <a:srgbClr val="C0C0C0"/>
                </a:outerShdw>
              </a:effectLst>
            </a:endParaRPr>
          </a:p>
          <a:p>
            <a:pPr>
              <a:buFont typeface="Wingdings 3" pitchFamily="18" charset="2"/>
              <a:buNone/>
              <a:defRPr/>
            </a:pPr>
            <a:endParaRPr lang="en-US" sz="2300" dirty="0"/>
          </a:p>
          <a:p>
            <a:pPr>
              <a:buFont typeface="Wingdings 3" pitchFamily="18" charset="2"/>
              <a:buNone/>
              <a:defRPr/>
            </a:pPr>
            <a:endParaRPr lang="en-US" sz="2300" dirty="0"/>
          </a:p>
        </p:txBody>
      </p:sp>
      <p:sp>
        <p:nvSpPr>
          <p:cNvPr id="69636" name="Rectangle 4"/>
          <p:cNvSpPr>
            <a:spLocks/>
          </p:cNvSpPr>
          <p:nvPr/>
        </p:nvSpPr>
        <p:spPr bwMode="auto">
          <a:xfrm>
            <a:off x="6248400" y="1447800"/>
            <a:ext cx="3505200" cy="3505200"/>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defRPr/>
            </a:pPr>
            <a:r>
              <a:rPr lang="en-US" sz="2300" u="sng" dirty="0">
                <a:latin typeface="Lucida Sans Unicode" pitchFamily="34" charset="0"/>
              </a:rPr>
              <a:t>Bond B</a:t>
            </a:r>
          </a:p>
          <a:p>
            <a:pPr marL="365125" indent="-255588" eaLnBrk="0" hangingPunct="0">
              <a:spcBef>
                <a:spcPts val="400"/>
              </a:spcBef>
              <a:buClr>
                <a:schemeClr val="accent1"/>
              </a:buClr>
              <a:buSzPct val="68000"/>
              <a:defRPr/>
            </a:pPr>
            <a:endParaRPr lang="en-US" sz="2300" dirty="0">
              <a:latin typeface="Lucida Sans Unicode" pitchFamily="34" charset="0"/>
            </a:endParaRPr>
          </a:p>
          <a:p>
            <a:pPr marL="365125" indent="-255588" eaLnBrk="0" hangingPunct="0">
              <a:spcBef>
                <a:spcPts val="400"/>
              </a:spcBef>
              <a:buClr>
                <a:schemeClr val="accent1"/>
              </a:buClr>
              <a:buSzPct val="68000"/>
              <a:defRPr/>
            </a:pPr>
            <a:r>
              <a:rPr lang="en-US" sz="2300" dirty="0">
                <a:solidFill>
                  <a:schemeClr val="accent2"/>
                </a:solidFill>
                <a:latin typeface="Lucida Sans Unicode" pitchFamily="34" charset="0"/>
              </a:rPr>
              <a:t>YTM = 4.25%</a:t>
            </a:r>
          </a:p>
          <a:p>
            <a:pPr marL="365125" indent="-255588" eaLnBrk="0" hangingPunct="0">
              <a:spcBef>
                <a:spcPts val="400"/>
              </a:spcBef>
              <a:buClr>
                <a:schemeClr val="accent1"/>
              </a:buClr>
              <a:buSzPct val="68000"/>
              <a:defRPr/>
            </a:pPr>
            <a:r>
              <a:rPr lang="en-US" sz="2300" dirty="0">
                <a:latin typeface="Lucida Sans Unicode" pitchFamily="34" charset="0"/>
              </a:rPr>
              <a:t>Maturity = 5 years</a:t>
            </a:r>
          </a:p>
          <a:p>
            <a:pPr marL="365125" indent="-255588" eaLnBrk="0" hangingPunct="0">
              <a:spcBef>
                <a:spcPts val="400"/>
              </a:spcBef>
              <a:buClr>
                <a:schemeClr val="accent1"/>
              </a:buClr>
              <a:buSzPct val="68000"/>
              <a:defRPr/>
            </a:pPr>
            <a:r>
              <a:rPr lang="en-US" sz="2300" dirty="0">
                <a:latin typeface="Lucida Sans Unicode" pitchFamily="34" charset="0"/>
              </a:rPr>
              <a:t>Coupon = 7% or $70</a:t>
            </a:r>
          </a:p>
          <a:p>
            <a:pPr marL="365125" indent="-255588" eaLnBrk="0" hangingPunct="0">
              <a:spcBef>
                <a:spcPts val="400"/>
              </a:spcBef>
              <a:buClr>
                <a:schemeClr val="accent1"/>
              </a:buClr>
              <a:buSzPct val="68000"/>
              <a:defRPr/>
            </a:pPr>
            <a:r>
              <a:rPr lang="en-US" sz="2300" dirty="0">
                <a:latin typeface="Lucida Sans Unicode" pitchFamily="34" charset="0"/>
              </a:rPr>
              <a:t>Par Value = $1,000</a:t>
            </a:r>
          </a:p>
          <a:p>
            <a:pPr marL="365125" indent="-255588" eaLnBrk="0" hangingPunct="0">
              <a:spcBef>
                <a:spcPts val="400"/>
              </a:spcBef>
              <a:buClr>
                <a:schemeClr val="accent1"/>
              </a:buClr>
              <a:buSzPct val="68000"/>
              <a:defRPr/>
            </a:pPr>
            <a:endParaRPr lang="en-US" sz="2300" dirty="0">
              <a:latin typeface="Lucida Sans Unicode" pitchFamily="34" charset="0"/>
            </a:endParaRPr>
          </a:p>
          <a:p>
            <a:pPr marL="365125" indent="-255588" eaLnBrk="0" hangingPunct="0">
              <a:spcBef>
                <a:spcPts val="400"/>
              </a:spcBef>
              <a:buClr>
                <a:schemeClr val="accent1"/>
              </a:buClr>
              <a:buSzPct val="68000"/>
              <a:defRPr/>
            </a:pPr>
            <a:r>
              <a:rPr lang="en-US" sz="2300" dirty="0">
                <a:solidFill>
                  <a:schemeClr val="accent2"/>
                </a:solidFill>
                <a:latin typeface="Lucida Sans Unicode" pitchFamily="34" charset="0"/>
              </a:rPr>
              <a:t>New Price =$1,121.57</a:t>
            </a:r>
          </a:p>
          <a:p>
            <a:pPr marL="365125" indent="-255588" eaLnBrk="0" hangingPunct="0">
              <a:spcBef>
                <a:spcPts val="400"/>
              </a:spcBef>
              <a:buClr>
                <a:schemeClr val="accent1"/>
              </a:buClr>
              <a:buSzPct val="68000"/>
              <a:defRPr/>
            </a:pPr>
            <a:endParaRPr lang="en-US" sz="2300" dirty="0">
              <a:solidFill>
                <a:schemeClr val="accent2"/>
              </a:solidFill>
              <a:latin typeface="Lucida Sans Unicode" pitchFamily="34" charset="0"/>
            </a:endParaRPr>
          </a:p>
          <a:p>
            <a:pPr marL="365125" indent="-255588" eaLnBrk="0" hangingPunct="0">
              <a:spcBef>
                <a:spcPts val="400"/>
              </a:spcBef>
              <a:buClr>
                <a:schemeClr val="accent1"/>
              </a:buClr>
              <a:buSzPct val="68000"/>
              <a:defRPr/>
            </a:pPr>
            <a:r>
              <a:rPr lang="en-US" sz="2100" u="sng" dirty="0">
                <a:solidFill>
                  <a:schemeClr val="accent2"/>
                </a:solidFill>
                <a:effectLst>
                  <a:outerShdw blurRad="38100" dist="38100" dir="2700000" algn="tl">
                    <a:srgbClr val="C0C0C0"/>
                  </a:outerShdw>
                </a:effectLst>
                <a:latin typeface="Lucida Sans Unicode" pitchFamily="34" charset="0"/>
              </a:rPr>
              <a:t>Price dropped by 3.25 %</a:t>
            </a:r>
          </a:p>
          <a:p>
            <a:pPr marL="365125" indent="-255588" eaLnBrk="0" hangingPunct="0">
              <a:spcBef>
                <a:spcPts val="400"/>
              </a:spcBef>
              <a:buClr>
                <a:schemeClr val="accent1"/>
              </a:buClr>
              <a:buSzPct val="68000"/>
              <a:defRPr/>
            </a:pPr>
            <a:endParaRPr lang="en-US" sz="2300" dirty="0">
              <a:solidFill>
                <a:schemeClr val="accent2"/>
              </a:solidFill>
              <a:latin typeface="Lucida Sans Unicode" pitchFamily="34" charset="0"/>
            </a:endParaRPr>
          </a:p>
          <a:p>
            <a:pPr marL="365125" indent="-255588" eaLnBrk="0" hangingPunct="0">
              <a:spcBef>
                <a:spcPts val="400"/>
              </a:spcBef>
              <a:buClr>
                <a:schemeClr val="accent1"/>
              </a:buClr>
              <a:buSzPct val="68000"/>
              <a:defRPr/>
            </a:pPr>
            <a:endParaRPr lang="en-US" sz="2300" dirty="0">
              <a:latin typeface="Lucida Sans Unicode" pitchFamily="34" charset="0"/>
            </a:endParaRPr>
          </a:p>
        </p:txBody>
      </p:sp>
      <p:sp>
        <p:nvSpPr>
          <p:cNvPr id="22533" name="Text Box 5"/>
          <p:cNvSpPr txBox="1">
            <a:spLocks noChangeArrowheads="1"/>
          </p:cNvSpPr>
          <p:nvPr/>
        </p:nvSpPr>
        <p:spPr bwMode="auto">
          <a:xfrm>
            <a:off x="2362200" y="5943600"/>
            <a:ext cx="7696200" cy="369332"/>
          </a:xfrm>
          <a:prstGeom prst="rect">
            <a:avLst/>
          </a:prstGeom>
          <a:noFill/>
          <a:ln w="76200" cmpd="tri">
            <a:solidFill>
              <a:schemeClr val="accent2"/>
            </a:solidFill>
            <a:miter lim="800000"/>
            <a:headEnd/>
            <a:tailEnd/>
          </a:ln>
        </p:spPr>
        <p:txBody>
          <a:bodyPr>
            <a:spAutoFit/>
          </a:bodyPr>
          <a:lstStyle/>
          <a:p>
            <a:pPr algn="ctr">
              <a:spcBef>
                <a:spcPct val="50000"/>
              </a:spcBef>
            </a:pPr>
            <a:r>
              <a:rPr lang="en-US"/>
              <a:t>Yields increased 0.75%...prices dropped differently</a:t>
            </a:r>
          </a:p>
        </p:txBody>
      </p:sp>
    </p:spTree>
    <p:extLst>
      <p:ext uri="{BB962C8B-B14F-4D97-AF65-F5344CB8AC3E}">
        <p14:creationId xmlns:p14="http://schemas.microsoft.com/office/powerpoint/2010/main" val="2419070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p:txBody>
          <a:bodyPr/>
          <a:lstStyle/>
          <a:p>
            <a:pPr>
              <a:buFont typeface="Wingdings 3" pitchFamily="18" charset="2"/>
              <a:buNone/>
            </a:pPr>
            <a:r>
              <a:rPr lang="en-US" sz="2300" u="sng" dirty="0"/>
              <a:t>Example - Hedge Reality</a:t>
            </a:r>
            <a:endParaRPr lang="en-US" sz="2300" dirty="0"/>
          </a:p>
          <a:p>
            <a:pPr>
              <a:buFont typeface="Wingdings 3" pitchFamily="18" charset="2"/>
              <a:buNone/>
            </a:pPr>
            <a:endParaRPr lang="en-US" sz="2300" dirty="0"/>
          </a:p>
          <a:p>
            <a:pPr>
              <a:buFont typeface="Wingdings 3" pitchFamily="18" charset="2"/>
              <a:buNone/>
            </a:pPr>
            <a:r>
              <a:rPr lang="en-US" sz="2300" dirty="0"/>
              <a:t>   			</a:t>
            </a:r>
            <a:r>
              <a:rPr lang="en-US" sz="2300" u="sng" dirty="0"/>
              <a:t>Bond Position		Futures Position</a:t>
            </a:r>
          </a:p>
          <a:p>
            <a:pPr>
              <a:buFont typeface="Wingdings 3" pitchFamily="18" charset="2"/>
              <a:buNone/>
            </a:pPr>
            <a:r>
              <a:rPr lang="en-US" sz="2300" dirty="0"/>
              <a:t>Nov		Long $1,000 		Short 1K @$970</a:t>
            </a:r>
          </a:p>
          <a:p>
            <a:pPr>
              <a:buFont typeface="Wingdings 3" pitchFamily="18" charset="2"/>
              <a:buNone/>
            </a:pPr>
            <a:endParaRPr lang="en-US" sz="2300" dirty="0"/>
          </a:p>
          <a:p>
            <a:pPr>
              <a:buFont typeface="Wingdings 3" pitchFamily="18" charset="2"/>
              <a:buNone/>
            </a:pPr>
            <a:r>
              <a:rPr lang="en-US" sz="2300" dirty="0"/>
              <a:t>March		</a:t>
            </a:r>
            <a:r>
              <a:rPr lang="en-US" sz="2300" u="sng" dirty="0"/>
              <a:t>Sell @ $930		Long 1K @$920</a:t>
            </a:r>
            <a:endParaRPr lang="en-US" sz="2300" dirty="0"/>
          </a:p>
          <a:p>
            <a:pPr>
              <a:buFont typeface="Wingdings 3" pitchFamily="18" charset="2"/>
              <a:buNone/>
            </a:pPr>
            <a:r>
              <a:rPr lang="en-US" sz="2300" dirty="0"/>
              <a:t>   			 loss  $70		      gain  $ 50</a:t>
            </a:r>
          </a:p>
          <a:p>
            <a:pPr>
              <a:buFont typeface="Wingdings 3" pitchFamily="18" charset="2"/>
              <a:buNone/>
            </a:pPr>
            <a:endParaRPr lang="en-US" sz="2300" dirty="0"/>
          </a:p>
          <a:p>
            <a:pPr>
              <a:buFont typeface="Wingdings 3" pitchFamily="18" charset="2"/>
              <a:buNone/>
            </a:pPr>
            <a:r>
              <a:rPr lang="en-US" sz="2300" dirty="0"/>
              <a:t>                            Net position =  $ 20 loss		</a:t>
            </a:r>
          </a:p>
        </p:txBody>
      </p:sp>
      <p:sp>
        <p:nvSpPr>
          <p:cNvPr id="45059" name="Rectangle 3"/>
          <p:cNvSpPr>
            <a:spLocks noGrp="1" noChangeArrowheads="1"/>
          </p:cNvSpPr>
          <p:nvPr>
            <p:ph type="title"/>
          </p:nvPr>
        </p:nvSpPr>
        <p:spPr/>
        <p:txBody>
          <a:bodyPr/>
          <a:lstStyle/>
          <a:p>
            <a:pPr>
              <a:defRPr/>
            </a:pPr>
            <a:r>
              <a:rPr lang="en-US"/>
              <a:t>Ex - Financial Futures</a:t>
            </a:r>
          </a:p>
        </p:txBody>
      </p:sp>
    </p:spTree>
    <p:extLst>
      <p:ext uri="{BB962C8B-B14F-4D97-AF65-F5344CB8AC3E}">
        <p14:creationId xmlns:p14="http://schemas.microsoft.com/office/powerpoint/2010/main" val="2564589094"/>
      </p:ext>
    </p:extLst>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a:t>Ex - Financial Futures</a:t>
            </a:r>
          </a:p>
        </p:txBody>
      </p:sp>
      <p:sp>
        <p:nvSpPr>
          <p:cNvPr id="50178" name="Rectangle 3"/>
          <p:cNvSpPr>
            <a:spLocks noChangeArrowheads="1"/>
          </p:cNvSpPr>
          <p:nvPr/>
        </p:nvSpPr>
        <p:spPr bwMode="auto">
          <a:xfrm>
            <a:off x="2503227" y="1752600"/>
            <a:ext cx="7010400" cy="3047630"/>
          </a:xfrm>
          <a:prstGeom prst="rect">
            <a:avLst/>
          </a:prstGeom>
          <a:noFill/>
          <a:ln w="9525">
            <a:noFill/>
            <a:miter lim="800000"/>
            <a:headEnd/>
            <a:tailEnd/>
          </a:ln>
        </p:spPr>
        <p:txBody>
          <a:bodyPr lIns="92075" tIns="46038" rIns="92075" bIns="46038">
            <a:spAutoFit/>
          </a:bodyPr>
          <a:lstStyle/>
          <a:p>
            <a:pPr algn="just">
              <a:spcBef>
                <a:spcPct val="50000"/>
              </a:spcBef>
            </a:pPr>
            <a:r>
              <a:rPr lang="en-US" sz="2400" dirty="0"/>
              <a:t>You are long in $1mil of bonds (15 yr 8.3125% bonds) The current YTM is 10.45% and the current price is 82-17. You want to cash out now, but your accountant wants to defer the taxes until next year. The March Bond K is selling for 80-09. Since each K is $100,000, you need to short 10 March Ks. In March you cash out with the Bond price = 70-26 and the K price = 66-29. What is the gain/loss? </a:t>
            </a:r>
          </a:p>
        </p:txBody>
      </p:sp>
    </p:spTree>
    <p:extLst>
      <p:ext uri="{BB962C8B-B14F-4D97-AF65-F5344CB8AC3E}">
        <p14:creationId xmlns:p14="http://schemas.microsoft.com/office/powerpoint/2010/main" val="1025472107"/>
      </p:ext>
    </p:extLst>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en-US"/>
              <a:t>Ex - Financial Futures</a:t>
            </a:r>
          </a:p>
        </p:txBody>
      </p:sp>
      <p:sp>
        <p:nvSpPr>
          <p:cNvPr id="52226" name="Rectangle 3"/>
          <p:cNvSpPr>
            <a:spLocks noChangeArrowheads="1"/>
          </p:cNvSpPr>
          <p:nvPr/>
        </p:nvSpPr>
        <p:spPr bwMode="auto">
          <a:xfrm>
            <a:off x="1981200" y="1600201"/>
            <a:ext cx="8153400" cy="1939635"/>
          </a:xfrm>
          <a:prstGeom prst="rect">
            <a:avLst/>
          </a:prstGeom>
          <a:noFill/>
          <a:ln w="9525">
            <a:noFill/>
            <a:miter lim="800000"/>
            <a:headEnd/>
            <a:tailEnd/>
          </a:ln>
        </p:spPr>
        <p:txBody>
          <a:bodyPr lIns="92075" tIns="46038" rIns="92075" bIns="46038">
            <a:spAutoFit/>
          </a:bodyPr>
          <a:lstStyle/>
          <a:p>
            <a:pPr algn="just">
              <a:spcBef>
                <a:spcPct val="50000"/>
              </a:spcBef>
            </a:pPr>
            <a:r>
              <a:rPr lang="en-US" sz="2000" dirty="0"/>
              <a:t>You are long in $1mil of bonds (15 yr 8.3125% bonds) The current YTM is 10.45% and the current price is 82-17. You want to cash out now, but your accountant wants to defer the taxes until next year. The March Bond K is selling for 80-09. Since each K is $100,000, you need to short 10 March Ks. In March you cash out with the Bond price = 70-26 and the K price = 66-29. What is the gain/loss? </a:t>
            </a:r>
          </a:p>
        </p:txBody>
      </p:sp>
      <p:sp>
        <p:nvSpPr>
          <p:cNvPr id="52227" name="Rectangle 4"/>
          <p:cNvSpPr>
            <a:spLocks noChangeArrowheads="1"/>
          </p:cNvSpPr>
          <p:nvPr/>
        </p:nvSpPr>
        <p:spPr bwMode="auto">
          <a:xfrm>
            <a:off x="2057400" y="3886201"/>
            <a:ext cx="8229600" cy="366713"/>
          </a:xfrm>
          <a:prstGeom prst="rect">
            <a:avLst/>
          </a:prstGeom>
          <a:noFill/>
          <a:ln w="9525">
            <a:noFill/>
            <a:miter lim="800000"/>
            <a:headEnd/>
            <a:tailEnd/>
          </a:ln>
        </p:spPr>
        <p:txBody>
          <a:bodyPr lIns="92075" tIns="46038" rIns="92075" bIns="46038">
            <a:spAutoFit/>
          </a:bodyPr>
          <a:lstStyle/>
          <a:p>
            <a:pPr>
              <a:spcBef>
                <a:spcPct val="50000"/>
              </a:spcBef>
            </a:pPr>
            <a:r>
              <a:rPr lang="en-US"/>
              <a:t>   		</a:t>
            </a:r>
          </a:p>
        </p:txBody>
      </p:sp>
      <p:sp>
        <p:nvSpPr>
          <p:cNvPr id="52228" name="Rectangle 5"/>
          <p:cNvSpPr>
            <a:spLocks noChangeArrowheads="1"/>
          </p:cNvSpPr>
          <p:nvPr/>
        </p:nvSpPr>
        <p:spPr bwMode="auto">
          <a:xfrm>
            <a:off x="1981200" y="3581400"/>
            <a:ext cx="8305800" cy="1785746"/>
          </a:xfrm>
          <a:prstGeom prst="rect">
            <a:avLst/>
          </a:prstGeom>
          <a:noFill/>
          <a:ln w="9525">
            <a:noFill/>
            <a:miter lim="800000"/>
            <a:headEnd/>
            <a:tailEnd/>
          </a:ln>
        </p:spPr>
        <p:txBody>
          <a:bodyPr lIns="92075" tIns="46038" rIns="92075" bIns="46038">
            <a:spAutoFit/>
          </a:bodyPr>
          <a:lstStyle/>
          <a:p>
            <a:pPr>
              <a:spcBef>
                <a:spcPct val="50000"/>
              </a:spcBef>
            </a:pPr>
            <a:r>
              <a:rPr lang="en-US" sz="2000"/>
              <a:t>    		  </a:t>
            </a:r>
            <a:r>
              <a:rPr lang="en-US" sz="2000" u="sng"/>
              <a:t>Cash		Futures		Basis</a:t>
            </a:r>
          </a:p>
          <a:p>
            <a:pPr>
              <a:spcBef>
                <a:spcPct val="50000"/>
              </a:spcBef>
            </a:pPr>
            <a:r>
              <a:rPr lang="en-US" sz="2000"/>
              <a:t>Nov		$825,312	$802,812		+  (2-8)</a:t>
            </a:r>
          </a:p>
          <a:p>
            <a:pPr>
              <a:spcBef>
                <a:spcPct val="50000"/>
              </a:spcBef>
            </a:pPr>
            <a:r>
              <a:rPr lang="en-US" sz="2000" u="sng"/>
              <a:t>March		$708,125	$669,062		+  (3-29)</a:t>
            </a:r>
          </a:p>
          <a:p>
            <a:pPr>
              <a:spcBef>
                <a:spcPct val="50000"/>
              </a:spcBef>
            </a:pPr>
            <a:r>
              <a:rPr lang="en-US" sz="2000"/>
              <a:t>Gain/Loss	($117,187)	$133,750		+  (1-21)</a:t>
            </a:r>
          </a:p>
        </p:txBody>
      </p:sp>
      <p:sp>
        <p:nvSpPr>
          <p:cNvPr id="52229" name="Rectangle 6"/>
          <p:cNvSpPr>
            <a:spLocks noChangeArrowheads="1"/>
          </p:cNvSpPr>
          <p:nvPr/>
        </p:nvSpPr>
        <p:spPr bwMode="auto">
          <a:xfrm>
            <a:off x="3276600" y="5867401"/>
            <a:ext cx="6324600" cy="462307"/>
          </a:xfrm>
          <a:prstGeom prst="rect">
            <a:avLst/>
          </a:prstGeom>
          <a:noFill/>
          <a:ln w="9525">
            <a:noFill/>
            <a:miter lim="800000"/>
            <a:headEnd/>
            <a:tailEnd/>
          </a:ln>
        </p:spPr>
        <p:txBody>
          <a:bodyPr lIns="92075" tIns="46038" rIns="92075" bIns="46038">
            <a:spAutoFit/>
          </a:bodyPr>
          <a:lstStyle/>
          <a:p>
            <a:pPr>
              <a:spcBef>
                <a:spcPct val="50000"/>
              </a:spcBef>
            </a:pPr>
            <a:r>
              <a:rPr lang="en-US" sz="2400"/>
              <a:t>Net Gain = $16,563      (=  1-21  x  $1mil)</a:t>
            </a:r>
          </a:p>
        </p:txBody>
      </p:sp>
    </p:spTree>
    <p:extLst>
      <p:ext uri="{BB962C8B-B14F-4D97-AF65-F5344CB8AC3E}">
        <p14:creationId xmlns:p14="http://schemas.microsoft.com/office/powerpoint/2010/main" val="166898452"/>
      </p:ext>
    </p:extLst>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en-US"/>
              <a:t>Financial Futures</a:t>
            </a:r>
          </a:p>
        </p:txBody>
      </p:sp>
      <p:sp>
        <p:nvSpPr>
          <p:cNvPr id="19459" name="Rectangle 3"/>
          <p:cNvSpPr>
            <a:spLocks noChangeArrowheads="1"/>
          </p:cNvSpPr>
          <p:nvPr/>
        </p:nvSpPr>
        <p:spPr bwMode="auto">
          <a:xfrm>
            <a:off x="2175112" y="1676401"/>
            <a:ext cx="7953233" cy="1902701"/>
          </a:xfrm>
          <a:prstGeom prst="rect">
            <a:avLst/>
          </a:prstGeom>
          <a:noFill/>
          <a:ln w="9525">
            <a:noFill/>
            <a:miter lim="800000"/>
            <a:headEnd/>
            <a:tailEnd/>
          </a:ln>
        </p:spPr>
        <p:txBody>
          <a:bodyPr wrap="square" lIns="92075" tIns="46038" rIns="92075" bIns="46038">
            <a:spAutoFit/>
          </a:bodyPr>
          <a:lstStyle/>
          <a:p>
            <a:pPr>
              <a:lnSpc>
                <a:spcPct val="90000"/>
              </a:lnSpc>
              <a:spcBef>
                <a:spcPct val="30000"/>
              </a:spcBef>
            </a:pPr>
            <a:r>
              <a:rPr lang="en-US" sz="2800" dirty="0"/>
              <a:t>The art in Financial futures is finding the exact number of contracts to make the net gain/loss = $ 0. </a:t>
            </a:r>
          </a:p>
          <a:p>
            <a:pPr>
              <a:lnSpc>
                <a:spcPct val="90000"/>
              </a:lnSpc>
              <a:spcBef>
                <a:spcPct val="30000"/>
              </a:spcBef>
            </a:pPr>
            <a:endParaRPr lang="en-US" sz="2800" dirty="0"/>
          </a:p>
          <a:p>
            <a:pPr>
              <a:lnSpc>
                <a:spcPct val="90000"/>
              </a:lnSpc>
              <a:spcBef>
                <a:spcPct val="30000"/>
              </a:spcBef>
            </a:pPr>
            <a:r>
              <a:rPr lang="en-US" sz="2800" dirty="0"/>
              <a:t>This is called the </a:t>
            </a:r>
            <a:r>
              <a:rPr lang="en-US" sz="2800" u="sng" dirty="0"/>
              <a:t>Hedge Ratio</a:t>
            </a:r>
          </a:p>
        </p:txBody>
      </p:sp>
      <p:sp>
        <p:nvSpPr>
          <p:cNvPr id="19460" name="Rectangle 4"/>
          <p:cNvSpPr>
            <a:spLocks noChangeArrowheads="1"/>
          </p:cNvSpPr>
          <p:nvPr/>
        </p:nvSpPr>
        <p:spPr bwMode="auto">
          <a:xfrm>
            <a:off x="2417928" y="4267201"/>
            <a:ext cx="7467600" cy="462307"/>
          </a:xfrm>
          <a:prstGeom prst="rect">
            <a:avLst/>
          </a:prstGeom>
          <a:noFill/>
          <a:ln w="9525">
            <a:noFill/>
            <a:miter lim="800000"/>
            <a:headEnd/>
            <a:tailEnd/>
          </a:ln>
        </p:spPr>
        <p:txBody>
          <a:bodyPr lIns="92075" tIns="46038" rIns="92075" bIns="46038">
            <a:spAutoFit/>
          </a:bodyPr>
          <a:lstStyle/>
          <a:p>
            <a:pPr>
              <a:spcBef>
                <a:spcPct val="50000"/>
              </a:spcBef>
            </a:pPr>
            <a:r>
              <a:rPr lang="en-US" sz="2400"/>
              <a:t># of Ks = ----------------------------------  X   Hedge Ratio</a:t>
            </a:r>
          </a:p>
        </p:txBody>
      </p:sp>
      <p:sp>
        <p:nvSpPr>
          <p:cNvPr id="19461" name="Rectangle 5"/>
          <p:cNvSpPr>
            <a:spLocks noChangeArrowheads="1"/>
          </p:cNvSpPr>
          <p:nvPr/>
        </p:nvSpPr>
        <p:spPr bwMode="auto">
          <a:xfrm>
            <a:off x="3560928" y="4038601"/>
            <a:ext cx="4191000" cy="1016305"/>
          </a:xfrm>
          <a:prstGeom prst="rect">
            <a:avLst/>
          </a:prstGeom>
          <a:noFill/>
          <a:ln w="9525">
            <a:noFill/>
            <a:miter lim="800000"/>
            <a:headEnd/>
            <a:tailEnd/>
          </a:ln>
        </p:spPr>
        <p:txBody>
          <a:bodyPr lIns="92075" tIns="46038" rIns="92075" bIns="46038">
            <a:spAutoFit/>
          </a:bodyPr>
          <a:lstStyle/>
          <a:p>
            <a:pPr>
              <a:spcBef>
                <a:spcPct val="50000"/>
              </a:spcBef>
            </a:pPr>
            <a:r>
              <a:rPr lang="en-US" sz="2400"/>
              <a:t>      $ Face Value Cash</a:t>
            </a:r>
          </a:p>
          <a:p>
            <a:pPr>
              <a:spcBef>
                <a:spcPct val="50000"/>
              </a:spcBef>
            </a:pPr>
            <a:r>
              <a:rPr lang="en-US" sz="2400"/>
              <a:t>$ Face Value of Futures K</a:t>
            </a:r>
          </a:p>
        </p:txBody>
      </p:sp>
      <p:sp>
        <p:nvSpPr>
          <p:cNvPr id="19462" name="AutoShape 6"/>
          <p:cNvSpPr>
            <a:spLocks noChangeArrowheads="1"/>
          </p:cNvSpPr>
          <p:nvPr/>
        </p:nvSpPr>
        <p:spPr bwMode="auto">
          <a:xfrm>
            <a:off x="2125828" y="3822700"/>
            <a:ext cx="7823200" cy="1574800"/>
          </a:xfrm>
          <a:prstGeom prst="roundRect">
            <a:avLst>
              <a:gd name="adj" fmla="val 12486"/>
            </a:avLst>
          </a:prstGeom>
          <a:noFill/>
          <a:ln w="25400">
            <a:solidFill>
              <a:schemeClr val="tx1"/>
            </a:solidFill>
            <a:round/>
            <a:headEnd/>
            <a:tailEnd/>
          </a:ln>
        </p:spPr>
        <p:txBody>
          <a:bodyPr wrap="none" anchor="ctr"/>
          <a:lstStyle/>
          <a:p>
            <a:endParaRPr lang="en-US"/>
          </a:p>
        </p:txBody>
      </p:sp>
      <p:sp>
        <p:nvSpPr>
          <p:cNvPr id="19463" name="Rectangle 7"/>
          <p:cNvSpPr>
            <a:spLocks noChangeArrowheads="1"/>
          </p:cNvSpPr>
          <p:nvPr/>
        </p:nvSpPr>
        <p:spPr bwMode="auto">
          <a:xfrm>
            <a:off x="4094328" y="5791201"/>
            <a:ext cx="5867400" cy="831639"/>
          </a:xfrm>
          <a:prstGeom prst="rect">
            <a:avLst/>
          </a:prstGeom>
          <a:noFill/>
          <a:ln w="9525">
            <a:noFill/>
            <a:miter lim="800000"/>
            <a:headEnd/>
            <a:tailEnd/>
          </a:ln>
        </p:spPr>
        <p:txBody>
          <a:bodyPr wrap="square" lIns="92075" tIns="46038" rIns="92075" bIns="46038">
            <a:spAutoFit/>
          </a:bodyPr>
          <a:lstStyle/>
          <a:p>
            <a:pPr>
              <a:spcBef>
                <a:spcPct val="50000"/>
              </a:spcBef>
            </a:pPr>
            <a:r>
              <a:rPr lang="en-US" sz="2400" b="1" dirty="0"/>
              <a:t>HR Goal - Find the # of Ks that will perfectly offset cash position.</a:t>
            </a:r>
          </a:p>
        </p:txBody>
      </p:sp>
    </p:spTree>
    <p:extLst>
      <p:ext uri="{BB962C8B-B14F-4D97-AF65-F5344CB8AC3E}">
        <p14:creationId xmlns:p14="http://schemas.microsoft.com/office/powerpoint/2010/main" val="1842900132"/>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a:t>Hedge Ratio Determination</a:t>
            </a:r>
          </a:p>
        </p:txBody>
      </p:sp>
      <p:sp>
        <p:nvSpPr>
          <p:cNvPr id="20483" name="Rectangle 3"/>
          <p:cNvSpPr>
            <a:spLocks noGrp="1" noChangeArrowheads="1"/>
          </p:cNvSpPr>
          <p:nvPr>
            <p:ph type="body" sz="half" idx="4294967295"/>
          </p:nvPr>
        </p:nvSpPr>
        <p:spPr>
          <a:xfrm>
            <a:off x="2362200" y="1981200"/>
            <a:ext cx="8305800" cy="4525962"/>
          </a:xfrm>
          <a:noFill/>
        </p:spPr>
        <p:txBody>
          <a:bodyPr/>
          <a:lstStyle/>
          <a:p>
            <a:pPr marL="0" indent="0">
              <a:buNone/>
            </a:pPr>
            <a:r>
              <a:rPr lang="en-US" sz="3200" dirty="0"/>
              <a:t>1 - The Duration Model</a:t>
            </a:r>
          </a:p>
          <a:p>
            <a:pPr marL="0" indent="0">
              <a:buNone/>
            </a:pPr>
            <a:r>
              <a:rPr lang="en-US" sz="3200" dirty="0"/>
              <a:t>2 - Naive Hedging Model</a:t>
            </a:r>
          </a:p>
          <a:p>
            <a:pPr marL="0" indent="0">
              <a:buNone/>
            </a:pPr>
            <a:r>
              <a:rPr lang="en-US" sz="3200" dirty="0"/>
              <a:t>3 - Conversion Factor Model</a:t>
            </a:r>
          </a:p>
          <a:p>
            <a:pPr marL="0" indent="0">
              <a:buNone/>
            </a:pPr>
            <a:r>
              <a:rPr lang="en-US" sz="3200" dirty="0"/>
              <a:t>4 - Basis Point Model</a:t>
            </a:r>
          </a:p>
          <a:p>
            <a:pPr marL="0" indent="0">
              <a:buNone/>
            </a:pPr>
            <a:r>
              <a:rPr lang="en-US" sz="3200" dirty="0"/>
              <a:t>5 - Regression Model</a:t>
            </a:r>
          </a:p>
          <a:p>
            <a:pPr marL="0" indent="0">
              <a:buNone/>
            </a:pPr>
            <a:r>
              <a:rPr lang="en-US" sz="3200" dirty="0"/>
              <a:t>6 - Yield Forecast Model</a:t>
            </a:r>
            <a:endParaRPr lang="en-US" dirty="0"/>
          </a:p>
          <a:p>
            <a:pPr marL="0" indent="0">
              <a:buNone/>
            </a:pPr>
            <a:endParaRPr lang="en-US" dirty="0"/>
          </a:p>
        </p:txBody>
      </p:sp>
    </p:spTree>
    <p:extLst>
      <p:ext uri="{BB962C8B-B14F-4D97-AF65-F5344CB8AC3E}">
        <p14:creationId xmlns:p14="http://schemas.microsoft.com/office/powerpoint/2010/main" val="3830808627"/>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a:t>Swaps</a:t>
            </a:r>
          </a:p>
        </p:txBody>
      </p:sp>
      <p:sp>
        <p:nvSpPr>
          <p:cNvPr id="21507" name="Rectangle 3"/>
          <p:cNvSpPr>
            <a:spLocks noGrp="1" noChangeArrowheads="1"/>
          </p:cNvSpPr>
          <p:nvPr>
            <p:ph type="body" sz="half" idx="4294967295"/>
          </p:nvPr>
        </p:nvSpPr>
        <p:spPr>
          <a:xfrm>
            <a:off x="2362200" y="1481138"/>
            <a:ext cx="8305800" cy="4525962"/>
          </a:xfrm>
          <a:noFill/>
        </p:spPr>
        <p:txBody>
          <a:bodyPr/>
          <a:lstStyle/>
          <a:p>
            <a:pPr marL="0" indent="0">
              <a:buNone/>
            </a:pPr>
            <a:r>
              <a:rPr lang="en-US" sz="2800" dirty="0"/>
              <a:t>An agreement between two firms in which each firm agrees to exchange (or Swap) the “interest rate characteristics” of two different financial instruments of identical principal.</a:t>
            </a:r>
          </a:p>
          <a:p>
            <a:pPr marL="0" indent="0">
              <a:buNone/>
            </a:pPr>
            <a:endParaRPr lang="en-US" sz="2800" dirty="0"/>
          </a:p>
          <a:p>
            <a:pPr marL="0" indent="0">
              <a:buNone/>
            </a:pPr>
            <a:r>
              <a:rPr lang="en-US" sz="2800" u="sng" dirty="0"/>
              <a:t>Types</a:t>
            </a:r>
            <a:endParaRPr lang="en-US" sz="2800" dirty="0"/>
          </a:p>
          <a:p>
            <a:pPr marL="0" indent="0">
              <a:buNone/>
            </a:pPr>
            <a:r>
              <a:rPr lang="en-US" sz="2800" dirty="0"/>
              <a:t>Interest  Rate Swaps</a:t>
            </a:r>
          </a:p>
          <a:p>
            <a:pPr marL="0" indent="0">
              <a:buNone/>
            </a:pPr>
            <a:r>
              <a:rPr lang="en-US" sz="2800" dirty="0"/>
              <a:t>Currency Swaps</a:t>
            </a:r>
          </a:p>
        </p:txBody>
      </p:sp>
    </p:spTree>
    <p:extLst>
      <p:ext uri="{BB962C8B-B14F-4D97-AF65-F5344CB8AC3E}">
        <p14:creationId xmlns:p14="http://schemas.microsoft.com/office/powerpoint/2010/main" val="996859471"/>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Example – Cereal Production </a:t>
            </a:r>
          </a:p>
        </p:txBody>
      </p:sp>
      <p:sp>
        <p:nvSpPr>
          <p:cNvPr id="20481" name="Content Placeholder 1"/>
          <p:cNvSpPr>
            <a:spLocks noGrp="1"/>
          </p:cNvSpPr>
          <p:nvPr>
            <p:ph sz="quarter" idx="4294967295"/>
          </p:nvPr>
        </p:nvSpPr>
        <p:spPr>
          <a:xfrm>
            <a:off x="3810000" y="1600200"/>
            <a:ext cx="6858000" cy="4495800"/>
          </a:xfrm>
        </p:spPr>
        <p:txBody>
          <a:bodyPr/>
          <a:lstStyle/>
          <a:p>
            <a:r>
              <a:rPr lang="en-US" sz="2000" dirty="0"/>
              <a:t>Kellogg’s produces cereal. </a:t>
            </a:r>
          </a:p>
          <a:p>
            <a:r>
              <a:rPr lang="en-US" sz="2000" dirty="0"/>
              <a:t>A major input and variable cost is sugar.</a:t>
            </a:r>
          </a:p>
          <a:p>
            <a:r>
              <a:rPr lang="en-US" sz="2000" dirty="0"/>
              <a:t>The price of a box of cereal is inflexible </a:t>
            </a:r>
            <a:r>
              <a:rPr lang="en-US" sz="1800" i="1" dirty="0"/>
              <a:t>(i.e. it has an elastic demand function).</a:t>
            </a:r>
            <a:endParaRPr lang="en-US" sz="2000" i="1" dirty="0"/>
          </a:p>
          <a:p>
            <a:r>
              <a:rPr lang="en-US" sz="2000" dirty="0"/>
              <a:t>Kellogg’s is naturally “short” in sugar</a:t>
            </a:r>
          </a:p>
          <a:p>
            <a:r>
              <a:rPr lang="en-US" sz="2000" dirty="0"/>
              <a:t>“short” = a requirement to buy the commodity in the future. </a:t>
            </a:r>
          </a:p>
          <a:p>
            <a:endParaRPr lang="en-US" sz="2000" dirty="0"/>
          </a:p>
        </p:txBody>
      </p:sp>
      <p:pic>
        <p:nvPicPr>
          <p:cNvPr id="20483" name="Picture 3" descr="logo_kelloggs.gif"/>
          <p:cNvPicPr>
            <a:picLocks noChangeAspect="1"/>
          </p:cNvPicPr>
          <p:nvPr/>
        </p:nvPicPr>
        <p:blipFill>
          <a:blip r:embed="rId2"/>
          <a:srcRect/>
          <a:stretch>
            <a:fillRect/>
          </a:stretch>
        </p:blipFill>
        <p:spPr bwMode="auto">
          <a:xfrm>
            <a:off x="1905000" y="1447801"/>
            <a:ext cx="1428750" cy="504825"/>
          </a:xfrm>
          <a:prstGeom prst="rect">
            <a:avLst/>
          </a:prstGeom>
          <a:noFill/>
          <a:ln w="9525">
            <a:noFill/>
            <a:miter lim="800000"/>
            <a:headEnd/>
            <a:tailEnd/>
          </a:ln>
        </p:spPr>
      </p:pic>
      <p:sp>
        <p:nvSpPr>
          <p:cNvPr id="5" name="TextBox 4"/>
          <p:cNvSpPr txBox="1"/>
          <p:nvPr/>
        </p:nvSpPr>
        <p:spPr>
          <a:xfrm>
            <a:off x="4572000" y="4419601"/>
            <a:ext cx="4953000" cy="1477963"/>
          </a:xfrm>
          <a:prstGeom prst="rect">
            <a:avLst/>
          </a:prstGeom>
          <a:noFill/>
        </p:spPr>
        <p:txBody>
          <a:bodyPr>
            <a:spAutoFit/>
          </a:bodyPr>
          <a:lstStyle/>
          <a:p>
            <a:pPr>
              <a:defRPr/>
            </a:pPr>
            <a:r>
              <a:rPr lang="en-US" u="sng" dirty="0"/>
              <a:t>Profit Scenario for Kellogg’s</a:t>
            </a:r>
          </a:p>
          <a:p>
            <a:pPr>
              <a:defRPr/>
            </a:pPr>
            <a:endParaRPr lang="en-US" dirty="0"/>
          </a:p>
          <a:p>
            <a:pPr>
              <a:defRPr/>
            </a:pPr>
            <a:r>
              <a:rPr lang="en-US" dirty="0"/>
              <a:t>	Revenue</a:t>
            </a:r>
          </a:p>
          <a:p>
            <a:pPr>
              <a:defRPr/>
            </a:pPr>
            <a:r>
              <a:rPr lang="en-US" dirty="0"/>
              <a:t>	</a:t>
            </a:r>
            <a:r>
              <a:rPr lang="en-US" u="sng" dirty="0"/>
              <a:t>-costs      </a:t>
            </a:r>
            <a:r>
              <a:rPr lang="en-US" sz="1400" i="1" u="sng" dirty="0">
                <a:effectLst>
                  <a:outerShdw blurRad="38100" dist="38100" dir="2700000" algn="tl">
                    <a:srgbClr val="000000">
                      <a:alpha val="43137"/>
                    </a:srgbClr>
                  </a:outerShdw>
                </a:effectLst>
                <a:sym typeface="Wingdings" pitchFamily="2" charset="2"/>
              </a:rPr>
              <a:t> This is variable</a:t>
            </a:r>
            <a:endParaRPr lang="en-US" i="1" u="sng" dirty="0">
              <a:effectLst>
                <a:outerShdw blurRad="38100" dist="38100" dir="2700000" algn="tl">
                  <a:srgbClr val="000000">
                    <a:alpha val="43137"/>
                  </a:srgbClr>
                </a:outerShdw>
              </a:effectLst>
            </a:endParaRPr>
          </a:p>
          <a:p>
            <a:pPr>
              <a:defRPr/>
            </a:pPr>
            <a:r>
              <a:rPr lang="en-US" dirty="0"/>
              <a:t>	Profits</a:t>
            </a:r>
          </a:p>
        </p:txBody>
      </p:sp>
    </p:spTree>
    <p:extLst>
      <p:ext uri="{BB962C8B-B14F-4D97-AF65-F5344CB8AC3E}">
        <p14:creationId xmlns:p14="http://schemas.microsoft.com/office/powerpoint/2010/main" val="356455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Example – Cereal Production </a:t>
            </a:r>
            <a:r>
              <a:rPr lang="en-US" sz="1600" dirty="0"/>
              <a:t>(continued)</a:t>
            </a:r>
            <a:endParaRPr lang="en-US" sz="3200" dirty="0"/>
          </a:p>
        </p:txBody>
      </p:sp>
      <p:pic>
        <p:nvPicPr>
          <p:cNvPr id="21506" name="Picture 3" descr="logo_kelloggs.gif"/>
          <p:cNvPicPr>
            <a:picLocks noChangeAspect="1"/>
          </p:cNvPicPr>
          <p:nvPr/>
        </p:nvPicPr>
        <p:blipFill>
          <a:blip r:embed="rId2"/>
          <a:srcRect/>
          <a:stretch>
            <a:fillRect/>
          </a:stretch>
        </p:blipFill>
        <p:spPr bwMode="auto">
          <a:xfrm>
            <a:off x="1905000" y="1447801"/>
            <a:ext cx="1428750" cy="504825"/>
          </a:xfrm>
          <a:prstGeom prst="rect">
            <a:avLst/>
          </a:prstGeom>
          <a:noFill/>
          <a:ln w="9525">
            <a:noFill/>
            <a:miter lim="800000"/>
            <a:headEnd/>
            <a:tailEnd/>
          </a:ln>
        </p:spPr>
      </p:pic>
      <p:sp>
        <p:nvSpPr>
          <p:cNvPr id="21507" name="Line 6"/>
          <p:cNvSpPr>
            <a:spLocks noChangeShapeType="1"/>
          </p:cNvSpPr>
          <p:nvPr/>
        </p:nvSpPr>
        <p:spPr bwMode="auto">
          <a:xfrm>
            <a:off x="4191000" y="3629025"/>
            <a:ext cx="0" cy="27432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1508" name="Line 7"/>
          <p:cNvSpPr>
            <a:spLocks noChangeShapeType="1"/>
          </p:cNvSpPr>
          <p:nvPr/>
        </p:nvSpPr>
        <p:spPr bwMode="auto">
          <a:xfrm>
            <a:off x="4191000" y="5076825"/>
            <a:ext cx="34290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1509" name="Rectangle 8"/>
          <p:cNvSpPr>
            <a:spLocks noChangeArrowheads="1"/>
          </p:cNvSpPr>
          <p:nvPr/>
        </p:nvSpPr>
        <p:spPr bwMode="auto">
          <a:xfrm>
            <a:off x="7848600" y="4924425"/>
            <a:ext cx="1752600" cy="954088"/>
          </a:xfrm>
          <a:prstGeom prst="rect">
            <a:avLst/>
          </a:prstGeom>
          <a:noFill/>
          <a:ln w="9525">
            <a:noFill/>
            <a:miter lim="800000"/>
            <a:headEnd/>
            <a:tailEnd/>
          </a:ln>
        </p:spPr>
        <p:txBody>
          <a:bodyPr lIns="92075" tIns="46038" rIns="92075" bIns="46038">
            <a:spAutoFit/>
          </a:bodyPr>
          <a:lstStyle/>
          <a:p>
            <a:r>
              <a:rPr lang="en-US" sz="2800">
                <a:latin typeface="Lucida Sans Unicode" pitchFamily="34" charset="0"/>
              </a:rPr>
              <a:t>Asset Price</a:t>
            </a:r>
          </a:p>
        </p:txBody>
      </p:sp>
      <p:sp>
        <p:nvSpPr>
          <p:cNvPr id="21510" name="Rectangle 9"/>
          <p:cNvSpPr>
            <a:spLocks noChangeArrowheads="1"/>
          </p:cNvSpPr>
          <p:nvPr/>
        </p:nvSpPr>
        <p:spPr bwMode="auto">
          <a:xfrm>
            <a:off x="3125788" y="3400426"/>
            <a:ext cx="1676400" cy="3109913"/>
          </a:xfrm>
          <a:prstGeom prst="rect">
            <a:avLst/>
          </a:prstGeom>
          <a:noFill/>
          <a:ln w="9525">
            <a:noFill/>
            <a:miter lim="800000"/>
            <a:headEnd/>
            <a:tailEnd/>
          </a:ln>
        </p:spPr>
        <p:txBody>
          <a:bodyPr lIns="92075" tIns="46038" rIns="92075" bIns="46038">
            <a:spAutoFit/>
          </a:bodyPr>
          <a:lstStyle/>
          <a:p>
            <a:r>
              <a:rPr lang="en-US" sz="2800">
                <a:latin typeface="Lucida Sans Unicode" pitchFamily="34" charset="0"/>
              </a:rPr>
              <a:t>Profit</a:t>
            </a: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r>
              <a:rPr lang="en-US" sz="2800">
                <a:latin typeface="Lucida Sans Unicode" pitchFamily="34" charset="0"/>
              </a:rPr>
              <a:t>Loss</a:t>
            </a:r>
          </a:p>
        </p:txBody>
      </p:sp>
      <p:sp>
        <p:nvSpPr>
          <p:cNvPr id="21511" name="TextBox 10"/>
          <p:cNvSpPr txBox="1">
            <a:spLocks noChangeArrowheads="1"/>
          </p:cNvSpPr>
          <p:nvPr/>
        </p:nvSpPr>
        <p:spPr bwMode="auto">
          <a:xfrm>
            <a:off x="3810000" y="2333626"/>
            <a:ext cx="5029200" cy="646113"/>
          </a:xfrm>
          <a:prstGeom prst="rect">
            <a:avLst/>
          </a:prstGeom>
          <a:noFill/>
          <a:ln w="9525">
            <a:noFill/>
            <a:miter lim="800000"/>
            <a:headEnd/>
            <a:tailEnd/>
          </a:ln>
        </p:spPr>
        <p:txBody>
          <a:bodyPr>
            <a:spAutoFit/>
          </a:bodyPr>
          <a:lstStyle/>
          <a:p>
            <a:pPr>
              <a:buFont typeface="Arial" charset="0"/>
              <a:buChar char="•"/>
            </a:pPr>
            <a:r>
              <a:rPr lang="en-US"/>
              <a:t>To hedge their natural position, Kellogg’s will enter into a long futures / forward contract</a:t>
            </a:r>
          </a:p>
        </p:txBody>
      </p:sp>
      <p:cxnSp>
        <p:nvCxnSpPr>
          <p:cNvPr id="13" name="Straight Connector 12"/>
          <p:cNvCxnSpPr/>
          <p:nvPr/>
        </p:nvCxnSpPr>
        <p:spPr>
          <a:xfrm rot="16200000" flipH="1">
            <a:off x="4724400" y="3933825"/>
            <a:ext cx="2286000" cy="2286000"/>
          </a:xfrm>
          <a:prstGeom prst="line">
            <a:avLst/>
          </a:prstGeom>
          <a:ln w="25400" cmpd="sng">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1513" name="TextBox 13"/>
          <p:cNvSpPr txBox="1">
            <a:spLocks noChangeArrowheads="1"/>
          </p:cNvSpPr>
          <p:nvPr/>
        </p:nvSpPr>
        <p:spPr bwMode="auto">
          <a:xfrm>
            <a:off x="5105400" y="3705225"/>
            <a:ext cx="1371600" cy="369888"/>
          </a:xfrm>
          <a:prstGeom prst="rect">
            <a:avLst/>
          </a:prstGeom>
          <a:noFill/>
          <a:ln w="9525">
            <a:noFill/>
            <a:miter lim="800000"/>
            <a:headEnd/>
            <a:tailEnd/>
          </a:ln>
        </p:spPr>
        <p:txBody>
          <a:bodyPr>
            <a:spAutoFit/>
          </a:bodyPr>
          <a:lstStyle/>
          <a:p>
            <a:r>
              <a:rPr lang="en-US" dirty="0"/>
              <a:t>Short sugar</a:t>
            </a:r>
          </a:p>
        </p:txBody>
      </p:sp>
      <p:sp>
        <p:nvSpPr>
          <p:cNvPr id="17" name="TextBox 16"/>
          <p:cNvSpPr txBox="1">
            <a:spLocks noChangeArrowheads="1"/>
          </p:cNvSpPr>
          <p:nvPr/>
        </p:nvSpPr>
        <p:spPr bwMode="auto">
          <a:xfrm>
            <a:off x="6934200" y="3705226"/>
            <a:ext cx="2209800" cy="923925"/>
          </a:xfrm>
          <a:prstGeom prst="rect">
            <a:avLst/>
          </a:prstGeom>
          <a:noFill/>
          <a:ln w="9525">
            <a:noFill/>
            <a:miter lim="800000"/>
            <a:headEnd/>
            <a:tailEnd/>
          </a:ln>
        </p:spPr>
        <p:txBody>
          <a:bodyPr>
            <a:spAutoFit/>
          </a:bodyPr>
          <a:lstStyle/>
          <a:p>
            <a:r>
              <a:rPr lang="en-US"/>
              <a:t>Long </a:t>
            </a:r>
          </a:p>
          <a:p>
            <a:r>
              <a:rPr lang="en-US"/>
              <a:t>Futures / Forward </a:t>
            </a:r>
          </a:p>
          <a:p>
            <a:r>
              <a:rPr lang="en-US"/>
              <a:t>Contract</a:t>
            </a:r>
          </a:p>
        </p:txBody>
      </p:sp>
      <p:cxnSp>
        <p:nvCxnSpPr>
          <p:cNvPr id="18" name="Straight Connector 17"/>
          <p:cNvCxnSpPr/>
          <p:nvPr/>
        </p:nvCxnSpPr>
        <p:spPr>
          <a:xfrm rot="5400000">
            <a:off x="4724400" y="3933825"/>
            <a:ext cx="2286000" cy="228600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1516" name="TextBox 18"/>
          <p:cNvSpPr txBox="1">
            <a:spLocks noChangeArrowheads="1"/>
          </p:cNvSpPr>
          <p:nvPr/>
        </p:nvSpPr>
        <p:spPr bwMode="auto">
          <a:xfrm>
            <a:off x="3810000" y="1952625"/>
            <a:ext cx="5029200" cy="369888"/>
          </a:xfrm>
          <a:prstGeom prst="rect">
            <a:avLst/>
          </a:prstGeom>
          <a:noFill/>
          <a:ln w="9525">
            <a:noFill/>
            <a:miter lim="800000"/>
            <a:headEnd/>
            <a:tailEnd/>
          </a:ln>
        </p:spPr>
        <p:txBody>
          <a:bodyPr>
            <a:spAutoFit/>
          </a:bodyPr>
          <a:lstStyle/>
          <a:p>
            <a:pPr>
              <a:buFont typeface="Arial" charset="0"/>
              <a:buChar char="•"/>
            </a:pPr>
            <a:r>
              <a:rPr lang="en-US"/>
              <a:t>Natural profit / loss position</a:t>
            </a:r>
          </a:p>
        </p:txBody>
      </p:sp>
    </p:spTree>
    <p:extLst>
      <p:ext uri="{BB962C8B-B14F-4D97-AF65-F5344CB8AC3E}">
        <p14:creationId xmlns:p14="http://schemas.microsoft.com/office/powerpoint/2010/main" val="23961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Example – Cereal Production </a:t>
            </a:r>
            <a:r>
              <a:rPr lang="en-US" sz="1600" dirty="0"/>
              <a:t>(continued)</a:t>
            </a:r>
            <a:endParaRPr lang="en-US" sz="3200" dirty="0"/>
          </a:p>
        </p:txBody>
      </p:sp>
      <p:pic>
        <p:nvPicPr>
          <p:cNvPr id="22530" name="Picture 3" descr="logo_kelloggs.gif"/>
          <p:cNvPicPr>
            <a:picLocks noChangeAspect="1"/>
          </p:cNvPicPr>
          <p:nvPr/>
        </p:nvPicPr>
        <p:blipFill>
          <a:blip r:embed="rId2"/>
          <a:srcRect/>
          <a:stretch>
            <a:fillRect/>
          </a:stretch>
        </p:blipFill>
        <p:spPr bwMode="auto">
          <a:xfrm>
            <a:off x="1905000" y="1447801"/>
            <a:ext cx="1428750" cy="504825"/>
          </a:xfrm>
          <a:prstGeom prst="rect">
            <a:avLst/>
          </a:prstGeom>
          <a:noFill/>
          <a:ln w="9525">
            <a:noFill/>
            <a:miter lim="800000"/>
            <a:headEnd/>
            <a:tailEnd/>
          </a:ln>
        </p:spPr>
      </p:pic>
      <p:sp>
        <p:nvSpPr>
          <p:cNvPr id="22531" name="Line 6"/>
          <p:cNvSpPr>
            <a:spLocks noChangeShapeType="1"/>
          </p:cNvSpPr>
          <p:nvPr/>
        </p:nvSpPr>
        <p:spPr bwMode="auto">
          <a:xfrm>
            <a:off x="4114800" y="3135027"/>
            <a:ext cx="0" cy="27432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2532" name="Line 7"/>
          <p:cNvSpPr>
            <a:spLocks noChangeShapeType="1"/>
          </p:cNvSpPr>
          <p:nvPr/>
        </p:nvSpPr>
        <p:spPr bwMode="auto">
          <a:xfrm>
            <a:off x="4114800" y="4582827"/>
            <a:ext cx="34290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2533" name="Rectangle 8"/>
          <p:cNvSpPr>
            <a:spLocks noChangeArrowheads="1"/>
          </p:cNvSpPr>
          <p:nvPr/>
        </p:nvSpPr>
        <p:spPr bwMode="auto">
          <a:xfrm>
            <a:off x="7772400" y="4430427"/>
            <a:ext cx="1752600" cy="954088"/>
          </a:xfrm>
          <a:prstGeom prst="rect">
            <a:avLst/>
          </a:prstGeom>
          <a:noFill/>
          <a:ln w="9525">
            <a:noFill/>
            <a:miter lim="800000"/>
            <a:headEnd/>
            <a:tailEnd/>
          </a:ln>
        </p:spPr>
        <p:txBody>
          <a:bodyPr lIns="92075" tIns="46038" rIns="92075" bIns="46038">
            <a:spAutoFit/>
          </a:bodyPr>
          <a:lstStyle/>
          <a:p>
            <a:r>
              <a:rPr lang="en-US" sz="2800">
                <a:latin typeface="Lucida Sans Unicode" pitchFamily="34" charset="0"/>
              </a:rPr>
              <a:t>Asset Price</a:t>
            </a:r>
          </a:p>
        </p:txBody>
      </p:sp>
      <p:sp>
        <p:nvSpPr>
          <p:cNvPr id="22534" name="Rectangle 9"/>
          <p:cNvSpPr>
            <a:spLocks noChangeArrowheads="1"/>
          </p:cNvSpPr>
          <p:nvPr/>
        </p:nvSpPr>
        <p:spPr bwMode="auto">
          <a:xfrm>
            <a:off x="3049588" y="2906428"/>
            <a:ext cx="1676400" cy="3109913"/>
          </a:xfrm>
          <a:prstGeom prst="rect">
            <a:avLst/>
          </a:prstGeom>
          <a:noFill/>
          <a:ln w="9525">
            <a:noFill/>
            <a:miter lim="800000"/>
            <a:headEnd/>
            <a:tailEnd/>
          </a:ln>
        </p:spPr>
        <p:txBody>
          <a:bodyPr lIns="92075" tIns="46038" rIns="92075" bIns="46038">
            <a:spAutoFit/>
          </a:bodyPr>
          <a:lstStyle/>
          <a:p>
            <a:r>
              <a:rPr lang="en-US" sz="2800">
                <a:latin typeface="Lucida Sans Unicode" pitchFamily="34" charset="0"/>
              </a:rPr>
              <a:t>Profit</a:t>
            </a: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endParaRPr lang="en-US" sz="2800">
              <a:latin typeface="Lucida Sans Unicode" pitchFamily="34" charset="0"/>
            </a:endParaRPr>
          </a:p>
          <a:p>
            <a:r>
              <a:rPr lang="en-US" sz="2800">
                <a:latin typeface="Lucida Sans Unicode" pitchFamily="34" charset="0"/>
              </a:rPr>
              <a:t>Loss</a:t>
            </a:r>
          </a:p>
        </p:txBody>
      </p:sp>
      <p:sp>
        <p:nvSpPr>
          <p:cNvPr id="22535" name="TextBox 10"/>
          <p:cNvSpPr txBox="1">
            <a:spLocks noChangeArrowheads="1"/>
          </p:cNvSpPr>
          <p:nvPr/>
        </p:nvSpPr>
        <p:spPr bwMode="auto">
          <a:xfrm>
            <a:off x="3733800" y="1839627"/>
            <a:ext cx="5029200" cy="369888"/>
          </a:xfrm>
          <a:prstGeom prst="rect">
            <a:avLst/>
          </a:prstGeom>
          <a:noFill/>
          <a:ln w="9525">
            <a:noFill/>
            <a:miter lim="800000"/>
            <a:headEnd/>
            <a:tailEnd/>
          </a:ln>
        </p:spPr>
        <p:txBody>
          <a:bodyPr>
            <a:spAutoFit/>
          </a:bodyPr>
          <a:lstStyle/>
          <a:p>
            <a:r>
              <a:rPr lang="en-US"/>
              <a:t>NET POSITION</a:t>
            </a:r>
          </a:p>
        </p:txBody>
      </p:sp>
      <p:cxnSp>
        <p:nvCxnSpPr>
          <p:cNvPr id="19" name="Straight Connector 18"/>
          <p:cNvCxnSpPr/>
          <p:nvPr/>
        </p:nvCxnSpPr>
        <p:spPr>
          <a:xfrm rot="16200000" flipH="1">
            <a:off x="4648200" y="3439827"/>
            <a:ext cx="2286000" cy="2286000"/>
          </a:xfrm>
          <a:prstGeom prst="line">
            <a:avLst/>
          </a:prstGeom>
          <a:ln w="9525" cmpd="sng">
            <a:solidFill>
              <a:schemeClr val="accent4">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648200" y="3439827"/>
            <a:ext cx="2286000" cy="2286000"/>
          </a:xfrm>
          <a:prstGeom prst="line">
            <a:avLst/>
          </a:prstGeom>
          <a:ln w="9525" cmpd="sng">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21" name="Line 7"/>
          <p:cNvSpPr>
            <a:spLocks noChangeShapeType="1"/>
          </p:cNvSpPr>
          <p:nvPr/>
        </p:nvSpPr>
        <p:spPr bwMode="auto">
          <a:xfrm>
            <a:off x="4114800" y="4582827"/>
            <a:ext cx="3429000" cy="0"/>
          </a:xfrm>
          <a:prstGeom prst="line">
            <a:avLst/>
          </a:prstGeom>
          <a:noFill/>
          <a:ln w="31750">
            <a:solidFill>
              <a:srgbClr val="00B050"/>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42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Example – Cereal Production </a:t>
            </a:r>
            <a:r>
              <a:rPr lang="en-US" sz="1600" dirty="0"/>
              <a:t>(continued)</a:t>
            </a:r>
            <a:endParaRPr lang="en-US" sz="3200" dirty="0"/>
          </a:p>
        </p:txBody>
      </p:sp>
      <p:sp>
        <p:nvSpPr>
          <p:cNvPr id="23554" name="Line 6"/>
          <p:cNvSpPr>
            <a:spLocks noChangeShapeType="1"/>
          </p:cNvSpPr>
          <p:nvPr/>
        </p:nvSpPr>
        <p:spPr bwMode="auto">
          <a:xfrm>
            <a:off x="5715000" y="3502818"/>
            <a:ext cx="0" cy="27432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3555" name="Line 7"/>
          <p:cNvSpPr>
            <a:spLocks noChangeShapeType="1"/>
          </p:cNvSpPr>
          <p:nvPr/>
        </p:nvSpPr>
        <p:spPr bwMode="auto">
          <a:xfrm>
            <a:off x="5715000" y="4950618"/>
            <a:ext cx="3429000"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23556" name="Rectangle 8"/>
          <p:cNvSpPr>
            <a:spLocks noChangeArrowheads="1"/>
          </p:cNvSpPr>
          <p:nvPr/>
        </p:nvSpPr>
        <p:spPr bwMode="auto">
          <a:xfrm>
            <a:off x="9372600" y="4798218"/>
            <a:ext cx="1143000" cy="831850"/>
          </a:xfrm>
          <a:prstGeom prst="rect">
            <a:avLst/>
          </a:prstGeom>
          <a:noFill/>
          <a:ln w="9525">
            <a:noFill/>
            <a:miter lim="800000"/>
            <a:headEnd/>
            <a:tailEnd/>
          </a:ln>
        </p:spPr>
        <p:txBody>
          <a:bodyPr lIns="92075" tIns="46038" rIns="92075" bIns="46038">
            <a:spAutoFit/>
          </a:bodyPr>
          <a:lstStyle/>
          <a:p>
            <a:r>
              <a:rPr lang="en-US" sz="2400">
                <a:latin typeface="Lucida Sans Unicode" pitchFamily="34" charset="0"/>
              </a:rPr>
              <a:t>Asset Price</a:t>
            </a:r>
          </a:p>
        </p:txBody>
      </p:sp>
      <p:sp>
        <p:nvSpPr>
          <p:cNvPr id="23557" name="Rectangle 9"/>
          <p:cNvSpPr>
            <a:spLocks noChangeArrowheads="1"/>
          </p:cNvSpPr>
          <p:nvPr/>
        </p:nvSpPr>
        <p:spPr bwMode="auto">
          <a:xfrm>
            <a:off x="4724400" y="3426619"/>
            <a:ext cx="1676400" cy="2678113"/>
          </a:xfrm>
          <a:prstGeom prst="rect">
            <a:avLst/>
          </a:prstGeom>
          <a:noFill/>
          <a:ln w="9525">
            <a:noFill/>
            <a:miter lim="800000"/>
            <a:headEnd/>
            <a:tailEnd/>
          </a:ln>
        </p:spPr>
        <p:txBody>
          <a:bodyPr lIns="92075" tIns="46038" rIns="92075" bIns="46038">
            <a:spAutoFit/>
          </a:bodyPr>
          <a:lstStyle/>
          <a:p>
            <a:r>
              <a:rPr lang="en-US" sz="2400">
                <a:latin typeface="Lucida Sans Unicode" pitchFamily="34" charset="0"/>
              </a:rPr>
              <a:t>Profit</a:t>
            </a:r>
          </a:p>
          <a:p>
            <a:endParaRPr lang="en-US" sz="2400">
              <a:latin typeface="Lucida Sans Unicode" pitchFamily="34" charset="0"/>
            </a:endParaRPr>
          </a:p>
          <a:p>
            <a:endParaRPr lang="en-US" sz="2400">
              <a:latin typeface="Lucida Sans Unicode" pitchFamily="34" charset="0"/>
            </a:endParaRPr>
          </a:p>
          <a:p>
            <a:endParaRPr lang="en-US" sz="2400">
              <a:latin typeface="Lucida Sans Unicode" pitchFamily="34" charset="0"/>
            </a:endParaRPr>
          </a:p>
          <a:p>
            <a:endParaRPr lang="en-US" sz="2400">
              <a:latin typeface="Lucida Sans Unicode" pitchFamily="34" charset="0"/>
            </a:endParaRPr>
          </a:p>
          <a:p>
            <a:endParaRPr lang="en-US" sz="2400">
              <a:latin typeface="Lucida Sans Unicode" pitchFamily="34" charset="0"/>
            </a:endParaRPr>
          </a:p>
          <a:p>
            <a:r>
              <a:rPr lang="en-US" sz="2400">
                <a:latin typeface="Lucida Sans Unicode" pitchFamily="34" charset="0"/>
              </a:rPr>
              <a:t>Loss</a:t>
            </a:r>
          </a:p>
        </p:txBody>
      </p:sp>
      <p:sp>
        <p:nvSpPr>
          <p:cNvPr id="23558" name="TextBox 10"/>
          <p:cNvSpPr txBox="1">
            <a:spLocks noChangeArrowheads="1"/>
          </p:cNvSpPr>
          <p:nvPr/>
        </p:nvSpPr>
        <p:spPr bwMode="auto">
          <a:xfrm>
            <a:off x="4267200" y="2055019"/>
            <a:ext cx="2743200" cy="461963"/>
          </a:xfrm>
          <a:prstGeom prst="rect">
            <a:avLst/>
          </a:prstGeom>
          <a:noFill/>
          <a:ln w="9525">
            <a:noFill/>
            <a:miter lim="800000"/>
            <a:headEnd/>
            <a:tailEnd/>
          </a:ln>
        </p:spPr>
        <p:txBody>
          <a:bodyPr>
            <a:spAutoFit/>
          </a:bodyPr>
          <a:lstStyle/>
          <a:p>
            <a:pPr algn="ctr"/>
            <a:r>
              <a:rPr lang="en-US" sz="2400"/>
              <a:t>Farmer’s view</a:t>
            </a:r>
          </a:p>
        </p:txBody>
      </p:sp>
      <p:grpSp>
        <p:nvGrpSpPr>
          <p:cNvPr id="2" name="Group 18"/>
          <p:cNvGrpSpPr>
            <a:grpSpLocks/>
          </p:cNvGrpSpPr>
          <p:nvPr/>
        </p:nvGrpSpPr>
        <p:grpSpPr bwMode="auto">
          <a:xfrm>
            <a:off x="6248400" y="3274218"/>
            <a:ext cx="2286000" cy="2819400"/>
            <a:chOff x="4724400" y="2286000"/>
            <a:chExt cx="2286000" cy="2819400"/>
          </a:xfrm>
        </p:grpSpPr>
        <p:cxnSp>
          <p:nvCxnSpPr>
            <p:cNvPr id="13" name="Straight Connector 12"/>
            <p:cNvCxnSpPr/>
            <p:nvPr/>
          </p:nvCxnSpPr>
          <p:spPr>
            <a:xfrm rot="16200000" flipH="1">
              <a:off x="4724400" y="2819400"/>
              <a:ext cx="2286000" cy="2286000"/>
            </a:xfrm>
            <a:prstGeom prst="line">
              <a:avLst/>
            </a:prstGeom>
            <a:ln w="25400" cmpd="sng">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3567" name="TextBox 13"/>
            <p:cNvSpPr txBox="1">
              <a:spLocks noChangeArrowheads="1"/>
            </p:cNvSpPr>
            <p:nvPr/>
          </p:nvSpPr>
          <p:spPr bwMode="auto">
            <a:xfrm>
              <a:off x="4953000" y="2286000"/>
              <a:ext cx="1371600" cy="923330"/>
            </a:xfrm>
            <a:prstGeom prst="rect">
              <a:avLst/>
            </a:prstGeom>
            <a:noFill/>
            <a:ln w="9525">
              <a:noFill/>
              <a:miter lim="800000"/>
              <a:headEnd/>
              <a:tailEnd/>
            </a:ln>
          </p:spPr>
          <p:txBody>
            <a:bodyPr>
              <a:spAutoFit/>
            </a:bodyPr>
            <a:lstStyle/>
            <a:p>
              <a:r>
                <a:rPr lang="en-US"/>
                <a:t>Short </a:t>
              </a:r>
            </a:p>
            <a:p>
              <a:r>
                <a:rPr lang="en-US"/>
                <a:t>Forward / futures</a:t>
              </a:r>
            </a:p>
          </p:txBody>
        </p:sp>
      </p:grpSp>
      <p:grpSp>
        <p:nvGrpSpPr>
          <p:cNvPr id="4" name="Group 15"/>
          <p:cNvGrpSpPr>
            <a:grpSpLocks/>
          </p:cNvGrpSpPr>
          <p:nvPr/>
        </p:nvGrpSpPr>
        <p:grpSpPr bwMode="auto">
          <a:xfrm>
            <a:off x="6248400" y="3579018"/>
            <a:ext cx="3657600" cy="2514600"/>
            <a:chOff x="4724400" y="2590800"/>
            <a:chExt cx="3657600" cy="2514600"/>
          </a:xfrm>
        </p:grpSpPr>
        <p:sp>
          <p:nvSpPr>
            <p:cNvPr id="23564" name="TextBox 16"/>
            <p:cNvSpPr txBox="1">
              <a:spLocks noChangeArrowheads="1"/>
            </p:cNvSpPr>
            <p:nvPr/>
          </p:nvSpPr>
          <p:spPr bwMode="auto">
            <a:xfrm>
              <a:off x="6934200" y="2590800"/>
              <a:ext cx="1447800" cy="369332"/>
            </a:xfrm>
            <a:prstGeom prst="rect">
              <a:avLst/>
            </a:prstGeom>
            <a:noFill/>
            <a:ln w="9525">
              <a:noFill/>
              <a:miter lim="800000"/>
              <a:headEnd/>
              <a:tailEnd/>
            </a:ln>
          </p:spPr>
          <p:txBody>
            <a:bodyPr>
              <a:spAutoFit/>
            </a:bodyPr>
            <a:lstStyle/>
            <a:p>
              <a:r>
                <a:rPr lang="en-US"/>
                <a:t>Long sugar</a:t>
              </a:r>
            </a:p>
          </p:txBody>
        </p:sp>
        <p:cxnSp>
          <p:nvCxnSpPr>
            <p:cNvPr id="18" name="Straight Connector 17"/>
            <p:cNvCxnSpPr/>
            <p:nvPr/>
          </p:nvCxnSpPr>
          <p:spPr>
            <a:xfrm rot="5400000">
              <a:off x="4724400" y="2819400"/>
              <a:ext cx="2286000" cy="228600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23561" name="Picture 2" descr="C:\Users\Matt Will\AppData\Local\Microsoft\Windows\Temporary Internet Files\Content.IE5\5VJXM4KU\MCj03194540000[1].wmf"/>
          <p:cNvPicPr>
            <a:picLocks noChangeAspect="1" noChangeArrowheads="1"/>
          </p:cNvPicPr>
          <p:nvPr/>
        </p:nvPicPr>
        <p:blipFill>
          <a:blip r:embed="rId2"/>
          <a:srcRect/>
          <a:stretch>
            <a:fillRect/>
          </a:stretch>
        </p:blipFill>
        <p:spPr bwMode="auto">
          <a:xfrm>
            <a:off x="2057400" y="1066800"/>
            <a:ext cx="1219200" cy="1157288"/>
          </a:xfrm>
          <a:prstGeom prst="rect">
            <a:avLst/>
          </a:prstGeom>
          <a:noFill/>
          <a:ln w="9525">
            <a:noFill/>
            <a:miter lim="800000"/>
            <a:headEnd/>
            <a:tailEnd/>
          </a:ln>
        </p:spPr>
      </p:pic>
      <p:sp>
        <p:nvSpPr>
          <p:cNvPr id="15" name="TextBox 14"/>
          <p:cNvSpPr txBox="1"/>
          <p:nvPr/>
        </p:nvSpPr>
        <p:spPr>
          <a:xfrm>
            <a:off x="1524000" y="2667001"/>
            <a:ext cx="3886200" cy="1477963"/>
          </a:xfrm>
          <a:prstGeom prst="rect">
            <a:avLst/>
          </a:prstGeom>
          <a:noFill/>
        </p:spPr>
        <p:txBody>
          <a:bodyPr wrap="square">
            <a:spAutoFit/>
          </a:bodyPr>
          <a:lstStyle/>
          <a:p>
            <a:pPr>
              <a:defRPr/>
            </a:pPr>
            <a:r>
              <a:rPr lang="en-US" u="sng" dirty="0"/>
              <a:t>Profit Scenario for Farmer</a:t>
            </a:r>
          </a:p>
          <a:p>
            <a:pPr>
              <a:defRPr/>
            </a:pPr>
            <a:endParaRPr lang="en-US" dirty="0"/>
          </a:p>
          <a:p>
            <a:pPr>
              <a:defRPr/>
            </a:pPr>
            <a:r>
              <a:rPr lang="en-US" dirty="0"/>
              <a:t>  Revenue </a:t>
            </a:r>
            <a:r>
              <a:rPr lang="en-US" sz="1600" i="1" dirty="0">
                <a:effectLst>
                  <a:outerShdw blurRad="38100" dist="38100" dir="2700000" algn="tl">
                    <a:srgbClr val="000000">
                      <a:alpha val="43137"/>
                    </a:srgbClr>
                  </a:outerShdw>
                </a:effectLst>
                <a:sym typeface="Wingdings" pitchFamily="2" charset="2"/>
              </a:rPr>
              <a:t> This is variable</a:t>
            </a:r>
            <a:endParaRPr lang="en-US" dirty="0"/>
          </a:p>
          <a:p>
            <a:pPr>
              <a:defRPr/>
            </a:pPr>
            <a:r>
              <a:rPr lang="en-US" u="sng" dirty="0"/>
              <a:t>  -costs</a:t>
            </a:r>
            <a:endParaRPr lang="en-US" i="1" u="sng" dirty="0">
              <a:effectLst>
                <a:outerShdw blurRad="38100" dist="38100" dir="2700000" algn="tl">
                  <a:srgbClr val="000000">
                    <a:alpha val="43137"/>
                  </a:srgbClr>
                </a:outerShdw>
              </a:effectLst>
            </a:endParaRPr>
          </a:p>
          <a:p>
            <a:pPr>
              <a:defRPr/>
            </a:pPr>
            <a:r>
              <a:rPr lang="en-US" dirty="0"/>
              <a:t>  Profits</a:t>
            </a:r>
          </a:p>
        </p:txBody>
      </p:sp>
      <p:sp>
        <p:nvSpPr>
          <p:cNvPr id="20" name="Line 7"/>
          <p:cNvSpPr>
            <a:spLocks noChangeShapeType="1"/>
          </p:cNvSpPr>
          <p:nvPr/>
        </p:nvSpPr>
        <p:spPr bwMode="auto">
          <a:xfrm>
            <a:off x="5715000" y="4950618"/>
            <a:ext cx="3429000" cy="0"/>
          </a:xfrm>
          <a:prstGeom prst="line">
            <a:avLst/>
          </a:prstGeom>
          <a:noFill/>
          <a:ln w="31750">
            <a:solidFill>
              <a:srgbClr val="00B050"/>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17829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3200" dirty="0"/>
              <a:t>Example – Cereal Production </a:t>
            </a:r>
            <a:r>
              <a:rPr lang="en-US" sz="1600" dirty="0"/>
              <a:t>(continued)</a:t>
            </a:r>
            <a:endParaRPr lang="en-US" sz="3200" dirty="0"/>
          </a:p>
        </p:txBody>
      </p:sp>
      <p:sp>
        <p:nvSpPr>
          <p:cNvPr id="24578" name="TextBox 10"/>
          <p:cNvSpPr txBox="1">
            <a:spLocks noChangeArrowheads="1"/>
          </p:cNvSpPr>
          <p:nvPr/>
        </p:nvSpPr>
        <p:spPr bwMode="auto">
          <a:xfrm>
            <a:off x="4444388" y="1981201"/>
            <a:ext cx="2743200" cy="461963"/>
          </a:xfrm>
          <a:prstGeom prst="rect">
            <a:avLst/>
          </a:prstGeom>
          <a:noFill/>
          <a:ln w="9525">
            <a:noFill/>
            <a:miter lim="800000"/>
            <a:headEnd/>
            <a:tailEnd/>
          </a:ln>
        </p:spPr>
        <p:txBody>
          <a:bodyPr>
            <a:spAutoFit/>
          </a:bodyPr>
          <a:lstStyle/>
          <a:p>
            <a:pPr algn="ctr"/>
            <a:r>
              <a:rPr lang="en-US" sz="2400"/>
              <a:t>Together</a:t>
            </a:r>
          </a:p>
        </p:txBody>
      </p:sp>
      <p:pic>
        <p:nvPicPr>
          <p:cNvPr id="24579" name="Picture 2" descr="C:\Users\Matt Will\AppData\Local\Microsoft\Windows\Temporary Internet Files\Content.IE5\5VJXM4KU\MCj03194540000[1].wmf"/>
          <p:cNvPicPr>
            <a:picLocks noChangeAspect="1" noChangeArrowheads="1"/>
          </p:cNvPicPr>
          <p:nvPr/>
        </p:nvPicPr>
        <p:blipFill>
          <a:blip r:embed="rId2"/>
          <a:srcRect/>
          <a:stretch>
            <a:fillRect/>
          </a:stretch>
        </p:blipFill>
        <p:spPr bwMode="auto">
          <a:xfrm>
            <a:off x="7873388" y="2514600"/>
            <a:ext cx="1219200" cy="1157288"/>
          </a:xfrm>
          <a:prstGeom prst="rect">
            <a:avLst/>
          </a:prstGeom>
          <a:noFill/>
          <a:ln w="9525">
            <a:noFill/>
            <a:miter lim="800000"/>
            <a:headEnd/>
            <a:tailEnd/>
          </a:ln>
        </p:spPr>
      </p:pic>
      <p:pic>
        <p:nvPicPr>
          <p:cNvPr id="24580" name="Picture 18" descr="logo_kelloggs.gif"/>
          <p:cNvPicPr>
            <a:picLocks noChangeAspect="1"/>
          </p:cNvPicPr>
          <p:nvPr/>
        </p:nvPicPr>
        <p:blipFill>
          <a:blip r:embed="rId3"/>
          <a:srcRect/>
          <a:stretch>
            <a:fillRect/>
          </a:stretch>
        </p:blipFill>
        <p:spPr bwMode="auto">
          <a:xfrm>
            <a:off x="2310788" y="2895601"/>
            <a:ext cx="1428750" cy="504825"/>
          </a:xfrm>
          <a:prstGeom prst="rect">
            <a:avLst/>
          </a:prstGeom>
          <a:noFill/>
          <a:ln w="9525">
            <a:noFill/>
            <a:miter lim="800000"/>
            <a:headEnd/>
            <a:tailEnd/>
          </a:ln>
        </p:spPr>
      </p:pic>
      <p:sp>
        <p:nvSpPr>
          <p:cNvPr id="24581" name="TextBox 20"/>
          <p:cNvSpPr txBox="1">
            <a:spLocks noChangeArrowheads="1"/>
          </p:cNvSpPr>
          <p:nvPr/>
        </p:nvSpPr>
        <p:spPr bwMode="auto">
          <a:xfrm>
            <a:off x="1853588" y="3657601"/>
            <a:ext cx="3352800" cy="2289175"/>
          </a:xfrm>
          <a:prstGeom prst="rect">
            <a:avLst/>
          </a:prstGeom>
          <a:noFill/>
          <a:ln w="9525">
            <a:noFill/>
            <a:miter lim="800000"/>
            <a:headEnd/>
            <a:tailEnd/>
          </a:ln>
        </p:spPr>
        <p:txBody>
          <a:bodyPr>
            <a:spAutoFit/>
          </a:bodyPr>
          <a:lstStyle/>
          <a:p>
            <a:r>
              <a:rPr lang="en-US"/>
              <a:t>Long Hedger</a:t>
            </a:r>
          </a:p>
          <a:p>
            <a:endParaRPr lang="en-US"/>
          </a:p>
          <a:p>
            <a:r>
              <a:rPr lang="en-US"/>
              <a:t>Natural position: Short sugar</a:t>
            </a:r>
          </a:p>
          <a:p>
            <a:endParaRPr lang="en-US"/>
          </a:p>
          <a:p>
            <a:r>
              <a:rPr lang="en-US"/>
              <a:t>Risk: Purchase price of sugar</a:t>
            </a:r>
          </a:p>
          <a:p>
            <a:endParaRPr lang="en-US"/>
          </a:p>
          <a:p>
            <a:r>
              <a:rPr lang="en-US"/>
              <a:t>Hedge: Long contract</a:t>
            </a:r>
          </a:p>
          <a:p>
            <a:endParaRPr lang="en-US"/>
          </a:p>
        </p:txBody>
      </p:sp>
      <p:sp>
        <p:nvSpPr>
          <p:cNvPr id="24582" name="TextBox 21"/>
          <p:cNvSpPr txBox="1">
            <a:spLocks noChangeArrowheads="1"/>
          </p:cNvSpPr>
          <p:nvPr/>
        </p:nvSpPr>
        <p:spPr bwMode="auto">
          <a:xfrm>
            <a:off x="6654188" y="3657601"/>
            <a:ext cx="3352800" cy="2289175"/>
          </a:xfrm>
          <a:prstGeom prst="rect">
            <a:avLst/>
          </a:prstGeom>
          <a:noFill/>
          <a:ln w="9525">
            <a:noFill/>
            <a:miter lim="800000"/>
            <a:headEnd/>
            <a:tailEnd/>
          </a:ln>
        </p:spPr>
        <p:txBody>
          <a:bodyPr>
            <a:spAutoFit/>
          </a:bodyPr>
          <a:lstStyle/>
          <a:p>
            <a:r>
              <a:rPr lang="en-US"/>
              <a:t>Short Hedger</a:t>
            </a:r>
          </a:p>
          <a:p>
            <a:endParaRPr lang="en-US"/>
          </a:p>
          <a:p>
            <a:r>
              <a:rPr lang="en-US"/>
              <a:t>Natural position: Long sugar</a:t>
            </a:r>
          </a:p>
          <a:p>
            <a:endParaRPr lang="en-US"/>
          </a:p>
          <a:p>
            <a:r>
              <a:rPr lang="en-US"/>
              <a:t>Risk: Sales price of sugar</a:t>
            </a:r>
          </a:p>
          <a:p>
            <a:endParaRPr lang="en-US"/>
          </a:p>
          <a:p>
            <a:r>
              <a:rPr lang="en-US"/>
              <a:t>Hedge: Short contract</a:t>
            </a:r>
          </a:p>
          <a:p>
            <a:endParaRPr lang="en-US"/>
          </a:p>
        </p:txBody>
      </p:sp>
    </p:spTree>
    <p:extLst>
      <p:ext uri="{BB962C8B-B14F-4D97-AF65-F5344CB8AC3E}">
        <p14:creationId xmlns:p14="http://schemas.microsoft.com/office/powerpoint/2010/main" val="126194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a:noFill/>
        </p:spPr>
        <p:txBody>
          <a:bodyPr vert="horz" wrap="square" lIns="92075" tIns="46038" rIns="92075" bIns="46038" numCol="1" anchor="ctr" anchorCtr="0" compatLnSpc="1">
            <a:prstTxWarp prst="textNoShape">
              <a:avLst/>
            </a:prstTxWarp>
            <a:normAutofit/>
          </a:bodyPr>
          <a:lstStyle/>
          <a:p>
            <a:r>
              <a:rPr lang="en-US">
                <a:effectLst/>
              </a:rPr>
              <a:t>Types of Forwards / Futures</a:t>
            </a:r>
          </a:p>
        </p:txBody>
      </p:sp>
      <p:sp>
        <p:nvSpPr>
          <p:cNvPr id="72707" name="Rectangle 3"/>
          <p:cNvSpPr>
            <a:spLocks noGrp="1"/>
          </p:cNvSpPr>
          <p:nvPr>
            <p:ph type="body" idx="4294967295"/>
          </p:nvPr>
        </p:nvSpPr>
        <p:spPr>
          <a:xfrm>
            <a:off x="2514600" y="1600200"/>
            <a:ext cx="8153400" cy="4495800"/>
          </a:xfrm>
          <a:noFill/>
          <a:ln/>
        </p:spPr>
        <p:txBody>
          <a:bodyPr vert="horz" lIns="92075" tIns="46038" rIns="92075" bIns="46038">
            <a:normAutofit lnSpcReduction="10000"/>
          </a:bodyPr>
          <a:lstStyle/>
          <a:p>
            <a:pPr>
              <a:buFont typeface="Wingdings 3" pitchFamily="18" charset="2"/>
              <a:buNone/>
            </a:pPr>
            <a:r>
              <a:rPr lang="en-US" sz="2300" u="sng"/>
              <a:t>Commodity Futures</a:t>
            </a:r>
            <a:endParaRPr lang="en-US" sz="2300"/>
          </a:p>
          <a:p>
            <a:pPr>
              <a:buFont typeface="Wingdings 3" pitchFamily="18" charset="2"/>
              <a:buNone/>
            </a:pPr>
            <a:r>
              <a:rPr lang="en-US" sz="2300"/>
              <a:t>-Sugar	-Corn		-OJ</a:t>
            </a:r>
          </a:p>
          <a:p>
            <a:pPr>
              <a:buFont typeface="Wingdings 3" pitchFamily="18" charset="2"/>
              <a:buNone/>
            </a:pPr>
            <a:r>
              <a:rPr lang="en-US" sz="2300"/>
              <a:t>-Wheat	-Soy beans	-Pork bellies</a:t>
            </a:r>
          </a:p>
          <a:p>
            <a:pPr>
              <a:buFont typeface="Wingdings 3" pitchFamily="18" charset="2"/>
              <a:buNone/>
            </a:pPr>
            <a:endParaRPr lang="en-US" sz="2300"/>
          </a:p>
          <a:p>
            <a:pPr>
              <a:buFont typeface="Wingdings 3" pitchFamily="18" charset="2"/>
              <a:buNone/>
            </a:pPr>
            <a:r>
              <a:rPr lang="en-US" sz="2300" u="sng"/>
              <a:t>Financial Futures</a:t>
            </a:r>
            <a:endParaRPr lang="en-US" sz="2300"/>
          </a:p>
          <a:p>
            <a:pPr>
              <a:buFont typeface="Wingdings 3" pitchFamily="18" charset="2"/>
              <a:buNone/>
            </a:pPr>
            <a:r>
              <a:rPr lang="en-US" sz="2300"/>
              <a:t>-Tbills		-Yen		-GNMA</a:t>
            </a:r>
          </a:p>
          <a:p>
            <a:pPr>
              <a:buFont typeface="Wingdings 3" pitchFamily="18" charset="2"/>
              <a:buNone/>
            </a:pPr>
            <a:r>
              <a:rPr lang="en-US" sz="2300"/>
              <a:t>-Stocks	-Eurodollars</a:t>
            </a:r>
          </a:p>
          <a:p>
            <a:pPr>
              <a:buFont typeface="Wingdings 3" pitchFamily="18" charset="2"/>
              <a:buNone/>
            </a:pPr>
            <a:endParaRPr lang="en-US" sz="2300" u="sng"/>
          </a:p>
          <a:p>
            <a:pPr>
              <a:buFont typeface="Wingdings 3" pitchFamily="18" charset="2"/>
              <a:buNone/>
            </a:pPr>
            <a:r>
              <a:rPr lang="en-US" sz="2300" u="sng"/>
              <a:t>Index Futures </a:t>
            </a:r>
            <a:endParaRPr lang="en-US" sz="2300"/>
          </a:p>
          <a:p>
            <a:pPr>
              <a:buFont typeface="Wingdings 3" pitchFamily="18" charset="2"/>
              <a:buNone/>
            </a:pPr>
            <a:r>
              <a:rPr lang="en-US" sz="2300"/>
              <a:t>-S&amp;P 500	-Value Line Index</a:t>
            </a:r>
          </a:p>
          <a:p>
            <a:pPr>
              <a:buFont typeface="Wingdings 3" pitchFamily="18" charset="2"/>
              <a:buNone/>
            </a:pPr>
            <a:r>
              <a:rPr lang="en-US" sz="2300"/>
              <a:t>-Vanguard Index</a:t>
            </a:r>
          </a:p>
        </p:txBody>
      </p:sp>
    </p:spTree>
    <p:extLst>
      <p:ext uri="{BB962C8B-B14F-4D97-AF65-F5344CB8AC3E}">
        <p14:creationId xmlns:p14="http://schemas.microsoft.com/office/powerpoint/2010/main" val="2047639256"/>
      </p:ext>
    </p:extLst>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a:noFill/>
        </p:spPr>
        <p:txBody>
          <a:bodyPr vert="horz" wrap="square" lIns="92075" tIns="46038" rIns="92075" bIns="46038" numCol="1" anchor="ctr" anchorCtr="0" compatLnSpc="1">
            <a:prstTxWarp prst="textNoShape">
              <a:avLst/>
            </a:prstTxWarp>
            <a:normAutofit/>
          </a:bodyPr>
          <a:lstStyle/>
          <a:p>
            <a:r>
              <a:rPr lang="en-US">
                <a:effectLst/>
              </a:rPr>
              <a:t>Futures/Forward Contracts</a:t>
            </a:r>
          </a:p>
        </p:txBody>
      </p:sp>
      <p:sp>
        <p:nvSpPr>
          <p:cNvPr id="70659" name="Rectangle 3"/>
          <p:cNvSpPr>
            <a:spLocks noGrp="1"/>
          </p:cNvSpPr>
          <p:nvPr>
            <p:ph type="body" idx="4294967295"/>
          </p:nvPr>
        </p:nvSpPr>
        <p:spPr>
          <a:xfrm>
            <a:off x="2286000" y="1981200"/>
            <a:ext cx="7086600" cy="3962400"/>
          </a:xfrm>
          <a:noFill/>
          <a:ln/>
        </p:spPr>
        <p:txBody>
          <a:bodyPr vert="horz" lIns="92075" tIns="46038" rIns="92075" bIns="46038">
            <a:normAutofit fontScale="92500" lnSpcReduction="10000"/>
          </a:bodyPr>
          <a:lstStyle/>
          <a:p>
            <a:pPr>
              <a:buFont typeface="Wingdings 3" pitchFamily="18" charset="2"/>
              <a:buNone/>
            </a:pPr>
            <a:r>
              <a:rPr lang="en-US" sz="2300" u="sng" dirty="0"/>
              <a:t>Types of Contracts</a:t>
            </a:r>
          </a:p>
          <a:p>
            <a:pPr>
              <a:buFont typeface="Wingdings 3" pitchFamily="18" charset="2"/>
              <a:buNone/>
            </a:pPr>
            <a:r>
              <a:rPr lang="en-US" sz="2300" dirty="0"/>
              <a:t>1- Spot Contract - A K for immediate sale &amp; delivery of an asset. </a:t>
            </a:r>
          </a:p>
          <a:p>
            <a:pPr>
              <a:buFont typeface="Wingdings 3" pitchFamily="18" charset="2"/>
              <a:buNone/>
            </a:pPr>
            <a:endParaRPr lang="en-US" sz="2300" dirty="0"/>
          </a:p>
          <a:p>
            <a:pPr>
              <a:buFont typeface="Wingdings 3" pitchFamily="18" charset="2"/>
              <a:buNone/>
            </a:pPr>
            <a:r>
              <a:rPr lang="en-US" sz="2300" dirty="0"/>
              <a:t>2- Forward Contract - A K between two people for the delivery of an asset at a negotiated price on a set date in the future. </a:t>
            </a:r>
          </a:p>
          <a:p>
            <a:pPr>
              <a:buFont typeface="Wingdings 3" pitchFamily="18" charset="2"/>
              <a:buNone/>
            </a:pPr>
            <a:endParaRPr lang="en-US" sz="2300" dirty="0"/>
          </a:p>
          <a:p>
            <a:pPr>
              <a:buFont typeface="Wingdings 3" pitchFamily="18" charset="2"/>
              <a:buNone/>
            </a:pPr>
            <a:r>
              <a:rPr lang="en-US" sz="2300" dirty="0"/>
              <a:t>3- Futures Contract - A K similar to a forward contract, except there is an intermediary that creates a standardized contract.  Thus, the two parties do not have  to negotiate the terms of the contract.</a:t>
            </a:r>
          </a:p>
        </p:txBody>
      </p:sp>
    </p:spTree>
    <p:extLst>
      <p:ext uri="{BB962C8B-B14F-4D97-AF65-F5344CB8AC3E}">
        <p14:creationId xmlns:p14="http://schemas.microsoft.com/office/powerpoint/2010/main" val="3788555178"/>
      </p:ext>
    </p:extLst>
  </p:cSld>
  <p:clrMapOvr>
    <a:masterClrMapping/>
  </p:clrMapOvr>
  <p:transition>
    <p:zoom dir="in"/>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FT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CFT Template</Template>
  <TotalTime>118</TotalTime>
  <Words>1412</Words>
  <Application>Microsoft Office PowerPoint</Application>
  <PresentationFormat>Widescreen</PresentationFormat>
  <Paragraphs>280</Paragraphs>
  <Slides>29</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Arial</vt:lpstr>
      <vt:lpstr>Calibri</vt:lpstr>
      <vt:lpstr>Lucida Sans Unicode</vt:lpstr>
      <vt:lpstr>Times New Roman</vt:lpstr>
      <vt:lpstr>Tw Cen MT</vt:lpstr>
      <vt:lpstr>Wingdings</vt:lpstr>
      <vt:lpstr>Wingdings 2</vt:lpstr>
      <vt:lpstr>Wingdings 3</vt:lpstr>
      <vt:lpstr>CFT Template</vt:lpstr>
      <vt:lpstr>Chart</vt:lpstr>
      <vt:lpstr>Corporate  Financial Theory</vt:lpstr>
      <vt:lpstr>Hedging &amp; Futures</vt:lpstr>
      <vt:lpstr>Example – Cereal Production </vt:lpstr>
      <vt:lpstr>Example – Cereal Production (continued)</vt:lpstr>
      <vt:lpstr>Example – Cereal Production (continued)</vt:lpstr>
      <vt:lpstr>Example – Cereal Production (continued)</vt:lpstr>
      <vt:lpstr>Example – Cereal Production (continued)</vt:lpstr>
      <vt:lpstr>Types of Forwards / Futures</vt:lpstr>
      <vt:lpstr>Futures/Forward Contracts</vt:lpstr>
      <vt:lpstr>Futures Contract Concepts</vt:lpstr>
      <vt:lpstr>Example: Speculation</vt:lpstr>
      <vt:lpstr>Example: Hedge</vt:lpstr>
      <vt:lpstr>Example: Commodity Hedge</vt:lpstr>
      <vt:lpstr>Example: Commodity Hedge</vt:lpstr>
      <vt:lpstr>Margin</vt:lpstr>
      <vt:lpstr>Example: Margin</vt:lpstr>
      <vt:lpstr>Example: Margin </vt:lpstr>
      <vt:lpstr>Trading Places</vt:lpstr>
      <vt:lpstr>Financial Futures</vt:lpstr>
      <vt:lpstr>Ex - Financial Futures</vt:lpstr>
      <vt:lpstr>Bond Prices &amp; Yields</vt:lpstr>
      <vt:lpstr>Bond Price Sensitivity</vt:lpstr>
      <vt:lpstr>Bond Price Sensitivity</vt:lpstr>
      <vt:lpstr>Ex - Financial Futures</vt:lpstr>
      <vt:lpstr>Ex - Financial Futures</vt:lpstr>
      <vt:lpstr>Ex - Financial Futures</vt:lpstr>
      <vt:lpstr>Financial Futures</vt:lpstr>
      <vt:lpstr>Hedge Ratio Determination</vt:lpstr>
      <vt:lpstr>Swaps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Financial Theory</dc:title>
  <dc:creator>Matt</dc:creator>
  <cp:lastModifiedBy>Matt Will</cp:lastModifiedBy>
  <cp:revision>8</cp:revision>
  <dcterms:created xsi:type="dcterms:W3CDTF">2013-08-06T01:41:29Z</dcterms:created>
  <dcterms:modified xsi:type="dcterms:W3CDTF">2019-04-28T18:33:26Z</dcterms:modified>
</cp:coreProperties>
</file>