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8"/>
  </p:notesMasterIdLst>
  <p:sldIdLst>
    <p:sldId id="257" r:id="rId2"/>
    <p:sldId id="330" r:id="rId3"/>
    <p:sldId id="313" r:id="rId4"/>
    <p:sldId id="314" r:id="rId5"/>
    <p:sldId id="321" r:id="rId6"/>
    <p:sldId id="322" r:id="rId7"/>
    <p:sldId id="323" r:id="rId8"/>
    <p:sldId id="324" r:id="rId9"/>
    <p:sldId id="325" r:id="rId10"/>
    <p:sldId id="326" r:id="rId11"/>
    <p:sldId id="327" r:id="rId12"/>
    <p:sldId id="328" r:id="rId13"/>
    <p:sldId id="329" r:id="rId14"/>
    <p:sldId id="315" r:id="rId15"/>
    <p:sldId id="316" r:id="rId16"/>
    <p:sldId id="318" r:id="rId17"/>
    <p:sldId id="319" r:id="rId18"/>
    <p:sldId id="320" r:id="rId19"/>
    <p:sldId id="303" r:id="rId20"/>
    <p:sldId id="304" r:id="rId21"/>
    <p:sldId id="305" r:id="rId22"/>
    <p:sldId id="306" r:id="rId23"/>
    <p:sldId id="307" r:id="rId24"/>
    <p:sldId id="308" r:id="rId25"/>
    <p:sldId id="309" r:id="rId26"/>
    <p:sldId id="310" r:id="rId27"/>
    <p:sldId id="311" r:id="rId28"/>
    <p:sldId id="312" r:id="rId29"/>
    <p:sldId id="331" r:id="rId30"/>
    <p:sldId id="258" r:id="rId31"/>
    <p:sldId id="259" r:id="rId32"/>
    <p:sldId id="260" r:id="rId33"/>
    <p:sldId id="261" r:id="rId34"/>
    <p:sldId id="262" r:id="rId35"/>
    <p:sldId id="263" r:id="rId36"/>
    <p:sldId id="264" r:id="rId37"/>
    <p:sldId id="265" r:id="rId38"/>
    <p:sldId id="266" r:id="rId39"/>
    <p:sldId id="267" r:id="rId40"/>
    <p:sldId id="268" r:id="rId41"/>
    <p:sldId id="269" r:id="rId42"/>
    <p:sldId id="270" r:id="rId43"/>
    <p:sldId id="271" r:id="rId44"/>
    <p:sldId id="272" r:id="rId45"/>
    <p:sldId id="273" r:id="rId46"/>
    <p:sldId id="274" r:id="rId47"/>
    <p:sldId id="275" r:id="rId48"/>
    <p:sldId id="276" r:id="rId49"/>
    <p:sldId id="277" r:id="rId50"/>
    <p:sldId id="278" r:id="rId51"/>
    <p:sldId id="279" r:id="rId52"/>
    <p:sldId id="280" r:id="rId53"/>
    <p:sldId id="281" r:id="rId54"/>
    <p:sldId id="282" r:id="rId55"/>
    <p:sldId id="283" r:id="rId56"/>
    <p:sldId id="284"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94" autoAdjust="0"/>
    <p:restoredTop sz="94660"/>
  </p:normalViewPr>
  <p:slideViewPr>
    <p:cSldViewPr>
      <p:cViewPr varScale="1">
        <p:scale>
          <a:sx n="119" d="100"/>
          <a:sy n="119" d="100"/>
        </p:scale>
        <p:origin x="126" y="65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1213DB-9DC9-4B5C-8FEF-AEF0B3641FD4}" type="datetimeFigureOut">
              <a:rPr lang="en-US" smtClean="0"/>
              <a:t>2/3/2026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A99F89-8837-40BC-908C-E3D04B51D8B2}" type="slidenum">
              <a:rPr lang="en-US" smtClean="0"/>
              <a:t>‹#›</a:t>
            </a:fld>
            <a:endParaRPr lang="en-US" dirty="0"/>
          </a:p>
        </p:txBody>
      </p:sp>
    </p:spTree>
    <p:extLst>
      <p:ext uri="{BB962C8B-B14F-4D97-AF65-F5344CB8AC3E}">
        <p14:creationId xmlns:p14="http://schemas.microsoft.com/office/powerpoint/2010/main" val="4075539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1</a:t>
            </a:fld>
            <a:endParaRPr lang="en-US" dirty="0"/>
          </a:p>
        </p:txBody>
      </p:sp>
    </p:spTree>
    <p:extLst>
      <p:ext uri="{BB962C8B-B14F-4D97-AF65-F5344CB8AC3E}">
        <p14:creationId xmlns:p14="http://schemas.microsoft.com/office/powerpoint/2010/main" val="3465684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22E31D09-D0E2-4AF0-B15D-18B12FEC99CE}" type="slidenum">
              <a:rPr lang="en-US"/>
              <a:pPr/>
              <a:t>12</a:t>
            </a:fld>
            <a:endParaRPr lang="en-US"/>
          </a:p>
        </p:txBody>
      </p:sp>
      <p:sp>
        <p:nvSpPr>
          <p:cNvPr id="15362" name="Rectangle 2"/>
          <p:cNvSpPr>
            <a:spLocks noGrp="1" noRot="1" noChangeAspect="1" noChangeArrowheads="1" noTextEdit="1"/>
          </p:cNvSpPr>
          <p:nvPr>
            <p:ph type="sldImg"/>
          </p:nvPr>
        </p:nvSpPr>
        <p:spPr>
          <a:xfrm>
            <a:off x="2373313" y="554038"/>
            <a:ext cx="4856162" cy="2732087"/>
          </a:xfrm>
          <a:ln cap="flat"/>
        </p:spPr>
      </p:sp>
      <p:sp>
        <p:nvSpPr>
          <p:cNvPr id="15363"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406018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2069ED2-DC29-4F76-ACDD-6CC9121C5D31}" type="slidenum">
              <a:rPr lang="en-US"/>
              <a:pPr/>
              <a:t>13</a:t>
            </a:fld>
            <a:endParaRPr lang="en-US"/>
          </a:p>
        </p:txBody>
      </p:sp>
      <p:sp>
        <p:nvSpPr>
          <p:cNvPr id="17410" name="Rectangle 2"/>
          <p:cNvSpPr>
            <a:spLocks noGrp="1" noRot="1" noChangeAspect="1" noChangeArrowheads="1" noTextEdit="1"/>
          </p:cNvSpPr>
          <p:nvPr>
            <p:ph type="sldImg"/>
          </p:nvPr>
        </p:nvSpPr>
        <p:spPr>
          <a:xfrm>
            <a:off x="2373313" y="554038"/>
            <a:ext cx="4856162" cy="2732087"/>
          </a:xfrm>
          <a:ln cap="flat"/>
        </p:spPr>
      </p:sp>
      <p:sp>
        <p:nvSpPr>
          <p:cNvPr id="17411"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7659512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xfrm>
            <a:off x="2362200" y="549275"/>
            <a:ext cx="4876800" cy="2743200"/>
          </a:xfrm>
          <a:noFill/>
          <a:ln>
            <a:solidFill>
              <a:srgbClr val="000000"/>
            </a:solidFill>
            <a:miter lim="800000"/>
            <a:headEnd/>
            <a:tailEnd/>
          </a:ln>
        </p:spPr>
      </p:sp>
      <p:sp>
        <p:nvSpPr>
          <p:cNvPr id="47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66E3E9D-1C4A-400E-BC60-5EB2FDBBC19A}" type="slidenum">
              <a:rPr lang="en-US"/>
              <a:pPr fontAlgn="base">
                <a:spcBef>
                  <a:spcPct val="0"/>
                </a:spcBef>
                <a:spcAft>
                  <a:spcPct val="0"/>
                </a:spcAft>
              </a:pPr>
              <a:t>14</a:t>
            </a:fld>
            <a:endParaRPr lang="en-US"/>
          </a:p>
        </p:txBody>
      </p:sp>
      <p:sp>
        <p:nvSpPr>
          <p:cNvPr id="2" name="Notes Placeholder 1"/>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899416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xfrm>
            <a:off x="2362200" y="549275"/>
            <a:ext cx="4876800" cy="2743200"/>
          </a:xfrm>
          <a:noFill/>
          <a:ln>
            <a:solidFill>
              <a:srgbClr val="000000"/>
            </a:solidFill>
            <a:miter lim="800000"/>
            <a:headEnd/>
            <a:tailEnd/>
          </a:ln>
        </p:spPr>
      </p:sp>
      <p:sp>
        <p:nvSpPr>
          <p:cNvPr id="501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51E83E-482A-4BE3-9361-68D5A18AB432}" type="slidenum">
              <a:rPr lang="en-US"/>
              <a:pPr fontAlgn="base">
                <a:spcBef>
                  <a:spcPct val="0"/>
                </a:spcBef>
                <a:spcAft>
                  <a:spcPct val="0"/>
                </a:spcAft>
              </a:pPr>
              <a:t>15</a:t>
            </a:fld>
            <a:endParaRPr lang="en-US"/>
          </a:p>
        </p:txBody>
      </p:sp>
      <p:sp>
        <p:nvSpPr>
          <p:cNvPr id="2" name="Notes Placeholder 1"/>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70384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xfrm>
            <a:off x="2362200" y="549275"/>
            <a:ext cx="4876800" cy="2743200"/>
          </a:xfrm>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552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A3D581-64AA-4090-9FB0-28F67E461C8F}" type="slidenum">
              <a:rPr lang="en-US"/>
              <a:pPr fontAlgn="base">
                <a:spcBef>
                  <a:spcPct val="0"/>
                </a:spcBef>
                <a:spcAft>
                  <a:spcPct val="0"/>
                </a:spcAft>
              </a:pPr>
              <a:t>16</a:t>
            </a:fld>
            <a:endParaRPr lang="en-US"/>
          </a:p>
        </p:txBody>
      </p:sp>
    </p:spTree>
    <p:extLst>
      <p:ext uri="{BB962C8B-B14F-4D97-AF65-F5344CB8AC3E}">
        <p14:creationId xmlns:p14="http://schemas.microsoft.com/office/powerpoint/2010/main" val="1444266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xfrm>
            <a:off x="2362200" y="549275"/>
            <a:ext cx="4876800" cy="2743200"/>
          </a:xfrm>
          <a:noFill/>
          <a:ln>
            <a:solidFill>
              <a:srgbClr val="000000"/>
            </a:solidFill>
            <a:miter lim="800000"/>
            <a:headEnd/>
            <a:tailEnd/>
          </a:ln>
        </p:spPr>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B779B60-D86A-4A7C-A75D-881395DC9915}" type="slidenum">
              <a:rPr lang="en-US"/>
              <a:pPr fontAlgn="base">
                <a:spcBef>
                  <a:spcPct val="0"/>
                </a:spcBef>
                <a:spcAft>
                  <a:spcPct val="0"/>
                </a:spcAft>
              </a:pPr>
              <a:t>17</a:t>
            </a:fld>
            <a:endParaRPr lang="en-US"/>
          </a:p>
        </p:txBody>
      </p:sp>
      <p:sp>
        <p:nvSpPr>
          <p:cNvPr id="2" name="Notes Placeholder 1"/>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283525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xfrm>
            <a:off x="2362200" y="549275"/>
            <a:ext cx="4876800" cy="2743200"/>
          </a:xfrm>
          <a:noFill/>
          <a:ln>
            <a:solidFill>
              <a:srgbClr val="000000"/>
            </a:solidFill>
            <a:miter lim="800000"/>
            <a:headEnd/>
            <a:tailEnd/>
          </a:ln>
        </p:spPr>
      </p:sp>
      <p:sp>
        <p:nvSpPr>
          <p:cNvPr id="604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25C44C-DDAC-4C0E-A97B-1A87EE345D91}" type="slidenum">
              <a:rPr lang="en-US"/>
              <a:pPr fontAlgn="base">
                <a:spcBef>
                  <a:spcPct val="0"/>
                </a:spcBef>
                <a:spcAft>
                  <a:spcPct val="0"/>
                </a:spcAft>
              </a:pPr>
              <a:t>18</a:t>
            </a:fld>
            <a:endParaRPr lang="en-US"/>
          </a:p>
        </p:txBody>
      </p:sp>
      <p:sp>
        <p:nvSpPr>
          <p:cNvPr id="2" name="Notes Placeholder 1"/>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101927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19</a:t>
            </a:fld>
            <a:endParaRPr lang="en-US" dirty="0"/>
          </a:p>
        </p:txBody>
      </p:sp>
    </p:spTree>
    <p:extLst>
      <p:ext uri="{BB962C8B-B14F-4D97-AF65-F5344CB8AC3E}">
        <p14:creationId xmlns:p14="http://schemas.microsoft.com/office/powerpoint/2010/main" val="17528424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20</a:t>
            </a:fld>
            <a:endParaRPr lang="en-US" dirty="0"/>
          </a:p>
        </p:txBody>
      </p:sp>
    </p:spTree>
    <p:extLst>
      <p:ext uri="{BB962C8B-B14F-4D97-AF65-F5344CB8AC3E}">
        <p14:creationId xmlns:p14="http://schemas.microsoft.com/office/powerpoint/2010/main" val="639395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21</a:t>
            </a:fld>
            <a:endParaRPr lang="en-US" dirty="0"/>
          </a:p>
        </p:txBody>
      </p:sp>
    </p:spTree>
    <p:extLst>
      <p:ext uri="{BB962C8B-B14F-4D97-AF65-F5344CB8AC3E}">
        <p14:creationId xmlns:p14="http://schemas.microsoft.com/office/powerpoint/2010/main" val="1268899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xfrm>
            <a:off x="2362200" y="549275"/>
            <a:ext cx="4876800" cy="2743200"/>
          </a:xfrm>
          <a:noFill/>
          <a:ln>
            <a:solidFill>
              <a:srgbClr val="000000"/>
            </a:solidFill>
            <a:miter lim="800000"/>
            <a:headEnd/>
            <a:tailEnd/>
          </a:ln>
        </p:spPr>
      </p:sp>
      <p:sp>
        <p:nvSpPr>
          <p:cNvPr id="419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E2FC933-BB44-4A43-B947-069726B8CC73}" type="slidenum">
              <a:rPr lang="en-US"/>
              <a:pPr fontAlgn="base">
                <a:spcBef>
                  <a:spcPct val="0"/>
                </a:spcBef>
                <a:spcAft>
                  <a:spcPct val="0"/>
                </a:spcAft>
              </a:pPr>
              <a:t>3</a:t>
            </a:fld>
            <a:endParaRPr lang="en-US"/>
          </a:p>
        </p:txBody>
      </p:sp>
      <p:sp>
        <p:nvSpPr>
          <p:cNvPr id="2" name="Notes Placeholder 1"/>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378084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22</a:t>
            </a:fld>
            <a:endParaRPr lang="en-US" dirty="0"/>
          </a:p>
        </p:txBody>
      </p:sp>
    </p:spTree>
    <p:extLst>
      <p:ext uri="{BB962C8B-B14F-4D97-AF65-F5344CB8AC3E}">
        <p14:creationId xmlns:p14="http://schemas.microsoft.com/office/powerpoint/2010/main" val="60507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23</a:t>
            </a:fld>
            <a:endParaRPr lang="en-US" dirty="0"/>
          </a:p>
        </p:txBody>
      </p:sp>
    </p:spTree>
    <p:extLst>
      <p:ext uri="{BB962C8B-B14F-4D97-AF65-F5344CB8AC3E}">
        <p14:creationId xmlns:p14="http://schemas.microsoft.com/office/powerpoint/2010/main" val="15754676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24</a:t>
            </a:fld>
            <a:endParaRPr lang="en-US" dirty="0"/>
          </a:p>
        </p:txBody>
      </p:sp>
    </p:spTree>
    <p:extLst>
      <p:ext uri="{BB962C8B-B14F-4D97-AF65-F5344CB8AC3E}">
        <p14:creationId xmlns:p14="http://schemas.microsoft.com/office/powerpoint/2010/main" val="2502559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25</a:t>
            </a:fld>
            <a:endParaRPr lang="en-US" dirty="0"/>
          </a:p>
        </p:txBody>
      </p:sp>
    </p:spTree>
    <p:extLst>
      <p:ext uri="{BB962C8B-B14F-4D97-AF65-F5344CB8AC3E}">
        <p14:creationId xmlns:p14="http://schemas.microsoft.com/office/powerpoint/2010/main" val="25706359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26</a:t>
            </a:fld>
            <a:endParaRPr lang="en-US" dirty="0"/>
          </a:p>
        </p:txBody>
      </p:sp>
    </p:spTree>
    <p:extLst>
      <p:ext uri="{BB962C8B-B14F-4D97-AF65-F5344CB8AC3E}">
        <p14:creationId xmlns:p14="http://schemas.microsoft.com/office/powerpoint/2010/main" val="174803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27</a:t>
            </a:fld>
            <a:endParaRPr lang="en-US" dirty="0"/>
          </a:p>
        </p:txBody>
      </p:sp>
    </p:spTree>
    <p:extLst>
      <p:ext uri="{BB962C8B-B14F-4D97-AF65-F5344CB8AC3E}">
        <p14:creationId xmlns:p14="http://schemas.microsoft.com/office/powerpoint/2010/main" val="1287751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28</a:t>
            </a:fld>
            <a:endParaRPr lang="en-US" dirty="0"/>
          </a:p>
        </p:txBody>
      </p:sp>
    </p:spTree>
    <p:extLst>
      <p:ext uri="{BB962C8B-B14F-4D97-AF65-F5344CB8AC3E}">
        <p14:creationId xmlns:p14="http://schemas.microsoft.com/office/powerpoint/2010/main" val="27537963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A4DE6AD0-7B1A-4C1F-B584-B1F77A73863E}" type="slidenum">
              <a:rPr lang="en-US"/>
              <a:pPr/>
              <a:t>29</a:t>
            </a:fld>
            <a:endParaRPr lang="en-US"/>
          </a:p>
        </p:txBody>
      </p:sp>
      <p:sp>
        <p:nvSpPr>
          <p:cNvPr id="55298" name="Rectangle 2"/>
          <p:cNvSpPr>
            <a:spLocks noGrp="1" noRot="1" noChangeAspect="1" noChangeArrowheads="1" noTextEdit="1"/>
          </p:cNvSpPr>
          <p:nvPr>
            <p:ph type="sldImg"/>
          </p:nvPr>
        </p:nvSpPr>
        <p:spPr>
          <a:xfrm>
            <a:off x="2374900" y="555625"/>
            <a:ext cx="4856163" cy="2732088"/>
          </a:xfrm>
          <a:ln cap="flat"/>
        </p:spPr>
      </p:sp>
      <p:sp>
        <p:nvSpPr>
          <p:cNvPr id="55299"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92409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DDA726C8-BEDC-449A-BECC-8D654EEE9AE4}" type="slidenum">
              <a:rPr lang="en-US" smtClean="0"/>
              <a:pPr/>
              <a:t>30</a:t>
            </a:fld>
            <a:endParaRPr lang="en-US"/>
          </a:p>
        </p:txBody>
      </p:sp>
      <p:sp>
        <p:nvSpPr>
          <p:cNvPr id="33795"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3796"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6</a:t>
            </a:r>
          </a:p>
        </p:txBody>
      </p:sp>
      <p:sp>
        <p:nvSpPr>
          <p:cNvPr id="33797"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3798"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3799" name="Rectangle 6"/>
          <p:cNvSpPr>
            <a:spLocks noGrp="1" noRot="1" noChangeAspect="1" noChangeArrowheads="1" noTextEdit="1"/>
          </p:cNvSpPr>
          <p:nvPr>
            <p:ph type="sldImg"/>
          </p:nvPr>
        </p:nvSpPr>
        <p:spPr>
          <a:xfrm>
            <a:off x="2362200" y="549275"/>
            <a:ext cx="4876800" cy="2743200"/>
          </a:xfrm>
          <a:ln w="12700" cap="flat">
            <a:solidFill>
              <a:schemeClr val="tx1"/>
            </a:solidFill>
          </a:ln>
        </p:spPr>
      </p:sp>
      <p:sp>
        <p:nvSpPr>
          <p:cNvPr id="33800"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33984405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72F00E73-F0EF-46DB-A7C7-CD057200A3DB}" type="slidenum">
              <a:rPr lang="en-US" smtClean="0"/>
              <a:pPr/>
              <a:t>31</a:t>
            </a:fld>
            <a:endParaRPr lang="en-US"/>
          </a:p>
        </p:txBody>
      </p:sp>
      <p:sp>
        <p:nvSpPr>
          <p:cNvPr id="34819"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4820"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7</a:t>
            </a:r>
          </a:p>
        </p:txBody>
      </p:sp>
      <p:sp>
        <p:nvSpPr>
          <p:cNvPr id="34821"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4822"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4823" name="Rectangle 6"/>
          <p:cNvSpPr>
            <a:spLocks noGrp="1" noRot="1" noChangeAspect="1" noChangeArrowheads="1" noTextEdit="1"/>
          </p:cNvSpPr>
          <p:nvPr>
            <p:ph type="sldImg"/>
          </p:nvPr>
        </p:nvSpPr>
        <p:spPr>
          <a:xfrm>
            <a:off x="2362200" y="549275"/>
            <a:ext cx="4876800" cy="2743200"/>
          </a:xfrm>
          <a:ln w="12700" cap="flat">
            <a:solidFill>
              <a:schemeClr val="tx1"/>
            </a:solidFill>
          </a:ln>
        </p:spPr>
      </p:sp>
      <p:sp>
        <p:nvSpPr>
          <p:cNvPr id="34824"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906841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xfrm>
            <a:off x="2362200" y="549275"/>
            <a:ext cx="4876800" cy="2743200"/>
          </a:xfrm>
          <a:noFill/>
          <a:ln>
            <a:solidFill>
              <a:srgbClr val="000000"/>
            </a:solidFill>
            <a:miter lim="800000"/>
            <a:headEnd/>
            <a:tailEnd/>
          </a:ln>
        </p:spPr>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3A80FB7-E140-4457-A83A-0E677376D070}" type="slidenum">
              <a:rPr lang="en-US"/>
              <a:pPr fontAlgn="base">
                <a:spcBef>
                  <a:spcPct val="0"/>
                </a:spcBef>
                <a:spcAft>
                  <a:spcPct val="0"/>
                </a:spcAft>
              </a:pPr>
              <a:t>4</a:t>
            </a:fld>
            <a:endParaRPr lang="en-US"/>
          </a:p>
        </p:txBody>
      </p:sp>
      <p:sp>
        <p:nvSpPr>
          <p:cNvPr id="2" name="Notes Placeholder 1"/>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089756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19565F98-43D4-4AD2-87C2-931B8923CE23}" type="slidenum">
              <a:rPr lang="en-US" smtClean="0"/>
              <a:pPr/>
              <a:t>32</a:t>
            </a:fld>
            <a:endParaRPr lang="en-US"/>
          </a:p>
        </p:txBody>
      </p:sp>
      <p:sp>
        <p:nvSpPr>
          <p:cNvPr id="36867"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6868"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9</a:t>
            </a:r>
          </a:p>
        </p:txBody>
      </p:sp>
      <p:sp>
        <p:nvSpPr>
          <p:cNvPr id="36869"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6870"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6871" name="Rectangle 6"/>
          <p:cNvSpPr>
            <a:spLocks noGrp="1" noRot="1" noChangeAspect="1" noChangeArrowheads="1" noTextEdit="1"/>
          </p:cNvSpPr>
          <p:nvPr>
            <p:ph type="sldImg"/>
          </p:nvPr>
        </p:nvSpPr>
        <p:spPr>
          <a:xfrm>
            <a:off x="2362200" y="549275"/>
            <a:ext cx="4876800" cy="2743200"/>
          </a:xfrm>
          <a:ln w="12700" cap="flat">
            <a:solidFill>
              <a:schemeClr val="tx1"/>
            </a:solidFill>
          </a:ln>
        </p:spPr>
      </p:sp>
      <p:sp>
        <p:nvSpPr>
          <p:cNvPr id="36872"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18727844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08F95FA-D48C-4E09-86D1-FC8BF7E40021}" type="slidenum">
              <a:rPr lang="en-US" smtClean="0"/>
              <a:pPr/>
              <a:t>33</a:t>
            </a:fld>
            <a:endParaRPr lang="en-US"/>
          </a:p>
        </p:txBody>
      </p:sp>
      <p:sp>
        <p:nvSpPr>
          <p:cNvPr id="38915"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8916"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11</a:t>
            </a:r>
          </a:p>
        </p:txBody>
      </p:sp>
      <p:sp>
        <p:nvSpPr>
          <p:cNvPr id="38917"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8918"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8919" name="Rectangle 6"/>
          <p:cNvSpPr>
            <a:spLocks noGrp="1" noRot="1" noChangeAspect="1" noChangeArrowheads="1" noTextEdit="1"/>
          </p:cNvSpPr>
          <p:nvPr>
            <p:ph type="sldImg"/>
          </p:nvPr>
        </p:nvSpPr>
        <p:spPr>
          <a:xfrm>
            <a:off x="2362200" y="549275"/>
            <a:ext cx="4876800" cy="2743200"/>
          </a:xfrm>
          <a:ln w="12700" cap="flat">
            <a:solidFill>
              <a:schemeClr val="tx1"/>
            </a:solidFill>
          </a:ln>
        </p:spPr>
      </p:sp>
      <p:sp>
        <p:nvSpPr>
          <p:cNvPr id="38920"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29111594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0963E6D1-2BF4-4CC3-BC45-789A36B53302}" type="slidenum">
              <a:rPr lang="en-US" smtClean="0"/>
              <a:pPr/>
              <a:t>34</a:t>
            </a:fld>
            <a:endParaRPr lang="en-US"/>
          </a:p>
        </p:txBody>
      </p:sp>
      <p:sp>
        <p:nvSpPr>
          <p:cNvPr id="35843"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5844"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8</a:t>
            </a:r>
          </a:p>
        </p:txBody>
      </p:sp>
      <p:sp>
        <p:nvSpPr>
          <p:cNvPr id="35845"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5846"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5847" name="Rectangle 6"/>
          <p:cNvSpPr>
            <a:spLocks noGrp="1" noRot="1" noChangeAspect="1" noChangeArrowheads="1" noTextEdit="1"/>
          </p:cNvSpPr>
          <p:nvPr>
            <p:ph type="sldImg"/>
          </p:nvPr>
        </p:nvSpPr>
        <p:spPr>
          <a:xfrm>
            <a:off x="2362200" y="549275"/>
            <a:ext cx="4876800" cy="2743200"/>
          </a:xfrm>
          <a:ln w="12700" cap="flat">
            <a:solidFill>
              <a:schemeClr val="tx1"/>
            </a:solidFill>
          </a:ln>
        </p:spPr>
      </p:sp>
      <p:sp>
        <p:nvSpPr>
          <p:cNvPr id="35848"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1919226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19565F98-43D4-4AD2-87C2-931B8923CE23}" type="slidenum">
              <a:rPr lang="en-US" smtClean="0"/>
              <a:pPr/>
              <a:t>35</a:t>
            </a:fld>
            <a:endParaRPr lang="en-US"/>
          </a:p>
        </p:txBody>
      </p:sp>
      <p:sp>
        <p:nvSpPr>
          <p:cNvPr id="36867"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6868"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9</a:t>
            </a:r>
          </a:p>
        </p:txBody>
      </p:sp>
      <p:sp>
        <p:nvSpPr>
          <p:cNvPr id="36869"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6870"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6871" name="Rectangle 6"/>
          <p:cNvSpPr>
            <a:spLocks noGrp="1" noRot="1" noChangeAspect="1" noChangeArrowheads="1" noTextEdit="1"/>
          </p:cNvSpPr>
          <p:nvPr>
            <p:ph type="sldImg"/>
          </p:nvPr>
        </p:nvSpPr>
        <p:spPr>
          <a:xfrm>
            <a:off x="2362200" y="549275"/>
            <a:ext cx="4876800" cy="2743200"/>
          </a:xfrm>
          <a:ln w="12700" cap="flat">
            <a:solidFill>
              <a:schemeClr val="tx1"/>
            </a:solidFill>
          </a:ln>
        </p:spPr>
      </p:sp>
      <p:sp>
        <p:nvSpPr>
          <p:cNvPr id="36872"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7967883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270E082A-8960-498B-AFAB-0EF55F9EB91C}" type="slidenum">
              <a:rPr lang="en-US" smtClean="0"/>
              <a:pPr/>
              <a:t>36</a:t>
            </a:fld>
            <a:endParaRPr lang="en-US"/>
          </a:p>
        </p:txBody>
      </p:sp>
      <p:sp>
        <p:nvSpPr>
          <p:cNvPr id="37891"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7892"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10</a:t>
            </a:r>
          </a:p>
        </p:txBody>
      </p:sp>
      <p:sp>
        <p:nvSpPr>
          <p:cNvPr id="37893"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7894"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7895" name="Rectangle 6"/>
          <p:cNvSpPr>
            <a:spLocks noGrp="1" noRot="1" noChangeAspect="1" noChangeArrowheads="1" noTextEdit="1"/>
          </p:cNvSpPr>
          <p:nvPr>
            <p:ph type="sldImg"/>
          </p:nvPr>
        </p:nvSpPr>
        <p:spPr>
          <a:xfrm>
            <a:off x="2362200" y="549275"/>
            <a:ext cx="4876800" cy="2743200"/>
          </a:xfrm>
          <a:ln w="12700" cap="flat">
            <a:solidFill>
              <a:schemeClr val="tx1"/>
            </a:solidFill>
          </a:ln>
        </p:spPr>
      </p:sp>
      <p:sp>
        <p:nvSpPr>
          <p:cNvPr id="37896"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10590018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08F95FA-D48C-4E09-86D1-FC8BF7E40021}" type="slidenum">
              <a:rPr lang="en-US" smtClean="0"/>
              <a:pPr/>
              <a:t>37</a:t>
            </a:fld>
            <a:endParaRPr lang="en-US"/>
          </a:p>
        </p:txBody>
      </p:sp>
      <p:sp>
        <p:nvSpPr>
          <p:cNvPr id="38915"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8916"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11</a:t>
            </a:r>
          </a:p>
        </p:txBody>
      </p:sp>
      <p:sp>
        <p:nvSpPr>
          <p:cNvPr id="38917"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8918"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8919" name="Rectangle 6"/>
          <p:cNvSpPr>
            <a:spLocks noGrp="1" noRot="1" noChangeAspect="1" noChangeArrowheads="1" noTextEdit="1"/>
          </p:cNvSpPr>
          <p:nvPr>
            <p:ph type="sldImg"/>
          </p:nvPr>
        </p:nvSpPr>
        <p:spPr>
          <a:xfrm>
            <a:off x="2362200" y="549275"/>
            <a:ext cx="4876800" cy="2743200"/>
          </a:xfrm>
          <a:ln w="12700" cap="flat">
            <a:solidFill>
              <a:schemeClr val="tx1"/>
            </a:solidFill>
          </a:ln>
        </p:spPr>
      </p:sp>
      <p:sp>
        <p:nvSpPr>
          <p:cNvPr id="38920"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14659954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38</a:t>
            </a:fld>
            <a:endParaRPr lang="en-US" dirty="0"/>
          </a:p>
        </p:txBody>
      </p:sp>
    </p:spTree>
    <p:extLst>
      <p:ext uri="{BB962C8B-B14F-4D97-AF65-F5344CB8AC3E}">
        <p14:creationId xmlns:p14="http://schemas.microsoft.com/office/powerpoint/2010/main" val="33985184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39</a:t>
            </a:fld>
            <a:endParaRPr lang="en-US" dirty="0"/>
          </a:p>
        </p:txBody>
      </p:sp>
    </p:spTree>
    <p:extLst>
      <p:ext uri="{BB962C8B-B14F-4D97-AF65-F5344CB8AC3E}">
        <p14:creationId xmlns:p14="http://schemas.microsoft.com/office/powerpoint/2010/main" val="4090425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40</a:t>
            </a:fld>
            <a:endParaRPr lang="en-US" dirty="0"/>
          </a:p>
        </p:txBody>
      </p:sp>
    </p:spTree>
    <p:extLst>
      <p:ext uri="{BB962C8B-B14F-4D97-AF65-F5344CB8AC3E}">
        <p14:creationId xmlns:p14="http://schemas.microsoft.com/office/powerpoint/2010/main" val="9157693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41</a:t>
            </a:fld>
            <a:endParaRPr lang="en-US" dirty="0"/>
          </a:p>
        </p:txBody>
      </p:sp>
    </p:spTree>
    <p:extLst>
      <p:ext uri="{BB962C8B-B14F-4D97-AF65-F5344CB8AC3E}">
        <p14:creationId xmlns:p14="http://schemas.microsoft.com/office/powerpoint/2010/main" val="948302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EAA881DB-8F3F-4B4F-AA6E-1A79786E82C0}" type="slidenum">
              <a:rPr lang="en-US" smtClean="0"/>
              <a:pPr/>
              <a:t>5</a:t>
            </a:fld>
            <a:endParaRPr lang="en-US"/>
          </a:p>
        </p:txBody>
      </p:sp>
      <p:sp>
        <p:nvSpPr>
          <p:cNvPr id="36867" name="Rectangle 2"/>
          <p:cNvSpPr>
            <a:spLocks noGrp="1" noRot="1" noChangeAspect="1" noChangeArrowheads="1" noTextEdit="1"/>
          </p:cNvSpPr>
          <p:nvPr>
            <p:ph type="sldImg"/>
          </p:nvPr>
        </p:nvSpPr>
        <p:spPr>
          <a:xfrm>
            <a:off x="2373313" y="554038"/>
            <a:ext cx="4856162" cy="2732087"/>
          </a:xfrm>
          <a:ln w="12700" cap="flat">
            <a:solidFill>
              <a:schemeClr val="tx1"/>
            </a:solidFill>
          </a:ln>
        </p:spPr>
      </p:sp>
      <p:sp>
        <p:nvSpPr>
          <p:cNvPr id="36868" name="Rectangle 3"/>
          <p:cNvSpPr>
            <a:spLocks noGrp="1" noChangeArrowheads="1"/>
          </p:cNvSpPr>
          <p:nvPr>
            <p:ph type="body" idx="1"/>
          </p:nvPr>
        </p:nvSpPr>
        <p:spPr>
          <a:xfrm>
            <a:off x="1280160" y="3474721"/>
            <a:ext cx="7040880" cy="3291840"/>
          </a:xfrm>
          <a:noFill/>
          <a:ln/>
        </p:spPr>
        <p:txBody>
          <a:bodyPr lIns="97332" tIns="48667" rIns="97332" bIns="48667"/>
          <a:lstStyle/>
          <a:p>
            <a:pPr eaLnBrk="1" hangingPunct="1"/>
            <a:endParaRPr lang="en-US"/>
          </a:p>
        </p:txBody>
      </p:sp>
    </p:spTree>
    <p:extLst>
      <p:ext uri="{BB962C8B-B14F-4D97-AF65-F5344CB8AC3E}">
        <p14:creationId xmlns:p14="http://schemas.microsoft.com/office/powerpoint/2010/main" val="8702575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42</a:t>
            </a:fld>
            <a:endParaRPr lang="en-US" dirty="0"/>
          </a:p>
        </p:txBody>
      </p:sp>
    </p:spTree>
    <p:extLst>
      <p:ext uri="{BB962C8B-B14F-4D97-AF65-F5344CB8AC3E}">
        <p14:creationId xmlns:p14="http://schemas.microsoft.com/office/powerpoint/2010/main" val="24567888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43</a:t>
            </a:fld>
            <a:endParaRPr lang="en-US" dirty="0"/>
          </a:p>
        </p:txBody>
      </p:sp>
    </p:spTree>
    <p:extLst>
      <p:ext uri="{BB962C8B-B14F-4D97-AF65-F5344CB8AC3E}">
        <p14:creationId xmlns:p14="http://schemas.microsoft.com/office/powerpoint/2010/main" val="42319410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44</a:t>
            </a:fld>
            <a:endParaRPr lang="en-US" dirty="0"/>
          </a:p>
        </p:txBody>
      </p:sp>
    </p:spTree>
    <p:extLst>
      <p:ext uri="{BB962C8B-B14F-4D97-AF65-F5344CB8AC3E}">
        <p14:creationId xmlns:p14="http://schemas.microsoft.com/office/powerpoint/2010/main" val="14281556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45</a:t>
            </a:fld>
            <a:endParaRPr lang="en-US" dirty="0"/>
          </a:p>
        </p:txBody>
      </p:sp>
    </p:spTree>
    <p:extLst>
      <p:ext uri="{BB962C8B-B14F-4D97-AF65-F5344CB8AC3E}">
        <p14:creationId xmlns:p14="http://schemas.microsoft.com/office/powerpoint/2010/main" val="38477326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46</a:t>
            </a:fld>
            <a:endParaRPr lang="en-US" dirty="0"/>
          </a:p>
        </p:txBody>
      </p:sp>
    </p:spTree>
    <p:extLst>
      <p:ext uri="{BB962C8B-B14F-4D97-AF65-F5344CB8AC3E}">
        <p14:creationId xmlns:p14="http://schemas.microsoft.com/office/powerpoint/2010/main" val="11784314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47</a:t>
            </a:fld>
            <a:endParaRPr lang="en-US" dirty="0"/>
          </a:p>
        </p:txBody>
      </p:sp>
    </p:spTree>
    <p:extLst>
      <p:ext uri="{BB962C8B-B14F-4D97-AF65-F5344CB8AC3E}">
        <p14:creationId xmlns:p14="http://schemas.microsoft.com/office/powerpoint/2010/main" val="1313837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48</a:t>
            </a:fld>
            <a:endParaRPr lang="en-US" dirty="0"/>
          </a:p>
        </p:txBody>
      </p:sp>
    </p:spTree>
    <p:extLst>
      <p:ext uri="{BB962C8B-B14F-4D97-AF65-F5344CB8AC3E}">
        <p14:creationId xmlns:p14="http://schemas.microsoft.com/office/powerpoint/2010/main" val="28756439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49</a:t>
            </a:fld>
            <a:endParaRPr lang="en-US" dirty="0"/>
          </a:p>
        </p:txBody>
      </p:sp>
    </p:spTree>
    <p:extLst>
      <p:ext uri="{BB962C8B-B14F-4D97-AF65-F5344CB8AC3E}">
        <p14:creationId xmlns:p14="http://schemas.microsoft.com/office/powerpoint/2010/main" val="12174818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9275"/>
            <a:ext cx="4876800" cy="27432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99F89-8837-40BC-908C-E3D04B51D8B2}" type="slidenum">
              <a:rPr lang="en-US" smtClean="0"/>
              <a:t>50</a:t>
            </a:fld>
            <a:endParaRPr lang="en-US" dirty="0"/>
          </a:p>
        </p:txBody>
      </p:sp>
    </p:spTree>
    <p:extLst>
      <p:ext uri="{BB962C8B-B14F-4D97-AF65-F5344CB8AC3E}">
        <p14:creationId xmlns:p14="http://schemas.microsoft.com/office/powerpoint/2010/main" val="41061519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BB39A7E8-FACA-4A43-AF2D-0E58028B1E4E}" type="slidenum">
              <a:rPr lang="en-US" smtClean="0"/>
              <a:pPr/>
              <a:t>51</a:t>
            </a:fld>
            <a:endParaRPr lang="en-US"/>
          </a:p>
        </p:txBody>
      </p:sp>
      <p:sp>
        <p:nvSpPr>
          <p:cNvPr id="39939"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9940"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19</a:t>
            </a:r>
          </a:p>
        </p:txBody>
      </p:sp>
      <p:sp>
        <p:nvSpPr>
          <p:cNvPr id="39941"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9942"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39943" name="Rectangle 6"/>
          <p:cNvSpPr>
            <a:spLocks noGrp="1" noRot="1" noChangeAspect="1" noChangeArrowheads="1" noTextEdit="1"/>
          </p:cNvSpPr>
          <p:nvPr>
            <p:ph type="sldImg"/>
          </p:nvPr>
        </p:nvSpPr>
        <p:spPr>
          <a:xfrm>
            <a:off x="2373313" y="554038"/>
            <a:ext cx="4856162" cy="2732087"/>
          </a:xfrm>
          <a:ln w="12700" cap="flat">
            <a:solidFill>
              <a:schemeClr val="tx1"/>
            </a:solidFill>
          </a:ln>
        </p:spPr>
      </p:sp>
      <p:sp>
        <p:nvSpPr>
          <p:cNvPr id="39944"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2048043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6C17696A-2620-4DAB-A844-348D560E0B7D}" type="slidenum">
              <a:rPr lang="en-US" smtClean="0"/>
              <a:pPr/>
              <a:t>6</a:t>
            </a:fld>
            <a:endParaRPr lang="en-US"/>
          </a:p>
        </p:txBody>
      </p:sp>
      <p:sp>
        <p:nvSpPr>
          <p:cNvPr id="35843" name="Rectangle 2"/>
          <p:cNvSpPr>
            <a:spLocks noGrp="1" noRot="1" noChangeAspect="1" noChangeArrowheads="1" noTextEdit="1"/>
          </p:cNvSpPr>
          <p:nvPr>
            <p:ph type="sldImg"/>
          </p:nvPr>
        </p:nvSpPr>
        <p:spPr>
          <a:xfrm>
            <a:off x="2371725" y="552450"/>
            <a:ext cx="4860925" cy="2733675"/>
          </a:xfrm>
          <a:ln w="12700" cap="flat">
            <a:solidFill>
              <a:schemeClr val="tx1"/>
            </a:solidFill>
          </a:ln>
        </p:spPr>
      </p:sp>
      <p:sp>
        <p:nvSpPr>
          <p:cNvPr id="35844" name="Rectangle 3"/>
          <p:cNvSpPr>
            <a:spLocks noGrp="1" noChangeArrowheads="1"/>
          </p:cNvSpPr>
          <p:nvPr>
            <p:ph type="body" idx="1"/>
          </p:nvPr>
        </p:nvSpPr>
        <p:spPr>
          <a:xfrm>
            <a:off x="1280160" y="3474721"/>
            <a:ext cx="7040880" cy="3291840"/>
          </a:xfrm>
          <a:noFill/>
          <a:ln/>
        </p:spPr>
        <p:txBody>
          <a:bodyPr lIns="97332" tIns="48667" rIns="97332" bIns="48667"/>
          <a:lstStyle/>
          <a:p>
            <a:pPr eaLnBrk="1" hangingPunct="1"/>
            <a:endParaRPr lang="en-US"/>
          </a:p>
        </p:txBody>
      </p:sp>
    </p:spTree>
    <p:extLst>
      <p:ext uri="{BB962C8B-B14F-4D97-AF65-F5344CB8AC3E}">
        <p14:creationId xmlns:p14="http://schemas.microsoft.com/office/powerpoint/2010/main" val="24318729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35104C56-11A6-422A-BBC6-0D293F0E0457}" type="slidenum">
              <a:rPr lang="en-US" smtClean="0"/>
              <a:pPr/>
              <a:t>52</a:t>
            </a:fld>
            <a:endParaRPr lang="en-US"/>
          </a:p>
        </p:txBody>
      </p:sp>
      <p:sp>
        <p:nvSpPr>
          <p:cNvPr id="40963" name="Rectangle 2"/>
          <p:cNvSpPr>
            <a:spLocks noChangeArrowheads="1"/>
          </p:cNvSpPr>
          <p:nvPr/>
        </p:nvSpPr>
        <p:spPr bwMode="auto">
          <a:xfrm>
            <a:off x="544068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40964" name="Rectangle 3"/>
          <p:cNvSpPr>
            <a:spLocks noChangeArrowheads="1"/>
          </p:cNvSpPr>
          <p:nvPr/>
        </p:nvSpPr>
        <p:spPr bwMode="auto">
          <a:xfrm>
            <a:off x="5440680" y="6949440"/>
            <a:ext cx="4160520" cy="365760"/>
          </a:xfrm>
          <a:prstGeom prst="rect">
            <a:avLst/>
          </a:prstGeom>
          <a:noFill/>
          <a:ln w="12700">
            <a:noFill/>
            <a:miter lim="800000"/>
            <a:headEnd/>
            <a:tailEnd/>
          </a:ln>
        </p:spPr>
        <p:txBody>
          <a:bodyPr lIns="19761" tIns="0" rIns="19761" bIns="0" anchor="b"/>
          <a:lstStyle/>
          <a:p>
            <a:pPr algn="r" eaLnBrk="0" hangingPunct="0"/>
            <a:r>
              <a:rPr lang="en-US" sz="1100" i="1">
                <a:latin typeface="Times New Roman" pitchFamily="18" charset="0"/>
              </a:rPr>
              <a:t>19</a:t>
            </a:r>
          </a:p>
        </p:txBody>
      </p:sp>
      <p:sp>
        <p:nvSpPr>
          <p:cNvPr id="40965" name="Rectangle 4"/>
          <p:cNvSpPr>
            <a:spLocks noChangeArrowheads="1"/>
          </p:cNvSpPr>
          <p:nvPr/>
        </p:nvSpPr>
        <p:spPr bwMode="auto">
          <a:xfrm>
            <a:off x="0" y="694944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40966" name="Rectangle 5"/>
          <p:cNvSpPr>
            <a:spLocks noChangeArrowheads="1"/>
          </p:cNvSpPr>
          <p:nvPr/>
        </p:nvSpPr>
        <p:spPr bwMode="auto">
          <a:xfrm>
            <a:off x="0" y="0"/>
            <a:ext cx="4160520" cy="365760"/>
          </a:xfrm>
          <a:prstGeom prst="rect">
            <a:avLst/>
          </a:prstGeom>
          <a:noFill/>
          <a:ln w="12700">
            <a:noFill/>
            <a:miter lim="800000"/>
            <a:headEnd/>
            <a:tailEnd/>
          </a:ln>
        </p:spPr>
        <p:txBody>
          <a:bodyPr wrap="none" lIns="94854" tIns="47427" rIns="94854" bIns="47427" anchor="ctr"/>
          <a:lstStyle/>
          <a:p>
            <a:endParaRPr lang="en-US"/>
          </a:p>
        </p:txBody>
      </p:sp>
      <p:sp>
        <p:nvSpPr>
          <p:cNvPr id="40967" name="Rectangle 6"/>
          <p:cNvSpPr>
            <a:spLocks noGrp="1" noRot="1" noChangeAspect="1" noChangeArrowheads="1" noTextEdit="1"/>
          </p:cNvSpPr>
          <p:nvPr>
            <p:ph type="sldImg"/>
          </p:nvPr>
        </p:nvSpPr>
        <p:spPr>
          <a:xfrm>
            <a:off x="2373313" y="555625"/>
            <a:ext cx="4854575" cy="2730500"/>
          </a:xfrm>
          <a:ln w="12700" cap="flat">
            <a:solidFill>
              <a:schemeClr val="tx1"/>
            </a:solidFill>
          </a:ln>
        </p:spPr>
      </p:sp>
      <p:sp>
        <p:nvSpPr>
          <p:cNvPr id="40968" name="Rectangle 7"/>
          <p:cNvSpPr>
            <a:spLocks noGrp="1" noChangeArrowheads="1"/>
          </p:cNvSpPr>
          <p:nvPr>
            <p:ph type="body" idx="1"/>
          </p:nvPr>
        </p:nvSpPr>
        <p:spPr>
          <a:xfrm>
            <a:off x="1280160" y="3474721"/>
            <a:ext cx="7040880" cy="3291840"/>
          </a:xfrm>
          <a:noFill/>
          <a:ln/>
        </p:spPr>
        <p:txBody>
          <a:bodyPr lIns="93866" tIns="46110" rIns="93866" bIns="46110"/>
          <a:lstStyle/>
          <a:p>
            <a:pPr eaLnBrk="1" hangingPunct="1"/>
            <a:endParaRPr lang="en-US"/>
          </a:p>
        </p:txBody>
      </p:sp>
    </p:spTree>
    <p:extLst>
      <p:ext uri="{BB962C8B-B14F-4D97-AF65-F5344CB8AC3E}">
        <p14:creationId xmlns:p14="http://schemas.microsoft.com/office/powerpoint/2010/main" val="36610235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Grp="1" noChangeArrowheads="1"/>
          </p:cNvSpPr>
          <p:nvPr>
            <p:ph type="sldNum" sz="quarter" idx="5"/>
          </p:nvPr>
        </p:nvSpPr>
        <p:spPr>
          <a:ln/>
        </p:spPr>
        <p:txBody>
          <a:bodyPr/>
          <a:lstStyle/>
          <a:p>
            <a:fld id="{9FDA4451-749B-4C14-9506-CD9895AF9205}" type="slidenum">
              <a:rPr lang="en-US"/>
              <a:pPr/>
              <a:t>53</a:t>
            </a:fld>
            <a:endParaRPr lang="en-US"/>
          </a:p>
        </p:txBody>
      </p:sp>
      <p:sp>
        <p:nvSpPr>
          <p:cNvPr id="64514" name="Rectangle 2"/>
          <p:cNvSpPr>
            <a:spLocks noChangeArrowheads="1"/>
          </p:cNvSpPr>
          <p:nvPr/>
        </p:nvSpPr>
        <p:spPr bwMode="auto">
          <a:xfrm>
            <a:off x="5440680" y="3"/>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4515" name="Rectangle 3"/>
          <p:cNvSpPr>
            <a:spLocks noChangeArrowheads="1"/>
          </p:cNvSpPr>
          <p:nvPr/>
        </p:nvSpPr>
        <p:spPr bwMode="auto">
          <a:xfrm>
            <a:off x="5440680" y="6949946"/>
            <a:ext cx="4160520" cy="365256"/>
          </a:xfrm>
          <a:prstGeom prst="rect">
            <a:avLst/>
          </a:prstGeom>
          <a:noFill/>
          <a:ln w="9525">
            <a:noFill/>
            <a:miter lim="800000"/>
            <a:headEnd/>
            <a:tailEnd/>
          </a:ln>
          <a:effectLst/>
        </p:spPr>
        <p:txBody>
          <a:bodyPr lIns="19761" tIns="0" rIns="19761" bIns="0" anchor="b"/>
          <a:lstStyle/>
          <a:p>
            <a:pPr algn="r">
              <a:spcBef>
                <a:spcPct val="0"/>
              </a:spcBef>
            </a:pPr>
            <a:r>
              <a:rPr lang="en-US" sz="1100" i="1">
                <a:latin typeface="Times New Roman" pitchFamily="18" charset="0"/>
              </a:rPr>
              <a:t>39</a:t>
            </a:r>
          </a:p>
        </p:txBody>
      </p:sp>
      <p:sp>
        <p:nvSpPr>
          <p:cNvPr id="64516" name="Rectangle 4"/>
          <p:cNvSpPr>
            <a:spLocks noChangeArrowheads="1"/>
          </p:cNvSpPr>
          <p:nvPr/>
        </p:nvSpPr>
        <p:spPr bwMode="auto">
          <a:xfrm>
            <a:off x="0" y="6949946"/>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4517" name="Rectangle 5"/>
          <p:cNvSpPr>
            <a:spLocks noChangeArrowheads="1"/>
          </p:cNvSpPr>
          <p:nvPr/>
        </p:nvSpPr>
        <p:spPr bwMode="auto">
          <a:xfrm>
            <a:off x="0" y="3"/>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4518" name="Rectangle 6"/>
          <p:cNvSpPr>
            <a:spLocks noGrp="1" noRot="1" noChangeAspect="1" noChangeArrowheads="1" noTextEdit="1"/>
          </p:cNvSpPr>
          <p:nvPr>
            <p:ph type="sldImg"/>
          </p:nvPr>
        </p:nvSpPr>
        <p:spPr>
          <a:xfrm>
            <a:off x="2373313" y="555625"/>
            <a:ext cx="4856162" cy="2732088"/>
          </a:xfrm>
          <a:ln cap="flat"/>
        </p:spPr>
      </p:sp>
      <p:sp>
        <p:nvSpPr>
          <p:cNvPr id="64519" name="Rectangle 7"/>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4811799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Grp="1" noChangeArrowheads="1"/>
          </p:cNvSpPr>
          <p:nvPr>
            <p:ph type="sldNum" sz="quarter" idx="5"/>
          </p:nvPr>
        </p:nvSpPr>
        <p:spPr>
          <a:ln/>
        </p:spPr>
        <p:txBody>
          <a:bodyPr/>
          <a:lstStyle/>
          <a:p>
            <a:fld id="{9FDA4451-749B-4C14-9506-CD9895AF9205}" type="slidenum">
              <a:rPr lang="en-US"/>
              <a:pPr/>
              <a:t>54</a:t>
            </a:fld>
            <a:endParaRPr lang="en-US"/>
          </a:p>
        </p:txBody>
      </p:sp>
      <p:sp>
        <p:nvSpPr>
          <p:cNvPr id="64514" name="Rectangle 2"/>
          <p:cNvSpPr>
            <a:spLocks noChangeArrowheads="1"/>
          </p:cNvSpPr>
          <p:nvPr/>
        </p:nvSpPr>
        <p:spPr bwMode="auto">
          <a:xfrm>
            <a:off x="5440680" y="3"/>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4515" name="Rectangle 3"/>
          <p:cNvSpPr>
            <a:spLocks noChangeArrowheads="1"/>
          </p:cNvSpPr>
          <p:nvPr/>
        </p:nvSpPr>
        <p:spPr bwMode="auto">
          <a:xfrm>
            <a:off x="5440680" y="6949946"/>
            <a:ext cx="4160520" cy="365256"/>
          </a:xfrm>
          <a:prstGeom prst="rect">
            <a:avLst/>
          </a:prstGeom>
          <a:noFill/>
          <a:ln w="9525">
            <a:noFill/>
            <a:miter lim="800000"/>
            <a:headEnd/>
            <a:tailEnd/>
          </a:ln>
          <a:effectLst/>
        </p:spPr>
        <p:txBody>
          <a:bodyPr lIns="19761" tIns="0" rIns="19761" bIns="0" anchor="b"/>
          <a:lstStyle/>
          <a:p>
            <a:pPr algn="r">
              <a:spcBef>
                <a:spcPct val="0"/>
              </a:spcBef>
            </a:pPr>
            <a:r>
              <a:rPr lang="en-US" sz="1100" i="1">
                <a:latin typeface="Times New Roman" pitchFamily="18" charset="0"/>
              </a:rPr>
              <a:t>39</a:t>
            </a:r>
          </a:p>
        </p:txBody>
      </p:sp>
      <p:sp>
        <p:nvSpPr>
          <p:cNvPr id="64516" name="Rectangle 4"/>
          <p:cNvSpPr>
            <a:spLocks noChangeArrowheads="1"/>
          </p:cNvSpPr>
          <p:nvPr/>
        </p:nvSpPr>
        <p:spPr bwMode="auto">
          <a:xfrm>
            <a:off x="0" y="6949946"/>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4517" name="Rectangle 5"/>
          <p:cNvSpPr>
            <a:spLocks noChangeArrowheads="1"/>
          </p:cNvSpPr>
          <p:nvPr/>
        </p:nvSpPr>
        <p:spPr bwMode="auto">
          <a:xfrm>
            <a:off x="0" y="3"/>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4518" name="Rectangle 6"/>
          <p:cNvSpPr>
            <a:spLocks noGrp="1" noRot="1" noChangeAspect="1" noChangeArrowheads="1" noTextEdit="1"/>
          </p:cNvSpPr>
          <p:nvPr>
            <p:ph type="sldImg"/>
          </p:nvPr>
        </p:nvSpPr>
        <p:spPr>
          <a:xfrm>
            <a:off x="2373313" y="555625"/>
            <a:ext cx="4856162" cy="2732088"/>
          </a:xfrm>
          <a:ln cap="flat"/>
        </p:spPr>
      </p:sp>
      <p:sp>
        <p:nvSpPr>
          <p:cNvPr id="64519" name="Rectangle 7"/>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605772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Grp="1" noChangeArrowheads="1"/>
          </p:cNvSpPr>
          <p:nvPr>
            <p:ph type="sldNum" sz="quarter" idx="5"/>
          </p:nvPr>
        </p:nvSpPr>
        <p:spPr>
          <a:ln/>
        </p:spPr>
        <p:txBody>
          <a:bodyPr/>
          <a:lstStyle/>
          <a:p>
            <a:fld id="{9FDA4451-749B-4C14-9506-CD9895AF9205}" type="slidenum">
              <a:rPr lang="en-US"/>
              <a:pPr/>
              <a:t>55</a:t>
            </a:fld>
            <a:endParaRPr lang="en-US"/>
          </a:p>
        </p:txBody>
      </p:sp>
      <p:sp>
        <p:nvSpPr>
          <p:cNvPr id="64514" name="Rectangle 2"/>
          <p:cNvSpPr>
            <a:spLocks noChangeArrowheads="1"/>
          </p:cNvSpPr>
          <p:nvPr/>
        </p:nvSpPr>
        <p:spPr bwMode="auto">
          <a:xfrm>
            <a:off x="5440680" y="3"/>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4515" name="Rectangle 3"/>
          <p:cNvSpPr>
            <a:spLocks noChangeArrowheads="1"/>
          </p:cNvSpPr>
          <p:nvPr/>
        </p:nvSpPr>
        <p:spPr bwMode="auto">
          <a:xfrm>
            <a:off x="5440680" y="6949946"/>
            <a:ext cx="4160520" cy="365256"/>
          </a:xfrm>
          <a:prstGeom prst="rect">
            <a:avLst/>
          </a:prstGeom>
          <a:noFill/>
          <a:ln w="9525">
            <a:noFill/>
            <a:miter lim="800000"/>
            <a:headEnd/>
            <a:tailEnd/>
          </a:ln>
          <a:effectLst/>
        </p:spPr>
        <p:txBody>
          <a:bodyPr lIns="19761" tIns="0" rIns="19761" bIns="0" anchor="b"/>
          <a:lstStyle/>
          <a:p>
            <a:pPr algn="r">
              <a:spcBef>
                <a:spcPct val="0"/>
              </a:spcBef>
            </a:pPr>
            <a:r>
              <a:rPr lang="en-US" sz="1100" i="1">
                <a:latin typeface="Times New Roman" pitchFamily="18" charset="0"/>
              </a:rPr>
              <a:t>39</a:t>
            </a:r>
          </a:p>
        </p:txBody>
      </p:sp>
      <p:sp>
        <p:nvSpPr>
          <p:cNvPr id="64516" name="Rectangle 4"/>
          <p:cNvSpPr>
            <a:spLocks noChangeArrowheads="1"/>
          </p:cNvSpPr>
          <p:nvPr/>
        </p:nvSpPr>
        <p:spPr bwMode="auto">
          <a:xfrm>
            <a:off x="0" y="6949946"/>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4517" name="Rectangle 5"/>
          <p:cNvSpPr>
            <a:spLocks noChangeArrowheads="1"/>
          </p:cNvSpPr>
          <p:nvPr/>
        </p:nvSpPr>
        <p:spPr bwMode="auto">
          <a:xfrm>
            <a:off x="0" y="3"/>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4518" name="Rectangle 6"/>
          <p:cNvSpPr>
            <a:spLocks noGrp="1" noRot="1" noChangeAspect="1" noChangeArrowheads="1" noTextEdit="1"/>
          </p:cNvSpPr>
          <p:nvPr>
            <p:ph type="sldImg"/>
          </p:nvPr>
        </p:nvSpPr>
        <p:spPr>
          <a:xfrm>
            <a:off x="2373313" y="555625"/>
            <a:ext cx="4856162" cy="2732088"/>
          </a:xfrm>
          <a:ln cap="flat"/>
        </p:spPr>
      </p:sp>
      <p:sp>
        <p:nvSpPr>
          <p:cNvPr id="64519" name="Rectangle 7"/>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6945689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Grp="1" noChangeArrowheads="1"/>
          </p:cNvSpPr>
          <p:nvPr>
            <p:ph type="sldNum" sz="quarter" idx="5"/>
          </p:nvPr>
        </p:nvSpPr>
        <p:spPr>
          <a:ln/>
        </p:spPr>
        <p:txBody>
          <a:bodyPr/>
          <a:lstStyle/>
          <a:p>
            <a:fld id="{469FB72F-78A3-4F89-A886-2F97BDD07F49}" type="slidenum">
              <a:rPr lang="en-US"/>
              <a:pPr/>
              <a:t>56</a:t>
            </a:fld>
            <a:endParaRPr lang="en-US"/>
          </a:p>
        </p:txBody>
      </p:sp>
      <p:sp>
        <p:nvSpPr>
          <p:cNvPr id="68610" name="Rectangle 2"/>
          <p:cNvSpPr>
            <a:spLocks noChangeArrowheads="1"/>
          </p:cNvSpPr>
          <p:nvPr/>
        </p:nvSpPr>
        <p:spPr bwMode="auto">
          <a:xfrm>
            <a:off x="5440680" y="3"/>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8611" name="Rectangle 3"/>
          <p:cNvSpPr>
            <a:spLocks noChangeArrowheads="1"/>
          </p:cNvSpPr>
          <p:nvPr/>
        </p:nvSpPr>
        <p:spPr bwMode="auto">
          <a:xfrm>
            <a:off x="5440680" y="6949946"/>
            <a:ext cx="4160520" cy="365256"/>
          </a:xfrm>
          <a:prstGeom prst="rect">
            <a:avLst/>
          </a:prstGeom>
          <a:noFill/>
          <a:ln w="9525">
            <a:noFill/>
            <a:miter lim="800000"/>
            <a:headEnd/>
            <a:tailEnd/>
          </a:ln>
          <a:effectLst/>
        </p:spPr>
        <p:txBody>
          <a:bodyPr lIns="19761" tIns="0" rIns="19761" bIns="0" anchor="b"/>
          <a:lstStyle/>
          <a:p>
            <a:pPr algn="r">
              <a:spcBef>
                <a:spcPct val="0"/>
              </a:spcBef>
            </a:pPr>
            <a:r>
              <a:rPr lang="en-US" sz="1100" i="1">
                <a:latin typeface="Times New Roman" pitchFamily="18" charset="0"/>
              </a:rPr>
              <a:t>41</a:t>
            </a:r>
          </a:p>
        </p:txBody>
      </p:sp>
      <p:sp>
        <p:nvSpPr>
          <p:cNvPr id="68612" name="Rectangle 4"/>
          <p:cNvSpPr>
            <a:spLocks noChangeArrowheads="1"/>
          </p:cNvSpPr>
          <p:nvPr/>
        </p:nvSpPr>
        <p:spPr bwMode="auto">
          <a:xfrm>
            <a:off x="0" y="6949946"/>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8613" name="Rectangle 5"/>
          <p:cNvSpPr>
            <a:spLocks noChangeArrowheads="1"/>
          </p:cNvSpPr>
          <p:nvPr/>
        </p:nvSpPr>
        <p:spPr bwMode="auto">
          <a:xfrm>
            <a:off x="0" y="3"/>
            <a:ext cx="4160520" cy="365256"/>
          </a:xfrm>
          <a:prstGeom prst="rect">
            <a:avLst/>
          </a:prstGeom>
          <a:noFill/>
          <a:ln w="9525">
            <a:noFill/>
            <a:miter lim="800000"/>
            <a:headEnd/>
            <a:tailEnd/>
          </a:ln>
          <a:effectLst/>
        </p:spPr>
        <p:txBody>
          <a:bodyPr wrap="none" lIns="94854" tIns="47427" rIns="94854" bIns="47427" anchor="ctr"/>
          <a:lstStyle/>
          <a:p>
            <a:endParaRPr lang="en-US"/>
          </a:p>
        </p:txBody>
      </p:sp>
      <p:sp>
        <p:nvSpPr>
          <p:cNvPr id="68614" name="Rectangle 6"/>
          <p:cNvSpPr>
            <a:spLocks noGrp="1" noRot="1" noChangeAspect="1" noChangeArrowheads="1" noTextEdit="1"/>
          </p:cNvSpPr>
          <p:nvPr>
            <p:ph type="sldImg"/>
          </p:nvPr>
        </p:nvSpPr>
        <p:spPr>
          <a:xfrm>
            <a:off x="2373313" y="555625"/>
            <a:ext cx="4856162" cy="2732088"/>
          </a:xfrm>
          <a:ln cap="flat"/>
        </p:spPr>
      </p:sp>
      <p:sp>
        <p:nvSpPr>
          <p:cNvPr id="68615" name="Rectangle 7"/>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3608961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35DA4C30-54B8-4044-B423-F27B7666F524}" type="slidenum">
              <a:rPr lang="en-US"/>
              <a:pPr/>
              <a:t>8</a:t>
            </a:fld>
            <a:endParaRPr lang="en-US"/>
          </a:p>
        </p:txBody>
      </p:sp>
      <p:sp>
        <p:nvSpPr>
          <p:cNvPr id="7170" name="Rectangle 2"/>
          <p:cNvSpPr>
            <a:spLocks noGrp="1" noRot="1" noChangeAspect="1" noChangeArrowheads="1" noTextEdit="1"/>
          </p:cNvSpPr>
          <p:nvPr>
            <p:ph type="sldImg"/>
          </p:nvPr>
        </p:nvSpPr>
        <p:spPr>
          <a:xfrm>
            <a:off x="2373313" y="554038"/>
            <a:ext cx="4856162" cy="2732087"/>
          </a:xfrm>
          <a:ln cap="flat"/>
        </p:spPr>
      </p:sp>
      <p:sp>
        <p:nvSpPr>
          <p:cNvPr id="7171"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46900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799B8DF-7678-4764-91CA-2E9787585EB0}" type="slidenum">
              <a:rPr lang="en-US"/>
              <a:pPr/>
              <a:t>9</a:t>
            </a:fld>
            <a:endParaRPr lang="en-US"/>
          </a:p>
        </p:txBody>
      </p:sp>
      <p:sp>
        <p:nvSpPr>
          <p:cNvPr id="9218" name="Rectangle 2"/>
          <p:cNvSpPr>
            <a:spLocks noGrp="1" noRot="1" noChangeAspect="1" noChangeArrowheads="1" noTextEdit="1"/>
          </p:cNvSpPr>
          <p:nvPr>
            <p:ph type="sldImg"/>
          </p:nvPr>
        </p:nvSpPr>
        <p:spPr>
          <a:xfrm>
            <a:off x="2373313" y="554038"/>
            <a:ext cx="4856162" cy="2732087"/>
          </a:xfrm>
          <a:ln cap="flat"/>
        </p:spPr>
      </p:sp>
      <p:sp>
        <p:nvSpPr>
          <p:cNvPr id="9219"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802805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C8993B03-77CB-4397-8115-D5CBA1C0D560}" type="slidenum">
              <a:rPr lang="en-US"/>
              <a:pPr/>
              <a:t>10</a:t>
            </a:fld>
            <a:endParaRPr lang="en-US"/>
          </a:p>
        </p:txBody>
      </p:sp>
      <p:sp>
        <p:nvSpPr>
          <p:cNvPr id="11266" name="Rectangle 2"/>
          <p:cNvSpPr>
            <a:spLocks noGrp="1" noRot="1" noChangeAspect="1" noChangeArrowheads="1" noTextEdit="1"/>
          </p:cNvSpPr>
          <p:nvPr>
            <p:ph type="sldImg"/>
          </p:nvPr>
        </p:nvSpPr>
        <p:spPr>
          <a:xfrm>
            <a:off x="2373313" y="554038"/>
            <a:ext cx="4856162" cy="2732087"/>
          </a:xfrm>
          <a:ln cap="flat"/>
        </p:spPr>
      </p:sp>
      <p:sp>
        <p:nvSpPr>
          <p:cNvPr id="1126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3692220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A0B82A18-A88D-4387-A2EC-4A30B87DCE0D}" type="slidenum">
              <a:rPr lang="en-US"/>
              <a:pPr/>
              <a:t>11</a:t>
            </a:fld>
            <a:endParaRPr lang="en-US"/>
          </a:p>
        </p:txBody>
      </p:sp>
      <p:sp>
        <p:nvSpPr>
          <p:cNvPr id="13314" name="Rectangle 2"/>
          <p:cNvSpPr>
            <a:spLocks noGrp="1" noRot="1" noChangeAspect="1" noChangeArrowheads="1" noTextEdit="1"/>
          </p:cNvSpPr>
          <p:nvPr>
            <p:ph type="sldImg"/>
          </p:nvPr>
        </p:nvSpPr>
        <p:spPr>
          <a:xfrm>
            <a:off x="2373313" y="554038"/>
            <a:ext cx="4856162" cy="2732087"/>
          </a:xfrm>
          <a:ln cap="flat"/>
        </p:spPr>
      </p:sp>
      <p:sp>
        <p:nvSpPr>
          <p:cNvPr id="13315"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3118886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0" name="Rectangle 9"/>
          <p:cNvSpPr/>
          <p:nvPr/>
        </p:nvSpPr>
        <p:spPr>
          <a:xfrm>
            <a:off x="-12192" y="6053328"/>
            <a:ext cx="2999232"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1" name="Rectangle 10"/>
          <p:cNvSpPr/>
          <p:nvPr/>
        </p:nvSpPr>
        <p:spPr>
          <a:xfrm>
            <a:off x="3145536" y="6044184"/>
            <a:ext cx="90464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3149600" y="6050037"/>
            <a:ext cx="89408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101600" y="6068699"/>
            <a:ext cx="2743200" cy="685800"/>
          </a:xfrm>
        </p:spPr>
        <p:txBody>
          <a:bodyPr>
            <a:noAutofit/>
          </a:bodyPr>
          <a:lstStyle>
            <a:lvl1pPr algn="ctr">
              <a:defRPr sz="2000">
                <a:solidFill>
                  <a:srgbClr val="FFFFFF"/>
                </a:solidFill>
              </a:defRPr>
            </a:lvl1pPr>
          </a:lstStyle>
          <a:p>
            <a:fld id="{42BFBAD8-BD0A-4E94-89D3-DF71241B0679}" type="datetimeFigureOut">
              <a:rPr lang="en-US" smtClean="0"/>
              <a:t>2/3/2026</a:t>
            </a:fld>
            <a:endParaRPr lang="en-US" dirty="0"/>
          </a:p>
        </p:txBody>
      </p:sp>
      <p:sp>
        <p:nvSpPr>
          <p:cNvPr id="17" name="Footer Placeholder 16"/>
          <p:cNvSpPr>
            <a:spLocks noGrp="1"/>
          </p:cNvSpPr>
          <p:nvPr>
            <p:ph type="ftr" sz="quarter" idx="11"/>
          </p:nvPr>
        </p:nvSpPr>
        <p:spPr>
          <a:xfrm>
            <a:off x="2780524" y="236541"/>
            <a:ext cx="78232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10668000" y="228600"/>
            <a:ext cx="1117600" cy="381000"/>
          </a:xfrm>
        </p:spPr>
        <p:txBody>
          <a:bodyPr/>
          <a:lstStyle>
            <a:lvl1pPr>
              <a:defRPr>
                <a:solidFill>
                  <a:schemeClr val="tx2"/>
                </a:solidFill>
              </a:defRPr>
            </a:lvl1pPr>
          </a:lstStyle>
          <a:p>
            <a:fld id="{688016BE-1FA7-4179-8C29-A39D61467EB8}"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2BFBAD8-BD0A-4E94-89D3-DF71241B0679}"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8016BE-1FA7-4179-8C29-A39D61467EB8}"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7600" y="609603"/>
            <a:ext cx="27432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609600"/>
            <a:ext cx="74168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8737600" y="6248405"/>
            <a:ext cx="2946400" cy="365125"/>
          </a:xfrm>
        </p:spPr>
        <p:txBody>
          <a:bodyPr/>
          <a:lstStyle/>
          <a:p>
            <a:fld id="{42BFBAD8-BD0A-4E94-89D3-DF71241B0679}" type="datetimeFigureOut">
              <a:rPr lang="en-US" smtClean="0"/>
              <a:t>2/3/2026</a:t>
            </a:fld>
            <a:endParaRPr lang="en-US" dirty="0"/>
          </a:p>
        </p:txBody>
      </p:sp>
      <p:sp>
        <p:nvSpPr>
          <p:cNvPr id="5" name="Footer Placeholder 4"/>
          <p:cNvSpPr>
            <a:spLocks noGrp="1"/>
          </p:cNvSpPr>
          <p:nvPr>
            <p:ph type="ftr" sz="quarter" idx="11"/>
          </p:nvPr>
        </p:nvSpPr>
        <p:spPr>
          <a:xfrm>
            <a:off x="609603" y="6248210"/>
            <a:ext cx="7431311" cy="365125"/>
          </a:xfrm>
        </p:spPr>
        <p:txBody>
          <a:bodyPr/>
          <a:lstStyle/>
          <a:p>
            <a:endParaRPr lang="en-US" dirty="0"/>
          </a:p>
        </p:txBody>
      </p:sp>
      <p:sp>
        <p:nvSpPr>
          <p:cNvPr id="7" name="Rectangle 6"/>
          <p:cNvSpPr/>
          <p:nvPr/>
        </p:nvSpPr>
        <p:spPr bwMode="white">
          <a:xfrm>
            <a:off x="8128424" y="0"/>
            <a:ext cx="42672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dirty="0"/>
          </a:p>
        </p:txBody>
      </p:sp>
      <p:sp>
        <p:nvSpPr>
          <p:cNvPr id="8" name="Rectangle 7"/>
          <p:cNvSpPr/>
          <p:nvPr/>
        </p:nvSpPr>
        <p:spPr>
          <a:xfrm>
            <a:off x="8189384" y="609600"/>
            <a:ext cx="3048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dirty="0"/>
          </a:p>
        </p:txBody>
      </p:sp>
      <p:sp>
        <p:nvSpPr>
          <p:cNvPr id="9" name="Rectangle 8"/>
          <p:cNvSpPr/>
          <p:nvPr/>
        </p:nvSpPr>
        <p:spPr>
          <a:xfrm>
            <a:off x="8189384" y="0"/>
            <a:ext cx="3048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dirty="0"/>
          </a:p>
        </p:txBody>
      </p:sp>
      <p:sp>
        <p:nvSpPr>
          <p:cNvPr id="6" name="Slide Number Placeholder 5"/>
          <p:cNvSpPr>
            <a:spLocks noGrp="1"/>
          </p:cNvSpPr>
          <p:nvPr>
            <p:ph type="sldNum" sz="quarter" idx="12"/>
          </p:nvPr>
        </p:nvSpPr>
        <p:spPr>
          <a:xfrm rot="5400000">
            <a:off x="8075084" y="103716"/>
            <a:ext cx="533400" cy="325968"/>
          </a:xfrm>
        </p:spPr>
        <p:txBody>
          <a:bodyPr/>
          <a:lstStyle/>
          <a:p>
            <a:fld id="{688016BE-1FA7-4179-8C29-A39D61467EB8}"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481138"/>
            <a:ext cx="5384800"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81138"/>
            <a:ext cx="5384800"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39DB2749-4186-4B91-8D4C-B28AFCF16906}" type="datetimeFigureOut">
              <a:rPr lang="en-US"/>
              <a:pPr>
                <a:defRPr/>
              </a:pPr>
              <a:t>2/3/2026</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dirty="0"/>
          </a:p>
        </p:txBody>
      </p:sp>
      <p:sp>
        <p:nvSpPr>
          <p:cNvPr id="7" name="Slide Number Placeholder 17"/>
          <p:cNvSpPr>
            <a:spLocks noGrp="1"/>
          </p:cNvSpPr>
          <p:nvPr>
            <p:ph type="sldNum" sz="quarter" idx="12"/>
          </p:nvPr>
        </p:nvSpPr>
        <p:spPr/>
        <p:txBody>
          <a:bodyPr/>
          <a:lstStyle>
            <a:lvl1pPr>
              <a:defRPr/>
            </a:lvl1pPr>
          </a:lstStyle>
          <a:p>
            <a:pPr>
              <a:defRPr/>
            </a:pPr>
            <a:fld id="{6D015A23-3DC6-4AA6-B8B1-E4D6784B79CC}" type="slidenum">
              <a:rPr lang="en-US"/>
              <a:pPr>
                <a:defRPr/>
              </a:pPr>
              <a:t>‹#›</a:t>
            </a:fld>
            <a:endParaRPr lang="en-US" dirty="0"/>
          </a:p>
        </p:txBody>
      </p:sp>
    </p:spTree>
    <p:extLst>
      <p:ext uri="{BB962C8B-B14F-4D97-AF65-F5344CB8AC3E}">
        <p14:creationId xmlns:p14="http://schemas.microsoft.com/office/powerpoint/2010/main" val="247881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42BFBAD8-BD0A-4E94-89D3-DF71241B0679}"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8016BE-1FA7-4179-8C29-A39D61467EB8}" type="slidenum">
              <a:rPr lang="en-US" smtClean="0"/>
              <a:t>‹#›</a:t>
            </a:fld>
            <a:endParaRPr lang="en-US" dirty="0"/>
          </a:p>
        </p:txBody>
      </p:sp>
      <p:sp>
        <p:nvSpPr>
          <p:cNvPr id="8" name="Content Placeholder 7"/>
          <p:cNvSpPr>
            <a:spLocks noGrp="1"/>
          </p:cNvSpPr>
          <p:nvPr>
            <p:ph sz="quarter" idx="1"/>
          </p:nvPr>
        </p:nvSpPr>
        <p:spPr>
          <a:xfrm>
            <a:off x="816864" y="1600200"/>
            <a:ext cx="108712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828802" y="2743200"/>
            <a:ext cx="9497484"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12192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8" name="Rectangle 7"/>
          <p:cNvSpPr/>
          <p:nvPr/>
        </p:nvSpPr>
        <p:spPr>
          <a:xfrm>
            <a:off x="0" y="1600200"/>
            <a:ext cx="17272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9" name="Rectangle 8"/>
          <p:cNvSpPr/>
          <p:nvPr/>
        </p:nvSpPr>
        <p:spPr>
          <a:xfrm>
            <a:off x="1828800" y="1600200"/>
            <a:ext cx="103632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 name="Title 1"/>
          <p:cNvSpPr>
            <a:spLocks noGrp="1"/>
          </p:cNvSpPr>
          <p:nvPr>
            <p:ph type="title"/>
          </p:nvPr>
        </p:nvSpPr>
        <p:spPr>
          <a:xfrm>
            <a:off x="1828800" y="1600200"/>
            <a:ext cx="1016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fld id="{42BFBAD8-BD0A-4E94-89D3-DF71241B0679}" type="datetimeFigureOut">
              <a:rPr lang="en-US" smtClean="0"/>
              <a:t>2/3/2026</a:t>
            </a:fld>
            <a:endParaRPr lang="en-US" dirty="0"/>
          </a:p>
        </p:txBody>
      </p:sp>
      <p:sp>
        <p:nvSpPr>
          <p:cNvPr id="13" name="Slide Number Placeholder 12"/>
          <p:cNvSpPr>
            <a:spLocks noGrp="1"/>
          </p:cNvSpPr>
          <p:nvPr>
            <p:ph type="sldNum" sz="quarter" idx="11"/>
          </p:nvPr>
        </p:nvSpPr>
        <p:spPr>
          <a:xfrm>
            <a:off x="0" y="1752600"/>
            <a:ext cx="1727200" cy="701676"/>
          </a:xfrm>
        </p:spPr>
        <p:txBody>
          <a:bodyPr>
            <a:noAutofit/>
          </a:bodyPr>
          <a:lstStyle>
            <a:lvl1pPr>
              <a:defRPr sz="2400">
                <a:solidFill>
                  <a:srgbClr val="FFFFFF"/>
                </a:solidFill>
              </a:defRPr>
            </a:lvl1pPr>
          </a:lstStyle>
          <a:p>
            <a:fld id="{688016BE-1FA7-4179-8C29-A39D61467EB8}" type="slidenum">
              <a:rPr lang="en-US" smtClean="0"/>
              <a:t>‹#›</a:t>
            </a:fld>
            <a:endParaRPr lang="en-US" dirty="0"/>
          </a:p>
        </p:txBody>
      </p:sp>
      <p:sp>
        <p:nvSpPr>
          <p:cNvPr id="14" name="Footer Placeholder 13"/>
          <p:cNvSpPr>
            <a:spLocks noGrp="1"/>
          </p:cNvSpPr>
          <p:nvPr>
            <p:ph type="ftr" sz="quarter" idx="12"/>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812800" y="1589567"/>
            <a:ext cx="5181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6459868" y="1589567"/>
            <a:ext cx="5181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fld id="{42BFBAD8-BD0A-4E94-89D3-DF71241B0679}" type="datetimeFigureOut">
              <a:rPr lang="en-US" smtClean="0"/>
              <a:t>2/3/2026</a:t>
            </a:fld>
            <a:endParaRPr lang="en-US" dirty="0"/>
          </a:p>
        </p:txBody>
      </p:sp>
      <p:sp>
        <p:nvSpPr>
          <p:cNvPr id="10" name="Slide Number Placeholder 9"/>
          <p:cNvSpPr>
            <a:spLocks noGrp="1"/>
          </p:cNvSpPr>
          <p:nvPr>
            <p:ph type="sldNum" sz="quarter" idx="16"/>
          </p:nvPr>
        </p:nvSpPr>
        <p:spPr/>
        <p:txBody>
          <a:bodyPr rtlCol="0"/>
          <a:lstStyle/>
          <a:p>
            <a:fld id="{688016BE-1FA7-4179-8C29-A39D61467EB8}" type="slidenum">
              <a:rPr lang="en-US" smtClean="0"/>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1200" y="273050"/>
            <a:ext cx="108712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812800" y="2438400"/>
            <a:ext cx="51816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6400800" y="2438400"/>
            <a:ext cx="51816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fld id="{42BFBAD8-BD0A-4E94-89D3-DF71241B0679}" type="datetimeFigureOut">
              <a:rPr lang="en-US" smtClean="0"/>
              <a:t>2/3/2026</a:t>
            </a:fld>
            <a:endParaRPr lang="en-US" dirty="0"/>
          </a:p>
        </p:txBody>
      </p:sp>
      <p:sp>
        <p:nvSpPr>
          <p:cNvPr id="12" name="Slide Number Placeholder 11"/>
          <p:cNvSpPr>
            <a:spLocks noGrp="1"/>
          </p:cNvSpPr>
          <p:nvPr>
            <p:ph type="sldNum" sz="quarter" idx="16"/>
          </p:nvPr>
        </p:nvSpPr>
        <p:spPr/>
        <p:txBody>
          <a:bodyPr rtlCol="0"/>
          <a:lstStyle/>
          <a:p>
            <a:fld id="{688016BE-1FA7-4179-8C29-A39D61467EB8}" type="slidenum">
              <a:rPr lang="en-US" smtClean="0"/>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812800" y="1752600"/>
            <a:ext cx="51816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6400800" y="1752600"/>
            <a:ext cx="51816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42BFBAD8-BD0A-4E94-89D3-DF71241B0679}"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688016BE-1FA7-4179-8C29-A39D61467EB8}"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BFBAD8-BD0A-4E94-89D3-DF71241B0679}"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711200" cy="381000"/>
          </a:xfrm>
        </p:spPr>
        <p:txBody>
          <a:bodyPr/>
          <a:lstStyle>
            <a:lvl1pPr>
              <a:defRPr>
                <a:solidFill>
                  <a:schemeClr val="tx2"/>
                </a:solidFill>
              </a:defRPr>
            </a:lvl1pPr>
          </a:lstStyle>
          <a:p>
            <a:fld id="{688016BE-1FA7-4179-8C29-A39D61467EB8}"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273050"/>
            <a:ext cx="107696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fld id="{42BFBAD8-BD0A-4E94-89D3-DF71241B0679}"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688016BE-1FA7-4179-8C29-A39D61467EB8}" type="slidenum">
              <a:rPr lang="en-US" smtClean="0"/>
              <a:t>‹#›</a:t>
            </a:fld>
            <a:endParaRPr lang="en-US" dirty="0"/>
          </a:p>
        </p:txBody>
      </p:sp>
      <p:sp>
        <p:nvSpPr>
          <p:cNvPr id="3" name="Text Placeholder 2"/>
          <p:cNvSpPr>
            <a:spLocks noGrp="1"/>
          </p:cNvSpPr>
          <p:nvPr>
            <p:ph type="body" idx="2"/>
          </p:nvPr>
        </p:nvSpPr>
        <p:spPr>
          <a:xfrm>
            <a:off x="812800" y="1752600"/>
            <a:ext cx="21336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3149600" y="1752600"/>
            <a:ext cx="85344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133600" y="5486400"/>
            <a:ext cx="97536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12192" y="4572000"/>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9" name="Rectangle 8"/>
          <p:cNvSpPr/>
          <p:nvPr/>
        </p:nvSpPr>
        <p:spPr>
          <a:xfrm>
            <a:off x="-12192" y="4663440"/>
            <a:ext cx="195072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0" name="Rectangle 9"/>
          <p:cNvSpPr/>
          <p:nvPr/>
        </p:nvSpPr>
        <p:spPr>
          <a:xfrm>
            <a:off x="2060448" y="4654296"/>
            <a:ext cx="10131552"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 name="Title 1"/>
          <p:cNvSpPr>
            <a:spLocks noGrp="1"/>
          </p:cNvSpPr>
          <p:nvPr>
            <p:ph type="title"/>
          </p:nvPr>
        </p:nvSpPr>
        <p:spPr>
          <a:xfrm>
            <a:off x="2133600" y="4648200"/>
            <a:ext cx="97536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930400" y="0"/>
            <a:ext cx="134112"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2" name="Date Placeholder 11"/>
          <p:cNvSpPr>
            <a:spLocks noGrp="1"/>
          </p:cNvSpPr>
          <p:nvPr>
            <p:ph type="dt" sz="half" idx="10"/>
          </p:nvPr>
        </p:nvSpPr>
        <p:spPr>
          <a:xfrm>
            <a:off x="8331200" y="6248403"/>
            <a:ext cx="3556000" cy="365125"/>
          </a:xfrm>
        </p:spPr>
        <p:txBody>
          <a:bodyPr rtlCol="0"/>
          <a:lstStyle/>
          <a:p>
            <a:fld id="{42BFBAD8-BD0A-4E94-89D3-DF71241B0679}" type="datetimeFigureOut">
              <a:rPr lang="en-US" smtClean="0"/>
              <a:t>2/3/2026</a:t>
            </a:fld>
            <a:endParaRPr lang="en-US" dirty="0"/>
          </a:p>
        </p:txBody>
      </p:sp>
      <p:sp>
        <p:nvSpPr>
          <p:cNvPr id="13" name="Slide Number Placeholder 12"/>
          <p:cNvSpPr>
            <a:spLocks noGrp="1"/>
          </p:cNvSpPr>
          <p:nvPr>
            <p:ph type="sldNum" sz="quarter" idx="11"/>
          </p:nvPr>
        </p:nvSpPr>
        <p:spPr>
          <a:xfrm>
            <a:off x="0" y="4667249"/>
            <a:ext cx="1930400" cy="663578"/>
          </a:xfrm>
        </p:spPr>
        <p:txBody>
          <a:bodyPr rtlCol="0"/>
          <a:lstStyle>
            <a:lvl1pPr>
              <a:defRPr sz="2800"/>
            </a:lvl1pPr>
          </a:lstStyle>
          <a:p>
            <a:fld id="{688016BE-1FA7-4179-8C29-A39D61467EB8}" type="slidenum">
              <a:rPr lang="en-US" smtClean="0"/>
              <a:t>‹#›</a:t>
            </a:fld>
            <a:endParaRPr lang="en-US" dirty="0"/>
          </a:p>
        </p:txBody>
      </p:sp>
      <p:sp>
        <p:nvSpPr>
          <p:cNvPr id="14" name="Footer Placeholder 13"/>
          <p:cNvSpPr>
            <a:spLocks noGrp="1"/>
          </p:cNvSpPr>
          <p:nvPr>
            <p:ph type="ftr" sz="quarter" idx="12"/>
          </p:nvPr>
        </p:nvSpPr>
        <p:spPr>
          <a:xfrm>
            <a:off x="2133600" y="6248209"/>
            <a:ext cx="6096000" cy="365125"/>
          </a:xfrm>
        </p:spPr>
        <p:txBody>
          <a:bodyPr rtlCol="0"/>
          <a:lstStyle/>
          <a:p>
            <a:endParaRPr lang="en-US" dirty="0"/>
          </a:p>
        </p:txBody>
      </p:sp>
      <p:sp>
        <p:nvSpPr>
          <p:cNvPr id="3" name="Picture Placeholder 2"/>
          <p:cNvSpPr>
            <a:spLocks noGrp="1"/>
          </p:cNvSpPr>
          <p:nvPr>
            <p:ph type="pic" idx="1"/>
          </p:nvPr>
        </p:nvSpPr>
        <p:spPr>
          <a:xfrm>
            <a:off x="2080768" y="0"/>
            <a:ext cx="10111232" cy="4568952"/>
          </a:xfrm>
          <a:solidFill>
            <a:schemeClr val="accent1">
              <a:tint val="40000"/>
            </a:schemeClr>
          </a:solidFill>
          <a:ln>
            <a:noFill/>
          </a:ln>
        </p:spPr>
        <p:txBody>
          <a:bodyPr/>
          <a:lstStyle>
            <a:lvl1pPr marL="0" indent="0">
              <a:buNone/>
              <a:defRPr sz="3200"/>
            </a:lvl1pPr>
          </a:lstStyle>
          <a:p>
            <a:r>
              <a:rPr kumimoji="0" lang="en-US"/>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812800" y="228600"/>
            <a:ext cx="10871200" cy="9906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816864" y="1600200"/>
            <a:ext cx="10871200" cy="452628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8128000" y="6248403"/>
            <a:ext cx="3556000" cy="365125"/>
          </a:xfrm>
          <a:prstGeom prst="rect">
            <a:avLst/>
          </a:prstGeom>
        </p:spPr>
        <p:txBody>
          <a:bodyPr vert="horz" anchor="ctr" anchorCtr="0"/>
          <a:lstStyle>
            <a:lvl1pPr algn="l" eaLnBrk="1" latinLnBrk="0" hangingPunct="1">
              <a:defRPr kumimoji="0" sz="1400">
                <a:solidFill>
                  <a:schemeClr val="tx2"/>
                </a:solidFill>
              </a:defRPr>
            </a:lvl1pPr>
          </a:lstStyle>
          <a:p>
            <a:fld id="{42BFBAD8-BD0A-4E94-89D3-DF71241B0679}" type="datetimeFigureOut">
              <a:rPr lang="en-US" smtClean="0"/>
              <a:t>2/3/2026</a:t>
            </a:fld>
            <a:endParaRPr lang="en-US" dirty="0"/>
          </a:p>
        </p:txBody>
      </p:sp>
      <p:sp>
        <p:nvSpPr>
          <p:cNvPr id="3" name="Footer Placeholder 2"/>
          <p:cNvSpPr>
            <a:spLocks noGrp="1"/>
          </p:cNvSpPr>
          <p:nvPr>
            <p:ph type="ftr" sz="quarter" idx="3"/>
          </p:nvPr>
        </p:nvSpPr>
        <p:spPr>
          <a:xfrm>
            <a:off x="812802" y="6248209"/>
            <a:ext cx="7228111"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12192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8" name="Rectangle 7"/>
          <p:cNvSpPr/>
          <p:nvPr/>
        </p:nvSpPr>
        <p:spPr>
          <a:xfrm>
            <a:off x="0" y="1280160"/>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9" name="Rectangle 8"/>
          <p:cNvSpPr/>
          <p:nvPr/>
        </p:nvSpPr>
        <p:spPr>
          <a:xfrm>
            <a:off x="787400" y="1280160"/>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Slide Number Placeholder 22"/>
          <p:cNvSpPr>
            <a:spLocks noGrp="1"/>
          </p:cNvSpPr>
          <p:nvPr>
            <p:ph type="sldNum" sz="quarter" idx="4"/>
          </p:nvPr>
        </p:nvSpPr>
        <p:spPr>
          <a:xfrm>
            <a:off x="0" y="1272222"/>
            <a:ext cx="7112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688016BE-1FA7-4179-8C29-A39D61467EB8}"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9" r:id="rId12"/>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2.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3.wmf"/></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wmf"/></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0.wmf"/><Relationship Id="rId5" Type="http://schemas.openxmlformats.org/officeDocument/2006/relationships/oleObject" Target="../embeddings/oleObject16.bin"/><Relationship Id="rId4" Type="http://schemas.openxmlformats.org/officeDocument/2006/relationships/image" Target="../media/image19.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0.wmf"/><Relationship Id="rId5" Type="http://schemas.openxmlformats.org/officeDocument/2006/relationships/oleObject" Target="../embeddings/oleObject18.bin"/><Relationship Id="rId4" Type="http://schemas.openxmlformats.org/officeDocument/2006/relationships/image" Target="../media/image21.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0.wmf"/><Relationship Id="rId5" Type="http://schemas.openxmlformats.org/officeDocument/2006/relationships/oleObject" Target="../embeddings/oleObject20.bin"/><Relationship Id="rId4" Type="http://schemas.openxmlformats.org/officeDocument/2006/relationships/image" Target="../media/image22.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0.wmf"/><Relationship Id="rId5" Type="http://schemas.openxmlformats.org/officeDocument/2006/relationships/oleObject" Target="../embeddings/oleObject22.bin"/><Relationship Id="rId4" Type="http://schemas.openxmlformats.org/officeDocument/2006/relationships/image" Target="../media/image22.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4.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5.w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w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26.wmf"/><Relationship Id="rId4" Type="http://schemas.openxmlformats.org/officeDocument/2006/relationships/image" Target="../media/image27.wmf"/></Relationships>
</file>

<file path=ppt/slides/_rels/slide33.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8.wmf"/><Relationship Id="rId4" Type="http://schemas.openxmlformats.org/officeDocument/2006/relationships/oleObject" Target="../embeddings/oleObject27.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0.wmf"/><Relationship Id="rId5" Type="http://schemas.openxmlformats.org/officeDocument/2006/relationships/image" Target="../media/image26.wmf"/><Relationship Id="rId4" Type="http://schemas.openxmlformats.org/officeDocument/2006/relationships/image" Target="../media/image29.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6.wmf"/><Relationship Id="rId4" Type="http://schemas.openxmlformats.org/officeDocument/2006/relationships/image" Target="../media/image27.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30.wmf"/><Relationship Id="rId5" Type="http://schemas.openxmlformats.org/officeDocument/2006/relationships/image" Target="../media/image26.wmf"/><Relationship Id="rId4" Type="http://schemas.openxmlformats.org/officeDocument/2006/relationships/image" Target="../media/image31.wmf"/></Relationships>
</file>

<file path=ppt/slides/_rels/slide37.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8.wmf"/><Relationship Id="rId4" Type="http://schemas.openxmlformats.org/officeDocument/2006/relationships/oleObject" Target="../embeddings/oleObject31.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notesSlide" Target="../notesSlides/notesSlide42.xml"/><Relationship Id="rId1" Type="http://schemas.openxmlformats.org/officeDocument/2006/relationships/slideLayout" Target="../slideLayouts/slideLayout6.xml"/><Relationship Id="rId5" Type="http://schemas.openxmlformats.org/officeDocument/2006/relationships/image" Target="../media/image33.wmf"/><Relationship Id="rId4" Type="http://schemas.openxmlformats.org/officeDocument/2006/relationships/image" Target="../media/image34.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33.bin"/><Relationship Id="rId7" Type="http://schemas.openxmlformats.org/officeDocument/2006/relationships/image" Target="../media/image33.wmf"/><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35.wmf"/><Relationship Id="rId5" Type="http://schemas.openxmlformats.org/officeDocument/2006/relationships/oleObject" Target="../embeddings/oleObject34.bin"/><Relationship Id="rId4" Type="http://schemas.openxmlformats.org/officeDocument/2006/relationships/image" Target="../media/image34.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5.bin"/><Relationship Id="rId7" Type="http://schemas.openxmlformats.org/officeDocument/2006/relationships/image" Target="../media/image33.wmf"/><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36.wmf"/><Relationship Id="rId5" Type="http://schemas.openxmlformats.org/officeDocument/2006/relationships/oleObject" Target="../embeddings/oleObject36.bin"/><Relationship Id="rId4" Type="http://schemas.openxmlformats.org/officeDocument/2006/relationships/image" Target="../media/image34.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37.bin"/><Relationship Id="rId7" Type="http://schemas.openxmlformats.org/officeDocument/2006/relationships/image" Target="../media/image33.wmf"/><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37.wmf"/><Relationship Id="rId5" Type="http://schemas.openxmlformats.org/officeDocument/2006/relationships/oleObject" Target="../embeddings/oleObject38.bin"/><Relationship Id="rId4" Type="http://schemas.openxmlformats.org/officeDocument/2006/relationships/image" Target="../media/image34.w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image" Target="../media/image33.wmf"/><Relationship Id="rId4" Type="http://schemas.openxmlformats.org/officeDocument/2006/relationships/image" Target="../media/image38.w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0.bin"/><Relationship Id="rId7" Type="http://schemas.openxmlformats.org/officeDocument/2006/relationships/image" Target="../media/image33.wmf"/><Relationship Id="rId2" Type="http://schemas.openxmlformats.org/officeDocument/2006/relationships/notesSlide" Target="../notesSlides/notesSlide47.xml"/><Relationship Id="rId1" Type="http://schemas.openxmlformats.org/officeDocument/2006/relationships/slideLayout" Target="../slideLayouts/slideLayout6.xml"/><Relationship Id="rId6" Type="http://schemas.openxmlformats.org/officeDocument/2006/relationships/image" Target="../media/image39.wmf"/><Relationship Id="rId5" Type="http://schemas.openxmlformats.org/officeDocument/2006/relationships/oleObject" Target="../embeddings/oleObject41.bin"/><Relationship Id="rId4" Type="http://schemas.openxmlformats.org/officeDocument/2006/relationships/image" Target="../media/image34.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oleObject" Target="../embeddings/oleObject5.bin"/><Relationship Id="rId4" Type="http://schemas.openxmlformats.org/officeDocument/2006/relationships/image" Target="../media/image6.wmf"/></Relationships>
</file>

<file path=ppt/slides/_rels/slide50.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9.wmf"/><Relationship Id="rId5" Type="http://schemas.openxmlformats.org/officeDocument/2006/relationships/oleObject" Target="../embeddings/oleObject7.bin"/><Relationship Id="rId4" Type="http://schemas.openxmlformats.org/officeDocument/2006/relationships/image" Target="../media/image8.wmf"/></Relationships>
</file>

<file path=ppt/slides/_rels/slide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9.bin"/><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ctrTitle"/>
          </p:nvPr>
        </p:nvSpPr>
        <p:spPr>
          <a:xfrm>
            <a:off x="3886200" y="3352800"/>
            <a:ext cx="6477000" cy="2514600"/>
          </a:xfrm>
        </p:spPr>
        <p:txBody>
          <a:bodyPr>
            <a:normAutofit/>
          </a:bodyPr>
          <a:lstStyle/>
          <a:p>
            <a:r>
              <a:rPr lang="en-US" dirty="0"/>
              <a:t>Corporate </a:t>
            </a:r>
            <a:br>
              <a:rPr lang="en-US" dirty="0"/>
            </a:br>
            <a:r>
              <a:rPr lang="en-US" dirty="0"/>
              <a:t>Financial</a:t>
            </a:r>
            <a:br>
              <a:rPr lang="en-US" dirty="0"/>
            </a:br>
            <a:r>
              <a:rPr lang="en-US" dirty="0"/>
              <a:t>Theory</a:t>
            </a:r>
          </a:p>
        </p:txBody>
      </p:sp>
      <p:sp>
        <p:nvSpPr>
          <p:cNvPr id="24" name="Subtitle 23"/>
          <p:cNvSpPr>
            <a:spLocks noGrp="1"/>
          </p:cNvSpPr>
          <p:nvPr>
            <p:ph type="subTitle" idx="1"/>
          </p:nvPr>
        </p:nvSpPr>
        <p:spPr/>
        <p:txBody>
          <a:bodyPr/>
          <a:lstStyle/>
          <a:p>
            <a:r>
              <a:rPr lang="en-US"/>
              <a:t>Lecture 4</a:t>
            </a:r>
            <a:endParaRPr lang="en-US" dirty="0"/>
          </a:p>
        </p:txBody>
      </p:sp>
    </p:spTree>
    <p:extLst>
      <p:ext uri="{BB962C8B-B14F-4D97-AF65-F5344CB8AC3E}">
        <p14:creationId xmlns:p14="http://schemas.microsoft.com/office/powerpoint/2010/main" val="3883793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Line 3"/>
          <p:cNvSpPr>
            <a:spLocks noChangeShapeType="1"/>
          </p:cNvSpPr>
          <p:nvPr/>
        </p:nvSpPr>
        <p:spPr bwMode="auto">
          <a:xfrm>
            <a:off x="3132138" y="2090738"/>
            <a:ext cx="0" cy="403860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0244" name="Line 4"/>
          <p:cNvSpPr>
            <a:spLocks noChangeShapeType="1"/>
          </p:cNvSpPr>
          <p:nvPr/>
        </p:nvSpPr>
        <p:spPr bwMode="auto">
          <a:xfrm>
            <a:off x="3132138" y="6129338"/>
            <a:ext cx="5181600" cy="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0246" name="Rectangle 6"/>
          <p:cNvSpPr>
            <a:spLocks noChangeArrowheads="1"/>
          </p:cNvSpPr>
          <p:nvPr/>
        </p:nvSpPr>
        <p:spPr bwMode="auto">
          <a:xfrm>
            <a:off x="8602663" y="5686426"/>
            <a:ext cx="402354" cy="954750"/>
          </a:xfrm>
          <a:prstGeom prst="rect">
            <a:avLst/>
          </a:prstGeom>
          <a:noFill/>
          <a:ln w="9525">
            <a:noFill/>
            <a:miter lim="800000"/>
            <a:headEnd/>
            <a:tailEnd/>
          </a:ln>
          <a:effectLst/>
        </p:spPr>
        <p:txBody>
          <a:bodyPr wrap="none" lIns="92075" tIns="46038" rIns="92075" bIns="46038">
            <a:spAutoFit/>
          </a:bodyPr>
          <a:lstStyle/>
          <a:p>
            <a:r>
              <a:rPr lang="en-US" sz="2800"/>
              <a:t>D</a:t>
            </a:r>
          </a:p>
          <a:p>
            <a:r>
              <a:rPr lang="en-US" sz="2800"/>
              <a:t>V</a:t>
            </a:r>
          </a:p>
        </p:txBody>
      </p:sp>
      <p:sp>
        <p:nvSpPr>
          <p:cNvPr id="10247" name="Line 7"/>
          <p:cNvSpPr>
            <a:spLocks noChangeShapeType="1"/>
          </p:cNvSpPr>
          <p:nvPr/>
        </p:nvSpPr>
        <p:spPr bwMode="auto">
          <a:xfrm>
            <a:off x="8618538" y="6129338"/>
            <a:ext cx="3810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0248" name="Line 8"/>
          <p:cNvSpPr>
            <a:spLocks noChangeShapeType="1"/>
          </p:cNvSpPr>
          <p:nvPr/>
        </p:nvSpPr>
        <p:spPr bwMode="auto">
          <a:xfrm>
            <a:off x="3055938" y="5367338"/>
            <a:ext cx="1524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0249" name="Rectangle 9"/>
          <p:cNvSpPr>
            <a:spLocks noChangeArrowheads="1"/>
          </p:cNvSpPr>
          <p:nvPr/>
        </p:nvSpPr>
        <p:spPr bwMode="auto">
          <a:xfrm>
            <a:off x="2582864" y="4984752"/>
            <a:ext cx="525785"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D</a:t>
            </a:r>
          </a:p>
        </p:txBody>
      </p:sp>
      <p:sp>
        <p:nvSpPr>
          <p:cNvPr id="10250" name="Rectangle 10"/>
          <p:cNvSpPr>
            <a:spLocks noChangeArrowheads="1"/>
          </p:cNvSpPr>
          <p:nvPr/>
        </p:nvSpPr>
        <p:spPr bwMode="auto">
          <a:xfrm>
            <a:off x="6926264" y="2012952"/>
            <a:ext cx="474489"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E</a:t>
            </a:r>
          </a:p>
        </p:txBody>
      </p:sp>
      <p:sp>
        <p:nvSpPr>
          <p:cNvPr id="10251" name="Rectangle 11"/>
          <p:cNvSpPr>
            <a:spLocks noChangeArrowheads="1"/>
          </p:cNvSpPr>
          <p:nvPr/>
        </p:nvSpPr>
        <p:spPr bwMode="auto">
          <a:xfrm>
            <a:off x="6750649" y="5162564"/>
            <a:ext cx="3704028" cy="523862"/>
          </a:xfrm>
          <a:prstGeom prst="rect">
            <a:avLst/>
          </a:prstGeom>
          <a:solidFill>
            <a:schemeClr val="bg1"/>
          </a:solidFill>
          <a:ln w="25400">
            <a:solidFill>
              <a:schemeClr val="tx1"/>
            </a:solidFill>
            <a:miter lim="800000"/>
            <a:headEnd/>
            <a:tailEnd/>
          </a:ln>
          <a:effectLst/>
        </p:spPr>
        <p:txBody>
          <a:bodyPr wrap="square" lIns="92075" tIns="46038" rIns="92075" bIns="46038">
            <a:spAutoFit/>
          </a:bodyPr>
          <a:lstStyle/>
          <a:p>
            <a:r>
              <a:rPr lang="en-US" sz="2800"/>
              <a:t>Includes Bankruptcy Risk</a:t>
            </a:r>
          </a:p>
        </p:txBody>
      </p:sp>
      <p:sp>
        <p:nvSpPr>
          <p:cNvPr id="10252" name="Arc 12"/>
          <p:cNvSpPr>
            <a:spLocks/>
          </p:cNvSpPr>
          <p:nvPr/>
        </p:nvSpPr>
        <p:spPr bwMode="auto">
          <a:xfrm>
            <a:off x="3132138" y="2166938"/>
            <a:ext cx="4800600" cy="12954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round/>
            <a:headEnd type="none" w="sm" len="sm"/>
            <a:tailEnd type="none" w="sm" len="sm"/>
          </a:ln>
          <a:effectLst/>
        </p:spPr>
        <p:txBody>
          <a:bodyPr wrap="none" anchor="ctr"/>
          <a:lstStyle/>
          <a:p>
            <a:endParaRPr lang="en-US"/>
          </a:p>
        </p:txBody>
      </p:sp>
      <p:sp>
        <p:nvSpPr>
          <p:cNvPr id="15" name="Title 1"/>
          <p:cNvSpPr>
            <a:spLocks noGrp="1"/>
          </p:cNvSpPr>
          <p:nvPr>
            <p:ph type="title"/>
          </p:nvPr>
        </p:nvSpPr>
        <p:spPr>
          <a:xfrm>
            <a:off x="2133600" y="228600"/>
            <a:ext cx="8153400" cy="990600"/>
          </a:xfrm>
        </p:spPr>
        <p:txBody>
          <a:bodyPr>
            <a:normAutofit fontScale="90000"/>
          </a:bodyPr>
          <a:lstStyle/>
          <a:p>
            <a:r>
              <a:rPr lang="en-US" b="1" u="sng" dirty="0"/>
              <a:t>Weighted Average Cost of Capital</a:t>
            </a:r>
            <a:br>
              <a:rPr lang="en-US" b="1" u="sng" dirty="0"/>
            </a:br>
            <a:r>
              <a:rPr lang="en-US" sz="4000" dirty="0"/>
              <a:t>without taxes &amp; bankruptcy risk</a:t>
            </a:r>
            <a:endParaRPr lang="en-US" dirty="0"/>
          </a:p>
        </p:txBody>
      </p:sp>
      <p:sp>
        <p:nvSpPr>
          <p:cNvPr id="16" name="Rectangle 5"/>
          <p:cNvSpPr>
            <a:spLocks noChangeArrowheads="1"/>
          </p:cNvSpPr>
          <p:nvPr/>
        </p:nvSpPr>
        <p:spPr bwMode="auto">
          <a:xfrm>
            <a:off x="2963863" y="1479551"/>
            <a:ext cx="336550" cy="641350"/>
          </a:xfrm>
          <a:prstGeom prst="rect">
            <a:avLst/>
          </a:prstGeom>
          <a:noFill/>
          <a:ln w="9525">
            <a:noFill/>
            <a:miter lim="800000"/>
            <a:headEnd/>
            <a:tailEnd/>
          </a:ln>
          <a:effectLst/>
        </p:spPr>
        <p:txBody>
          <a:bodyPr wrap="none" lIns="92075" tIns="46038" rIns="92075" bIns="46038">
            <a:spAutoFit/>
          </a:bodyPr>
          <a:lstStyle/>
          <a:p>
            <a:r>
              <a:rPr lang="en-US" sz="3600" dirty="0"/>
              <a:t>r</a:t>
            </a:r>
          </a:p>
        </p:txBody>
      </p:sp>
    </p:spTree>
    <p:extLst>
      <p:ext uri="{BB962C8B-B14F-4D97-AF65-F5344CB8AC3E}">
        <p14:creationId xmlns:p14="http://schemas.microsoft.com/office/powerpoint/2010/main" val="2760822436"/>
      </p:ext>
    </p:extLst>
  </p:cSld>
  <p:clrMapOvr>
    <a:masterClrMapping/>
  </p:clrMapOvr>
  <p:transition>
    <p:blinds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Line 3"/>
          <p:cNvSpPr>
            <a:spLocks noChangeShapeType="1"/>
          </p:cNvSpPr>
          <p:nvPr/>
        </p:nvSpPr>
        <p:spPr bwMode="auto">
          <a:xfrm>
            <a:off x="3124200" y="2090738"/>
            <a:ext cx="0" cy="403860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2292" name="Line 4"/>
          <p:cNvSpPr>
            <a:spLocks noChangeShapeType="1"/>
          </p:cNvSpPr>
          <p:nvPr/>
        </p:nvSpPr>
        <p:spPr bwMode="auto">
          <a:xfrm>
            <a:off x="3124200" y="6129338"/>
            <a:ext cx="5181600" cy="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2293" name="Rectangle 5"/>
          <p:cNvSpPr>
            <a:spLocks noChangeArrowheads="1"/>
          </p:cNvSpPr>
          <p:nvPr/>
        </p:nvSpPr>
        <p:spPr bwMode="auto">
          <a:xfrm>
            <a:off x="2955925" y="1479551"/>
            <a:ext cx="336550" cy="641350"/>
          </a:xfrm>
          <a:prstGeom prst="rect">
            <a:avLst/>
          </a:prstGeom>
          <a:noFill/>
          <a:ln w="9525">
            <a:noFill/>
            <a:miter lim="800000"/>
            <a:headEnd/>
            <a:tailEnd/>
          </a:ln>
          <a:effectLst/>
        </p:spPr>
        <p:txBody>
          <a:bodyPr wrap="none" lIns="92075" tIns="46038" rIns="92075" bIns="46038">
            <a:spAutoFit/>
          </a:bodyPr>
          <a:lstStyle/>
          <a:p>
            <a:r>
              <a:rPr lang="en-US" sz="3600" dirty="0"/>
              <a:t>r</a:t>
            </a:r>
          </a:p>
        </p:txBody>
      </p:sp>
      <p:sp>
        <p:nvSpPr>
          <p:cNvPr id="12294" name="Rectangle 6"/>
          <p:cNvSpPr>
            <a:spLocks noChangeArrowheads="1"/>
          </p:cNvSpPr>
          <p:nvPr/>
        </p:nvSpPr>
        <p:spPr bwMode="auto">
          <a:xfrm>
            <a:off x="8594725" y="5686426"/>
            <a:ext cx="402354" cy="954750"/>
          </a:xfrm>
          <a:prstGeom prst="rect">
            <a:avLst/>
          </a:prstGeom>
          <a:noFill/>
          <a:ln w="9525">
            <a:noFill/>
            <a:miter lim="800000"/>
            <a:headEnd/>
            <a:tailEnd/>
          </a:ln>
          <a:effectLst/>
        </p:spPr>
        <p:txBody>
          <a:bodyPr wrap="none" lIns="92075" tIns="46038" rIns="92075" bIns="46038">
            <a:spAutoFit/>
          </a:bodyPr>
          <a:lstStyle/>
          <a:p>
            <a:r>
              <a:rPr lang="en-US" sz="2800"/>
              <a:t>D</a:t>
            </a:r>
          </a:p>
          <a:p>
            <a:r>
              <a:rPr lang="en-US" sz="2800"/>
              <a:t>V</a:t>
            </a:r>
          </a:p>
        </p:txBody>
      </p:sp>
      <p:sp>
        <p:nvSpPr>
          <p:cNvPr id="12295" name="Line 7"/>
          <p:cNvSpPr>
            <a:spLocks noChangeShapeType="1"/>
          </p:cNvSpPr>
          <p:nvPr/>
        </p:nvSpPr>
        <p:spPr bwMode="auto">
          <a:xfrm>
            <a:off x="8610600" y="6129338"/>
            <a:ext cx="3810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2296" name="Line 8"/>
          <p:cNvSpPr>
            <a:spLocks noChangeShapeType="1"/>
          </p:cNvSpPr>
          <p:nvPr/>
        </p:nvSpPr>
        <p:spPr bwMode="auto">
          <a:xfrm>
            <a:off x="3048000" y="5367338"/>
            <a:ext cx="1524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2297" name="Rectangle 9"/>
          <p:cNvSpPr>
            <a:spLocks noChangeArrowheads="1"/>
          </p:cNvSpPr>
          <p:nvPr/>
        </p:nvSpPr>
        <p:spPr bwMode="auto">
          <a:xfrm>
            <a:off x="2574926" y="4984752"/>
            <a:ext cx="525785"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D</a:t>
            </a:r>
          </a:p>
        </p:txBody>
      </p:sp>
      <p:sp>
        <p:nvSpPr>
          <p:cNvPr id="12298" name="Rectangle 10"/>
          <p:cNvSpPr>
            <a:spLocks noChangeArrowheads="1"/>
          </p:cNvSpPr>
          <p:nvPr/>
        </p:nvSpPr>
        <p:spPr bwMode="auto">
          <a:xfrm>
            <a:off x="6918326" y="2012952"/>
            <a:ext cx="474489"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E</a:t>
            </a:r>
          </a:p>
        </p:txBody>
      </p:sp>
      <p:sp>
        <p:nvSpPr>
          <p:cNvPr id="12300" name="Arc 12"/>
          <p:cNvSpPr>
            <a:spLocks/>
          </p:cNvSpPr>
          <p:nvPr/>
        </p:nvSpPr>
        <p:spPr bwMode="auto">
          <a:xfrm>
            <a:off x="3124200" y="2166938"/>
            <a:ext cx="4800600" cy="12954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chemeClr val="tx1"/>
            </a:solidFill>
            <a:round/>
            <a:headEnd type="none" w="sm" len="sm"/>
            <a:tailEnd type="none" w="sm" len="sm"/>
          </a:ln>
          <a:effectLst/>
        </p:spPr>
        <p:txBody>
          <a:bodyPr wrap="none" anchor="ctr"/>
          <a:lstStyle/>
          <a:p>
            <a:endParaRPr lang="en-US"/>
          </a:p>
        </p:txBody>
      </p:sp>
      <p:sp>
        <p:nvSpPr>
          <p:cNvPr id="12301" name="Line 13"/>
          <p:cNvSpPr>
            <a:spLocks noChangeShapeType="1"/>
          </p:cNvSpPr>
          <p:nvPr/>
        </p:nvSpPr>
        <p:spPr bwMode="auto">
          <a:xfrm flipV="1">
            <a:off x="3124200" y="4910138"/>
            <a:ext cx="3429000" cy="45720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2302" name="Arc 14"/>
          <p:cNvSpPr>
            <a:spLocks/>
          </p:cNvSpPr>
          <p:nvPr/>
        </p:nvSpPr>
        <p:spPr bwMode="auto">
          <a:xfrm>
            <a:off x="6553200" y="4148138"/>
            <a:ext cx="1524000" cy="7620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round/>
            <a:headEnd type="none" w="sm" len="sm"/>
            <a:tailEnd type="none" w="sm" len="sm"/>
          </a:ln>
          <a:effectLst/>
        </p:spPr>
        <p:txBody>
          <a:bodyPr wrap="none" anchor="ctr"/>
          <a:lstStyle/>
          <a:p>
            <a:endParaRPr lang="en-US"/>
          </a:p>
        </p:txBody>
      </p:sp>
      <p:sp>
        <p:nvSpPr>
          <p:cNvPr id="18" name="Title 1"/>
          <p:cNvSpPr>
            <a:spLocks noGrp="1"/>
          </p:cNvSpPr>
          <p:nvPr>
            <p:ph type="title"/>
          </p:nvPr>
        </p:nvSpPr>
        <p:spPr>
          <a:xfrm>
            <a:off x="2133600" y="228600"/>
            <a:ext cx="8153400" cy="990600"/>
          </a:xfrm>
        </p:spPr>
        <p:txBody>
          <a:bodyPr>
            <a:normAutofit fontScale="90000"/>
          </a:bodyPr>
          <a:lstStyle/>
          <a:p>
            <a:r>
              <a:rPr lang="en-US" b="1" u="sng" dirty="0"/>
              <a:t>Weighted Average Cost of Capital</a:t>
            </a:r>
            <a:br>
              <a:rPr lang="en-US" b="1" u="sng" dirty="0"/>
            </a:br>
            <a:r>
              <a:rPr lang="en-US" sz="4000" dirty="0"/>
              <a:t>without taxes &amp; bankruptcy risk</a:t>
            </a:r>
            <a:endParaRPr lang="en-US" dirty="0"/>
          </a:p>
        </p:txBody>
      </p:sp>
      <p:sp>
        <p:nvSpPr>
          <p:cNvPr id="19" name="Rectangle 11"/>
          <p:cNvSpPr>
            <a:spLocks noChangeArrowheads="1"/>
          </p:cNvSpPr>
          <p:nvPr/>
        </p:nvSpPr>
        <p:spPr bwMode="auto">
          <a:xfrm>
            <a:off x="6750649" y="5162564"/>
            <a:ext cx="3704028" cy="523862"/>
          </a:xfrm>
          <a:prstGeom prst="rect">
            <a:avLst/>
          </a:prstGeom>
          <a:solidFill>
            <a:schemeClr val="bg1"/>
          </a:solidFill>
          <a:ln w="25400">
            <a:solidFill>
              <a:schemeClr val="tx1"/>
            </a:solidFill>
            <a:miter lim="800000"/>
            <a:headEnd/>
            <a:tailEnd/>
          </a:ln>
          <a:effectLst/>
        </p:spPr>
        <p:txBody>
          <a:bodyPr wrap="square" lIns="92075" tIns="46038" rIns="92075" bIns="46038">
            <a:spAutoFit/>
          </a:bodyPr>
          <a:lstStyle/>
          <a:p>
            <a:r>
              <a:rPr lang="en-US" sz="2800"/>
              <a:t>Includes Bankruptcy Risk</a:t>
            </a:r>
          </a:p>
        </p:txBody>
      </p:sp>
    </p:spTree>
    <p:extLst>
      <p:ext uri="{BB962C8B-B14F-4D97-AF65-F5344CB8AC3E}">
        <p14:creationId xmlns:p14="http://schemas.microsoft.com/office/powerpoint/2010/main" val="567532169"/>
      </p:ext>
    </p:extLst>
  </p:cSld>
  <p:clrMapOvr>
    <a:masterClrMapping/>
  </p:clrMapOvr>
  <p:transition>
    <p:blinds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Line 3"/>
          <p:cNvSpPr>
            <a:spLocks noChangeShapeType="1"/>
          </p:cNvSpPr>
          <p:nvPr/>
        </p:nvSpPr>
        <p:spPr bwMode="auto">
          <a:xfrm>
            <a:off x="3124200" y="2133600"/>
            <a:ext cx="0" cy="403860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4340" name="Line 4"/>
          <p:cNvSpPr>
            <a:spLocks noChangeShapeType="1"/>
          </p:cNvSpPr>
          <p:nvPr/>
        </p:nvSpPr>
        <p:spPr bwMode="auto">
          <a:xfrm>
            <a:off x="3124200" y="6172200"/>
            <a:ext cx="5181600" cy="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4341" name="Rectangle 5"/>
          <p:cNvSpPr>
            <a:spLocks noChangeArrowheads="1"/>
          </p:cNvSpPr>
          <p:nvPr/>
        </p:nvSpPr>
        <p:spPr bwMode="auto">
          <a:xfrm>
            <a:off x="2955925" y="1522413"/>
            <a:ext cx="336550" cy="641350"/>
          </a:xfrm>
          <a:prstGeom prst="rect">
            <a:avLst/>
          </a:prstGeom>
          <a:noFill/>
          <a:ln w="9525">
            <a:noFill/>
            <a:miter lim="800000"/>
            <a:headEnd/>
            <a:tailEnd/>
          </a:ln>
          <a:effectLst/>
        </p:spPr>
        <p:txBody>
          <a:bodyPr wrap="none" lIns="92075" tIns="46038" rIns="92075" bIns="46038">
            <a:spAutoFit/>
          </a:bodyPr>
          <a:lstStyle/>
          <a:p>
            <a:r>
              <a:rPr lang="en-US" sz="3600"/>
              <a:t>r</a:t>
            </a:r>
          </a:p>
        </p:txBody>
      </p:sp>
      <p:sp>
        <p:nvSpPr>
          <p:cNvPr id="14342" name="Rectangle 6"/>
          <p:cNvSpPr>
            <a:spLocks noChangeArrowheads="1"/>
          </p:cNvSpPr>
          <p:nvPr/>
        </p:nvSpPr>
        <p:spPr bwMode="auto">
          <a:xfrm>
            <a:off x="8594725" y="5729288"/>
            <a:ext cx="402354" cy="954750"/>
          </a:xfrm>
          <a:prstGeom prst="rect">
            <a:avLst/>
          </a:prstGeom>
          <a:noFill/>
          <a:ln w="9525">
            <a:noFill/>
            <a:miter lim="800000"/>
            <a:headEnd/>
            <a:tailEnd/>
          </a:ln>
          <a:effectLst/>
        </p:spPr>
        <p:txBody>
          <a:bodyPr wrap="none" lIns="92075" tIns="46038" rIns="92075" bIns="46038">
            <a:spAutoFit/>
          </a:bodyPr>
          <a:lstStyle/>
          <a:p>
            <a:r>
              <a:rPr lang="en-US" sz="2800"/>
              <a:t>D</a:t>
            </a:r>
          </a:p>
          <a:p>
            <a:r>
              <a:rPr lang="en-US" sz="2800"/>
              <a:t>V</a:t>
            </a:r>
          </a:p>
        </p:txBody>
      </p:sp>
      <p:sp>
        <p:nvSpPr>
          <p:cNvPr id="14343" name="Line 7"/>
          <p:cNvSpPr>
            <a:spLocks noChangeShapeType="1"/>
          </p:cNvSpPr>
          <p:nvPr/>
        </p:nvSpPr>
        <p:spPr bwMode="auto">
          <a:xfrm>
            <a:off x="8610600" y="6172200"/>
            <a:ext cx="3810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4344" name="Line 8"/>
          <p:cNvSpPr>
            <a:spLocks noChangeShapeType="1"/>
          </p:cNvSpPr>
          <p:nvPr/>
        </p:nvSpPr>
        <p:spPr bwMode="auto">
          <a:xfrm>
            <a:off x="3048000" y="5410200"/>
            <a:ext cx="1524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4345" name="Rectangle 9"/>
          <p:cNvSpPr>
            <a:spLocks noChangeArrowheads="1"/>
          </p:cNvSpPr>
          <p:nvPr/>
        </p:nvSpPr>
        <p:spPr bwMode="auto">
          <a:xfrm>
            <a:off x="2574926" y="5027614"/>
            <a:ext cx="525785"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D</a:t>
            </a:r>
          </a:p>
        </p:txBody>
      </p:sp>
      <p:sp>
        <p:nvSpPr>
          <p:cNvPr id="14346" name="Rectangle 10"/>
          <p:cNvSpPr>
            <a:spLocks noChangeArrowheads="1"/>
          </p:cNvSpPr>
          <p:nvPr/>
        </p:nvSpPr>
        <p:spPr bwMode="auto">
          <a:xfrm>
            <a:off x="6918326" y="2055814"/>
            <a:ext cx="474489"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E</a:t>
            </a:r>
          </a:p>
        </p:txBody>
      </p:sp>
      <p:sp>
        <p:nvSpPr>
          <p:cNvPr id="14348" name="Arc 12"/>
          <p:cNvSpPr>
            <a:spLocks/>
          </p:cNvSpPr>
          <p:nvPr/>
        </p:nvSpPr>
        <p:spPr bwMode="auto">
          <a:xfrm>
            <a:off x="3124200" y="2209800"/>
            <a:ext cx="4800600" cy="12954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chemeClr val="tx1"/>
            </a:solidFill>
            <a:round/>
            <a:headEnd type="none" w="sm" len="sm"/>
            <a:tailEnd type="none" w="sm" len="sm"/>
          </a:ln>
          <a:effectLst/>
        </p:spPr>
        <p:txBody>
          <a:bodyPr wrap="none" anchor="ctr"/>
          <a:lstStyle/>
          <a:p>
            <a:endParaRPr lang="en-US"/>
          </a:p>
        </p:txBody>
      </p:sp>
      <p:sp>
        <p:nvSpPr>
          <p:cNvPr id="14349" name="Line 13"/>
          <p:cNvSpPr>
            <a:spLocks noChangeShapeType="1"/>
          </p:cNvSpPr>
          <p:nvPr/>
        </p:nvSpPr>
        <p:spPr bwMode="auto">
          <a:xfrm flipV="1">
            <a:off x="3124200" y="4953000"/>
            <a:ext cx="3429000" cy="4572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4350" name="Arc 14"/>
          <p:cNvSpPr>
            <a:spLocks/>
          </p:cNvSpPr>
          <p:nvPr/>
        </p:nvSpPr>
        <p:spPr bwMode="auto">
          <a:xfrm>
            <a:off x="6553200" y="4191000"/>
            <a:ext cx="1524000" cy="7620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chemeClr val="tx1"/>
            </a:solidFill>
            <a:round/>
            <a:headEnd type="none" w="sm" len="sm"/>
            <a:tailEnd type="none" w="sm" len="sm"/>
          </a:ln>
          <a:effectLst/>
        </p:spPr>
        <p:txBody>
          <a:bodyPr wrap="none" anchor="ctr"/>
          <a:lstStyle/>
          <a:p>
            <a:endParaRPr lang="en-US"/>
          </a:p>
        </p:txBody>
      </p:sp>
      <p:sp>
        <p:nvSpPr>
          <p:cNvPr id="14351" name="Arc 15"/>
          <p:cNvSpPr>
            <a:spLocks/>
          </p:cNvSpPr>
          <p:nvPr/>
        </p:nvSpPr>
        <p:spPr bwMode="auto">
          <a:xfrm>
            <a:off x="3125788" y="3505200"/>
            <a:ext cx="2667000" cy="7620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800" cap="rnd">
            <a:solidFill>
              <a:schemeClr val="tx1"/>
            </a:solidFill>
            <a:round/>
            <a:headEnd type="none" w="sm" len="sm"/>
            <a:tailEnd type="none" w="sm" len="sm"/>
          </a:ln>
          <a:effectLst/>
        </p:spPr>
        <p:txBody>
          <a:bodyPr wrap="none" anchor="ctr"/>
          <a:lstStyle/>
          <a:p>
            <a:endParaRPr lang="en-US"/>
          </a:p>
        </p:txBody>
      </p:sp>
      <p:sp>
        <p:nvSpPr>
          <p:cNvPr id="14352" name="Arc 16"/>
          <p:cNvSpPr>
            <a:spLocks/>
          </p:cNvSpPr>
          <p:nvPr/>
        </p:nvSpPr>
        <p:spPr bwMode="auto">
          <a:xfrm>
            <a:off x="5791200" y="3505200"/>
            <a:ext cx="2209800" cy="7620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round/>
            <a:headEnd type="none" w="sm" len="sm"/>
            <a:tailEnd type="none" w="sm" len="sm"/>
          </a:ln>
          <a:effectLst/>
        </p:spPr>
        <p:txBody>
          <a:bodyPr wrap="none" anchor="ctr"/>
          <a:lstStyle/>
          <a:p>
            <a:endParaRPr lang="en-US"/>
          </a:p>
        </p:txBody>
      </p:sp>
      <p:sp>
        <p:nvSpPr>
          <p:cNvPr id="14353" name="Rectangle 17"/>
          <p:cNvSpPr>
            <a:spLocks noChangeArrowheads="1"/>
          </p:cNvSpPr>
          <p:nvPr/>
        </p:nvSpPr>
        <p:spPr bwMode="auto">
          <a:xfrm>
            <a:off x="5775326" y="3794126"/>
            <a:ext cx="972639" cy="462307"/>
          </a:xfrm>
          <a:prstGeom prst="rect">
            <a:avLst/>
          </a:prstGeom>
          <a:noFill/>
          <a:ln w="9525">
            <a:noFill/>
            <a:miter lim="800000"/>
            <a:headEnd/>
            <a:tailEnd/>
          </a:ln>
          <a:effectLst/>
        </p:spPr>
        <p:txBody>
          <a:bodyPr wrap="none" lIns="92075" tIns="46038" rIns="92075" bIns="46038">
            <a:spAutoFit/>
          </a:bodyPr>
          <a:lstStyle/>
          <a:p>
            <a:r>
              <a:rPr lang="en-US" sz="2400" b="1"/>
              <a:t>WACC</a:t>
            </a:r>
          </a:p>
        </p:txBody>
      </p:sp>
      <p:sp>
        <p:nvSpPr>
          <p:cNvPr id="21" name="Title 1"/>
          <p:cNvSpPr>
            <a:spLocks noGrp="1"/>
          </p:cNvSpPr>
          <p:nvPr>
            <p:ph type="title"/>
          </p:nvPr>
        </p:nvSpPr>
        <p:spPr>
          <a:xfrm>
            <a:off x="2133600" y="228600"/>
            <a:ext cx="8153400" cy="990600"/>
          </a:xfrm>
        </p:spPr>
        <p:txBody>
          <a:bodyPr>
            <a:normAutofit fontScale="90000"/>
          </a:bodyPr>
          <a:lstStyle/>
          <a:p>
            <a:r>
              <a:rPr lang="en-US" b="1" u="sng" dirty="0"/>
              <a:t>Weighted Average Cost of Capital</a:t>
            </a:r>
            <a:br>
              <a:rPr lang="en-US" b="1" u="sng" dirty="0"/>
            </a:br>
            <a:r>
              <a:rPr lang="en-US" sz="4000" dirty="0"/>
              <a:t>without taxes &amp; bankruptcy risk</a:t>
            </a:r>
            <a:endParaRPr lang="en-US" dirty="0"/>
          </a:p>
        </p:txBody>
      </p:sp>
      <p:sp>
        <p:nvSpPr>
          <p:cNvPr id="22" name="Rectangle 11"/>
          <p:cNvSpPr>
            <a:spLocks noChangeArrowheads="1"/>
          </p:cNvSpPr>
          <p:nvPr/>
        </p:nvSpPr>
        <p:spPr bwMode="auto">
          <a:xfrm>
            <a:off x="6750649" y="5162564"/>
            <a:ext cx="3704028" cy="523862"/>
          </a:xfrm>
          <a:prstGeom prst="rect">
            <a:avLst/>
          </a:prstGeom>
          <a:solidFill>
            <a:schemeClr val="bg1"/>
          </a:solidFill>
          <a:ln w="25400">
            <a:solidFill>
              <a:schemeClr val="tx1"/>
            </a:solidFill>
            <a:miter lim="800000"/>
            <a:headEnd/>
            <a:tailEnd/>
          </a:ln>
          <a:effectLst/>
        </p:spPr>
        <p:txBody>
          <a:bodyPr wrap="square" lIns="92075" tIns="46038" rIns="92075" bIns="46038">
            <a:spAutoFit/>
          </a:bodyPr>
          <a:lstStyle/>
          <a:p>
            <a:r>
              <a:rPr lang="en-US" sz="2800"/>
              <a:t>Includes Bankruptcy Risk</a:t>
            </a:r>
          </a:p>
        </p:txBody>
      </p:sp>
    </p:spTree>
    <p:extLst>
      <p:ext uri="{BB962C8B-B14F-4D97-AF65-F5344CB8AC3E}">
        <p14:creationId xmlns:p14="http://schemas.microsoft.com/office/powerpoint/2010/main" val="743343729"/>
      </p:ext>
    </p:extLst>
  </p:cSld>
  <p:clrMapOvr>
    <a:masterClrMapping/>
  </p:clrMapOvr>
  <p:transition>
    <p:blinds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Line 3"/>
          <p:cNvSpPr>
            <a:spLocks noChangeShapeType="1"/>
          </p:cNvSpPr>
          <p:nvPr/>
        </p:nvSpPr>
        <p:spPr bwMode="auto">
          <a:xfrm>
            <a:off x="3125788" y="2110525"/>
            <a:ext cx="0" cy="403860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6388" name="Line 4"/>
          <p:cNvSpPr>
            <a:spLocks noChangeShapeType="1"/>
          </p:cNvSpPr>
          <p:nvPr/>
        </p:nvSpPr>
        <p:spPr bwMode="auto">
          <a:xfrm>
            <a:off x="3125788" y="6149125"/>
            <a:ext cx="5181600" cy="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6389" name="Rectangle 5"/>
          <p:cNvSpPr>
            <a:spLocks noChangeArrowheads="1"/>
          </p:cNvSpPr>
          <p:nvPr/>
        </p:nvSpPr>
        <p:spPr bwMode="auto">
          <a:xfrm>
            <a:off x="2957513" y="1499338"/>
            <a:ext cx="336550" cy="641350"/>
          </a:xfrm>
          <a:prstGeom prst="rect">
            <a:avLst/>
          </a:prstGeom>
          <a:noFill/>
          <a:ln w="9525">
            <a:noFill/>
            <a:miter lim="800000"/>
            <a:headEnd/>
            <a:tailEnd/>
          </a:ln>
          <a:effectLst/>
        </p:spPr>
        <p:txBody>
          <a:bodyPr wrap="none" lIns="92075" tIns="46038" rIns="92075" bIns="46038">
            <a:spAutoFit/>
          </a:bodyPr>
          <a:lstStyle/>
          <a:p>
            <a:r>
              <a:rPr lang="en-US" sz="3600"/>
              <a:t>r</a:t>
            </a:r>
          </a:p>
        </p:txBody>
      </p:sp>
      <p:sp>
        <p:nvSpPr>
          <p:cNvPr id="16390" name="Rectangle 6"/>
          <p:cNvSpPr>
            <a:spLocks noChangeArrowheads="1"/>
          </p:cNvSpPr>
          <p:nvPr/>
        </p:nvSpPr>
        <p:spPr bwMode="auto">
          <a:xfrm>
            <a:off x="8596313" y="5706213"/>
            <a:ext cx="402354" cy="954750"/>
          </a:xfrm>
          <a:prstGeom prst="rect">
            <a:avLst/>
          </a:prstGeom>
          <a:noFill/>
          <a:ln w="9525">
            <a:noFill/>
            <a:miter lim="800000"/>
            <a:headEnd/>
            <a:tailEnd/>
          </a:ln>
          <a:effectLst/>
        </p:spPr>
        <p:txBody>
          <a:bodyPr wrap="none" lIns="92075" tIns="46038" rIns="92075" bIns="46038">
            <a:spAutoFit/>
          </a:bodyPr>
          <a:lstStyle/>
          <a:p>
            <a:r>
              <a:rPr lang="en-US" sz="2800"/>
              <a:t>D</a:t>
            </a:r>
          </a:p>
          <a:p>
            <a:r>
              <a:rPr lang="en-US" sz="2800"/>
              <a:t>V</a:t>
            </a:r>
          </a:p>
        </p:txBody>
      </p:sp>
      <p:sp>
        <p:nvSpPr>
          <p:cNvPr id="16391" name="Line 7"/>
          <p:cNvSpPr>
            <a:spLocks noChangeShapeType="1"/>
          </p:cNvSpPr>
          <p:nvPr/>
        </p:nvSpPr>
        <p:spPr bwMode="auto">
          <a:xfrm>
            <a:off x="8612188" y="6149125"/>
            <a:ext cx="3810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6393" name="Arc 9"/>
          <p:cNvSpPr>
            <a:spLocks/>
          </p:cNvSpPr>
          <p:nvPr/>
        </p:nvSpPr>
        <p:spPr bwMode="auto">
          <a:xfrm>
            <a:off x="3127376" y="3482125"/>
            <a:ext cx="2667000" cy="7620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800" cap="rnd">
            <a:solidFill>
              <a:schemeClr val="tx1"/>
            </a:solidFill>
            <a:round/>
            <a:headEnd type="none" w="sm" len="sm"/>
            <a:tailEnd type="none" w="sm" len="sm"/>
          </a:ln>
          <a:effectLst/>
        </p:spPr>
        <p:txBody>
          <a:bodyPr wrap="none" anchor="ctr"/>
          <a:lstStyle/>
          <a:p>
            <a:endParaRPr lang="en-US"/>
          </a:p>
        </p:txBody>
      </p:sp>
      <p:sp>
        <p:nvSpPr>
          <p:cNvPr id="16394" name="Arc 10"/>
          <p:cNvSpPr>
            <a:spLocks/>
          </p:cNvSpPr>
          <p:nvPr/>
        </p:nvSpPr>
        <p:spPr bwMode="auto">
          <a:xfrm>
            <a:off x="5792788" y="3482125"/>
            <a:ext cx="2209800" cy="7620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round/>
            <a:headEnd type="none" w="sm" len="sm"/>
            <a:tailEnd type="none" w="sm" len="sm"/>
          </a:ln>
          <a:effectLst/>
        </p:spPr>
        <p:txBody>
          <a:bodyPr wrap="none" anchor="ctr"/>
          <a:lstStyle/>
          <a:p>
            <a:endParaRPr lang="en-US"/>
          </a:p>
        </p:txBody>
      </p:sp>
      <p:sp>
        <p:nvSpPr>
          <p:cNvPr id="16395" name="Rectangle 11"/>
          <p:cNvSpPr>
            <a:spLocks noChangeArrowheads="1"/>
          </p:cNvSpPr>
          <p:nvPr/>
        </p:nvSpPr>
        <p:spPr bwMode="auto">
          <a:xfrm>
            <a:off x="5776914" y="3771051"/>
            <a:ext cx="972639" cy="462307"/>
          </a:xfrm>
          <a:prstGeom prst="rect">
            <a:avLst/>
          </a:prstGeom>
          <a:noFill/>
          <a:ln w="9525">
            <a:noFill/>
            <a:miter lim="800000"/>
            <a:headEnd/>
            <a:tailEnd/>
          </a:ln>
          <a:effectLst/>
        </p:spPr>
        <p:txBody>
          <a:bodyPr wrap="none" lIns="92075" tIns="46038" rIns="92075" bIns="46038">
            <a:spAutoFit/>
          </a:bodyPr>
          <a:lstStyle/>
          <a:p>
            <a:r>
              <a:rPr lang="en-US" sz="2400" b="1"/>
              <a:t>WACC</a:t>
            </a:r>
          </a:p>
        </p:txBody>
      </p:sp>
      <p:sp>
        <p:nvSpPr>
          <p:cNvPr id="16396" name="Line 12"/>
          <p:cNvSpPr>
            <a:spLocks noChangeShapeType="1"/>
          </p:cNvSpPr>
          <p:nvPr/>
        </p:nvSpPr>
        <p:spPr bwMode="auto">
          <a:xfrm>
            <a:off x="5716588" y="4244125"/>
            <a:ext cx="0" cy="19050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6397" name="Line 13"/>
          <p:cNvSpPr>
            <a:spLocks noChangeShapeType="1"/>
          </p:cNvSpPr>
          <p:nvPr/>
        </p:nvSpPr>
        <p:spPr bwMode="auto">
          <a:xfrm flipH="1">
            <a:off x="3125788" y="4244125"/>
            <a:ext cx="25908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6398" name="Rectangle 14"/>
          <p:cNvSpPr>
            <a:spLocks noChangeArrowheads="1"/>
          </p:cNvSpPr>
          <p:nvPr/>
        </p:nvSpPr>
        <p:spPr bwMode="auto">
          <a:xfrm>
            <a:off x="2424113" y="4350489"/>
            <a:ext cx="184150" cy="92075"/>
          </a:xfrm>
          <a:prstGeom prst="rect">
            <a:avLst/>
          </a:prstGeom>
          <a:noFill/>
          <a:ln w="9525">
            <a:noFill/>
            <a:miter lim="800000"/>
            <a:headEnd/>
            <a:tailEnd/>
          </a:ln>
          <a:effectLst/>
        </p:spPr>
        <p:txBody>
          <a:bodyPr wrap="none" anchor="ctr"/>
          <a:lstStyle/>
          <a:p>
            <a:endParaRPr lang="en-US"/>
          </a:p>
        </p:txBody>
      </p:sp>
      <p:sp>
        <p:nvSpPr>
          <p:cNvPr id="16399" name="Rectangle 15"/>
          <p:cNvSpPr>
            <a:spLocks noChangeArrowheads="1"/>
          </p:cNvSpPr>
          <p:nvPr/>
        </p:nvSpPr>
        <p:spPr bwMode="auto">
          <a:xfrm>
            <a:off x="2500314" y="3861539"/>
            <a:ext cx="474489"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a:t>
            </a:r>
          </a:p>
        </p:txBody>
      </p:sp>
      <p:sp>
        <p:nvSpPr>
          <p:cNvPr id="16400" name="Rectangle 16"/>
          <p:cNvSpPr>
            <a:spLocks noChangeArrowheads="1"/>
          </p:cNvSpPr>
          <p:nvPr/>
        </p:nvSpPr>
        <p:spPr bwMode="auto">
          <a:xfrm>
            <a:off x="5472114" y="6223739"/>
            <a:ext cx="599523" cy="646973"/>
          </a:xfrm>
          <a:prstGeom prst="rect">
            <a:avLst/>
          </a:prstGeom>
          <a:noFill/>
          <a:ln w="9525">
            <a:noFill/>
            <a:miter lim="800000"/>
            <a:headEnd/>
            <a:tailEnd/>
          </a:ln>
          <a:effectLst/>
        </p:spPr>
        <p:txBody>
          <a:bodyPr wrap="none" lIns="92075" tIns="46038" rIns="92075" bIns="46038">
            <a:spAutoFit/>
          </a:bodyPr>
          <a:lstStyle/>
          <a:p>
            <a:r>
              <a:rPr lang="en-US" sz="3600"/>
              <a:t>D</a:t>
            </a:r>
            <a:r>
              <a:rPr lang="en-US" sz="3600" baseline="-25000"/>
              <a:t>*</a:t>
            </a:r>
          </a:p>
        </p:txBody>
      </p:sp>
      <p:sp>
        <p:nvSpPr>
          <p:cNvPr id="18" name="Title 1"/>
          <p:cNvSpPr>
            <a:spLocks noGrp="1"/>
          </p:cNvSpPr>
          <p:nvPr>
            <p:ph type="title"/>
          </p:nvPr>
        </p:nvSpPr>
        <p:spPr>
          <a:xfrm>
            <a:off x="2133600" y="228600"/>
            <a:ext cx="8153400" cy="990600"/>
          </a:xfrm>
        </p:spPr>
        <p:txBody>
          <a:bodyPr>
            <a:normAutofit fontScale="90000"/>
          </a:bodyPr>
          <a:lstStyle/>
          <a:p>
            <a:r>
              <a:rPr lang="en-US" b="1" u="sng" dirty="0"/>
              <a:t>Weighted Average Cost of Capital</a:t>
            </a:r>
            <a:br>
              <a:rPr lang="en-US" b="1" u="sng" dirty="0"/>
            </a:br>
            <a:r>
              <a:rPr lang="en-US" sz="4000" dirty="0"/>
              <a:t>without taxes &amp; bankruptcy risk</a:t>
            </a:r>
            <a:endParaRPr lang="en-US" dirty="0"/>
          </a:p>
        </p:txBody>
      </p:sp>
      <p:sp>
        <p:nvSpPr>
          <p:cNvPr id="19" name="Rectangle 11"/>
          <p:cNvSpPr>
            <a:spLocks noChangeArrowheads="1"/>
          </p:cNvSpPr>
          <p:nvPr/>
        </p:nvSpPr>
        <p:spPr bwMode="auto">
          <a:xfrm>
            <a:off x="6750649" y="5162564"/>
            <a:ext cx="3704028" cy="523862"/>
          </a:xfrm>
          <a:prstGeom prst="rect">
            <a:avLst/>
          </a:prstGeom>
          <a:solidFill>
            <a:schemeClr val="bg1"/>
          </a:solidFill>
          <a:ln w="25400">
            <a:solidFill>
              <a:schemeClr val="tx1"/>
            </a:solidFill>
            <a:miter lim="800000"/>
            <a:headEnd/>
            <a:tailEnd/>
          </a:ln>
          <a:effectLst/>
        </p:spPr>
        <p:txBody>
          <a:bodyPr wrap="square" lIns="92075" tIns="46038" rIns="92075" bIns="46038">
            <a:spAutoFit/>
          </a:bodyPr>
          <a:lstStyle/>
          <a:p>
            <a:r>
              <a:rPr lang="en-US" sz="2800"/>
              <a:t>Includes Bankruptcy Risk</a:t>
            </a:r>
          </a:p>
        </p:txBody>
      </p:sp>
    </p:spTree>
    <p:extLst>
      <p:ext uri="{BB962C8B-B14F-4D97-AF65-F5344CB8AC3E}">
        <p14:creationId xmlns:p14="http://schemas.microsoft.com/office/powerpoint/2010/main" val="1100268234"/>
      </p:ext>
    </p:extLst>
  </p:cSld>
  <p:clrMapOvr>
    <a:masterClrMapping/>
  </p:clrMapOvr>
  <p:transition>
    <p:blinds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981200" y="1676400"/>
            <a:ext cx="7772400" cy="4495800"/>
          </a:xfrm>
        </p:spPr>
        <p:txBody>
          <a:bodyPr/>
          <a:lstStyle/>
          <a:p>
            <a:pPr marL="182880" indent="-182880">
              <a:buFont typeface="Arial" pitchFamily="34" charset="0"/>
              <a:buChar char="•"/>
              <a:defRPr/>
            </a:pPr>
            <a:r>
              <a:rPr lang="en-US" dirty="0"/>
              <a:t>Company cost of capital (COC) is based on average beta of assets</a:t>
            </a:r>
          </a:p>
          <a:p>
            <a:pPr lvl="1" indent="-182880">
              <a:buFont typeface="Arial" pitchFamily="34" charset="0"/>
              <a:buChar char="•"/>
              <a:defRPr/>
            </a:pPr>
            <a:r>
              <a:rPr lang="en-US" dirty="0"/>
              <a:t>Average beta of assets is based on the % of funds in each asset</a:t>
            </a:r>
          </a:p>
          <a:p>
            <a:pPr lvl="1" indent="-182880">
              <a:buFont typeface="Arial" pitchFamily="34" charset="0"/>
              <a:buChar char="•"/>
              <a:defRPr/>
            </a:pPr>
            <a:r>
              <a:rPr lang="en-US" dirty="0"/>
              <a:t>Example</a:t>
            </a:r>
          </a:p>
          <a:p>
            <a:pPr marL="1005840" lvl="3" indent="0">
              <a:buNone/>
              <a:defRPr/>
            </a:pPr>
            <a:r>
              <a:rPr lang="en-US" dirty="0"/>
              <a:t>1/3 new ventures </a:t>
            </a:r>
            <a:r>
              <a:rPr lang="el-GR" dirty="0"/>
              <a:t>β</a:t>
            </a:r>
            <a:r>
              <a:rPr lang="en-US" dirty="0"/>
              <a:t> = 2.0</a:t>
            </a:r>
          </a:p>
          <a:p>
            <a:pPr marL="1005840" lvl="3" indent="0">
              <a:buNone/>
              <a:defRPr/>
            </a:pPr>
            <a:r>
              <a:rPr lang="en-US" dirty="0"/>
              <a:t>1/3 expand existing business </a:t>
            </a:r>
            <a:r>
              <a:rPr lang="el-GR" dirty="0"/>
              <a:t>β</a:t>
            </a:r>
            <a:r>
              <a:rPr lang="en-US" dirty="0"/>
              <a:t> = 1.3</a:t>
            </a:r>
          </a:p>
          <a:p>
            <a:pPr marL="1005840" lvl="3" indent="0">
              <a:buNone/>
              <a:defRPr/>
            </a:pPr>
            <a:r>
              <a:rPr lang="en-US" dirty="0"/>
              <a:t>1/3 plant efficiency </a:t>
            </a:r>
            <a:r>
              <a:rPr lang="el-GR" dirty="0"/>
              <a:t>β</a:t>
            </a:r>
            <a:r>
              <a:rPr lang="en-US" dirty="0"/>
              <a:t> = 0.6</a:t>
            </a:r>
          </a:p>
          <a:p>
            <a:pPr marL="1005840" lvl="3" indent="0">
              <a:buNone/>
              <a:defRPr/>
            </a:pPr>
            <a:r>
              <a:rPr lang="en-US" dirty="0"/>
              <a:t>AVG </a:t>
            </a:r>
            <a:r>
              <a:rPr lang="el-GR" dirty="0"/>
              <a:t>β</a:t>
            </a:r>
            <a:r>
              <a:rPr lang="en-US" dirty="0"/>
              <a:t> of assets = 1.3</a:t>
            </a:r>
          </a:p>
          <a:p>
            <a:pPr marL="182880" indent="-182880">
              <a:buFont typeface="Arial" pitchFamily="34" charset="0"/>
              <a:buChar char="•"/>
              <a:defRPr/>
            </a:pPr>
            <a:endParaRPr lang="en-US" dirty="0"/>
          </a:p>
        </p:txBody>
      </p:sp>
      <p:sp>
        <p:nvSpPr>
          <p:cNvPr id="6" name="Title 3"/>
          <p:cNvSpPr>
            <a:spLocks noGrp="1"/>
          </p:cNvSpPr>
          <p:nvPr>
            <p:ph type="title"/>
          </p:nvPr>
        </p:nvSpPr>
        <p:spPr>
          <a:xfrm>
            <a:off x="2133600" y="228600"/>
            <a:ext cx="8153400" cy="990600"/>
          </a:xfrm>
        </p:spPr>
        <p:txBody>
          <a:bodyPr/>
          <a:lstStyle/>
          <a:p>
            <a:r>
              <a:rPr lang="en-US" dirty="0"/>
              <a:t>Beta and the COC</a:t>
            </a:r>
          </a:p>
        </p:txBody>
      </p:sp>
    </p:spTree>
    <p:extLst>
      <p:ext uri="{BB962C8B-B14F-4D97-AF65-F5344CB8AC3E}">
        <p14:creationId xmlns:p14="http://schemas.microsoft.com/office/powerpoint/2010/main" val="1043427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057400" y="1905000"/>
            <a:ext cx="7696200" cy="4267200"/>
          </a:xfrm>
        </p:spPr>
        <p:txBody>
          <a:bodyPr/>
          <a:lstStyle/>
          <a:p>
            <a:pPr marL="182880" indent="-182880">
              <a:buFont typeface="Arial" pitchFamily="34" charset="0"/>
              <a:buChar char="•"/>
              <a:defRPr/>
            </a:pPr>
            <a:r>
              <a:rPr lang="en-US" dirty="0"/>
              <a:t>Company Cost of Capital</a:t>
            </a:r>
          </a:p>
        </p:txBody>
      </p:sp>
      <p:sp>
        <p:nvSpPr>
          <p:cNvPr id="6" name="Title 3"/>
          <p:cNvSpPr>
            <a:spLocks noGrp="1"/>
          </p:cNvSpPr>
          <p:nvPr>
            <p:ph type="title"/>
          </p:nvPr>
        </p:nvSpPr>
        <p:spPr>
          <a:xfrm>
            <a:off x="2133600" y="228600"/>
            <a:ext cx="8153400" cy="990600"/>
          </a:xfrm>
        </p:spPr>
        <p:txBody>
          <a:bodyPr/>
          <a:lstStyle/>
          <a:p>
            <a:r>
              <a:rPr lang="en-US" dirty="0"/>
              <a:t>Beta and the COC</a:t>
            </a:r>
          </a:p>
        </p:txBody>
      </p:sp>
      <p:graphicFrame>
        <p:nvGraphicFramePr>
          <p:cNvPr id="5" name="Object 4"/>
          <p:cNvGraphicFramePr>
            <a:graphicFrameLocks noChangeAspect="1"/>
          </p:cNvGraphicFramePr>
          <p:nvPr/>
        </p:nvGraphicFramePr>
        <p:xfrm>
          <a:off x="2133600" y="2971801"/>
          <a:ext cx="7620000" cy="2328863"/>
        </p:xfrm>
        <a:graphic>
          <a:graphicData uri="http://schemas.openxmlformats.org/presentationml/2006/ole">
            <mc:AlternateContent xmlns:mc="http://schemas.openxmlformats.org/markup-compatibility/2006">
              <mc:Choice xmlns:v="urn:schemas-microsoft-com:vml" Requires="v">
                <p:oleObj name="Equation" r:id="rId3" imgW="3822700" imgH="1168400" progId="Equation.3">
                  <p:embed/>
                </p:oleObj>
              </mc:Choice>
              <mc:Fallback>
                <p:oleObj name="Equation" r:id="rId3" imgW="3822700" imgH="1168400" progId="Equation.3">
                  <p:embed/>
                  <p:pic>
                    <p:nvPicPr>
                      <p:cNvPr id="5"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2971801"/>
                        <a:ext cx="7620000" cy="232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30204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a:t>
            </a:r>
            <a:r>
              <a:rPr dirty="0"/>
              <a:t>roject risk</a:t>
            </a:r>
          </a:p>
        </p:txBody>
      </p:sp>
      <p:sp>
        <p:nvSpPr>
          <p:cNvPr id="3" name="Content Placeholder 2"/>
          <p:cNvSpPr>
            <a:spLocks noGrp="1"/>
          </p:cNvSpPr>
          <p:nvPr>
            <p:ph idx="4294967295"/>
          </p:nvPr>
        </p:nvSpPr>
        <p:spPr>
          <a:xfrm>
            <a:off x="1828800" y="1676400"/>
            <a:ext cx="8229600" cy="4876800"/>
          </a:xfrm>
        </p:spPr>
        <p:txBody>
          <a:bodyPr/>
          <a:lstStyle/>
          <a:p>
            <a:pPr marL="0" indent="0">
              <a:buNone/>
              <a:defRPr/>
            </a:pPr>
            <a:r>
              <a:rPr lang="en-US" dirty="0"/>
              <a:t>Allowing for Possible Bad Outcomes</a:t>
            </a:r>
          </a:p>
          <a:p>
            <a:pPr marL="457200" lvl="1" indent="0">
              <a:buNone/>
              <a:defRPr/>
            </a:pPr>
            <a:r>
              <a:rPr lang="en-US" u="sng" dirty="0"/>
              <a:t>Example</a:t>
            </a:r>
          </a:p>
          <a:p>
            <a:pPr marL="548640" lvl="2" indent="0">
              <a:buNone/>
              <a:defRPr/>
            </a:pPr>
            <a:r>
              <a:rPr lang="en-US" dirty="0"/>
              <a:t>Project Z will produce one cash flow, forecasted at $1 million at year 1. It is regarded as average risk, suitable for discounting at 10% company COC:</a:t>
            </a:r>
          </a:p>
          <a:p>
            <a:pPr marL="731520" lvl="2" indent="-182880">
              <a:buFont typeface="Arial" pitchFamily="34" charset="0"/>
              <a:buChar char="•"/>
              <a:defRPr/>
            </a:pPr>
            <a:endParaRPr lang="en-US" dirty="0"/>
          </a:p>
        </p:txBody>
      </p:sp>
      <p:graphicFrame>
        <p:nvGraphicFramePr>
          <p:cNvPr id="9232" name="Object 16"/>
          <p:cNvGraphicFramePr>
            <a:graphicFrameLocks noChangeAspect="1"/>
          </p:cNvGraphicFramePr>
          <p:nvPr/>
        </p:nvGraphicFramePr>
        <p:xfrm>
          <a:off x="2992438" y="4648201"/>
          <a:ext cx="7072312" cy="1262063"/>
        </p:xfrm>
        <a:graphic>
          <a:graphicData uri="http://schemas.openxmlformats.org/presentationml/2006/ole">
            <mc:AlternateContent xmlns:mc="http://schemas.openxmlformats.org/markup-compatibility/2006">
              <mc:Choice xmlns:v="urn:schemas-microsoft-com:vml" Requires="v">
                <p:oleObj name="Equation" r:id="rId3" imgW="2197080" imgH="393480" progId="Equation.3">
                  <p:embed/>
                </p:oleObj>
              </mc:Choice>
              <mc:Fallback>
                <p:oleObj name="Equation" r:id="rId3" imgW="2197080" imgH="393480" progId="Equation.3">
                  <p:embed/>
                  <p:pic>
                    <p:nvPicPr>
                      <p:cNvPr id="9232"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2438" y="4648201"/>
                        <a:ext cx="7072312" cy="126206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68627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a:t>
            </a:r>
            <a:r>
              <a:rPr dirty="0"/>
              <a:t>roject risk</a:t>
            </a:r>
          </a:p>
        </p:txBody>
      </p:sp>
      <p:sp>
        <p:nvSpPr>
          <p:cNvPr id="3" name="Content Placeholder 2"/>
          <p:cNvSpPr>
            <a:spLocks noGrp="1"/>
          </p:cNvSpPr>
          <p:nvPr>
            <p:ph idx="4294967295"/>
          </p:nvPr>
        </p:nvSpPr>
        <p:spPr>
          <a:xfrm>
            <a:off x="1905000" y="1613971"/>
            <a:ext cx="8229600" cy="4876800"/>
          </a:xfrm>
        </p:spPr>
        <p:txBody>
          <a:bodyPr/>
          <a:lstStyle/>
          <a:p>
            <a:pPr marL="0" indent="0">
              <a:buNone/>
              <a:defRPr/>
            </a:pPr>
            <a:r>
              <a:rPr lang="en-US" dirty="0"/>
              <a:t>Allowing for Possible Bad Outcomes</a:t>
            </a:r>
          </a:p>
          <a:p>
            <a:pPr marL="457200" lvl="1" indent="0">
              <a:buNone/>
              <a:defRPr/>
            </a:pPr>
            <a:r>
              <a:rPr lang="en-US" u="sng" dirty="0"/>
              <a:t>Example, continued</a:t>
            </a:r>
          </a:p>
          <a:p>
            <a:pPr marL="548640" lvl="2" indent="0">
              <a:buNone/>
              <a:defRPr/>
            </a:pPr>
            <a:r>
              <a:rPr lang="en-US" dirty="0"/>
              <a:t>Company’s engineers are behind schedule developing  technology for project. There is a small chance that it will not work. Most likely outcome still $1 million, but some chance that project Z will generate zero cash flow next year:</a:t>
            </a:r>
          </a:p>
          <a:p>
            <a:pPr marL="548640" lvl="2" indent="0">
              <a:buNone/>
              <a:defRPr/>
            </a:pPr>
            <a:endParaRPr lang="en-US" dirty="0"/>
          </a:p>
        </p:txBody>
      </p:sp>
      <p:pic>
        <p:nvPicPr>
          <p:cNvPr id="56323" name="Picture 2"/>
          <p:cNvPicPr>
            <a:picLocks noChangeAspect="1" noChangeArrowheads="1"/>
          </p:cNvPicPr>
          <p:nvPr/>
        </p:nvPicPr>
        <p:blipFill>
          <a:blip r:embed="rId3"/>
          <a:srcRect/>
          <a:stretch>
            <a:fillRect/>
          </a:stretch>
        </p:blipFill>
        <p:spPr bwMode="auto">
          <a:xfrm>
            <a:off x="1985964" y="4405313"/>
            <a:ext cx="8301037" cy="2120900"/>
          </a:xfrm>
          <a:prstGeom prst="rect">
            <a:avLst/>
          </a:prstGeom>
          <a:noFill/>
          <a:ln w="9525">
            <a:noFill/>
            <a:miter lim="800000"/>
            <a:headEnd/>
            <a:tailEnd/>
          </a:ln>
        </p:spPr>
      </p:pic>
    </p:spTree>
    <p:extLst>
      <p:ext uri="{BB962C8B-B14F-4D97-AF65-F5344CB8AC3E}">
        <p14:creationId xmlns:p14="http://schemas.microsoft.com/office/powerpoint/2010/main" val="3133116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a:t>
            </a:r>
            <a:r>
              <a:rPr dirty="0"/>
              <a:t>roject risk</a:t>
            </a:r>
          </a:p>
        </p:txBody>
      </p:sp>
      <p:sp>
        <p:nvSpPr>
          <p:cNvPr id="3" name="Content Placeholder 2"/>
          <p:cNvSpPr>
            <a:spLocks noGrp="1"/>
          </p:cNvSpPr>
          <p:nvPr>
            <p:ph idx="4294967295"/>
          </p:nvPr>
        </p:nvSpPr>
        <p:spPr>
          <a:xfrm>
            <a:off x="1890712" y="1619250"/>
            <a:ext cx="8229600" cy="4876800"/>
          </a:xfrm>
        </p:spPr>
        <p:txBody>
          <a:bodyPr/>
          <a:lstStyle/>
          <a:p>
            <a:pPr marL="0" indent="0">
              <a:buNone/>
              <a:defRPr/>
            </a:pPr>
            <a:r>
              <a:rPr lang="en-US" sz="2800" dirty="0"/>
              <a:t>Allowing for Possible Bad Outcomes</a:t>
            </a:r>
          </a:p>
          <a:p>
            <a:pPr marL="457200" lvl="1" indent="0">
              <a:buNone/>
              <a:defRPr/>
            </a:pPr>
            <a:r>
              <a:rPr lang="en-US" sz="2400" u="sng" dirty="0"/>
              <a:t>Example, continued</a:t>
            </a:r>
          </a:p>
          <a:p>
            <a:pPr marL="548640" lvl="2" indent="0">
              <a:buNone/>
              <a:defRPr/>
            </a:pPr>
            <a:r>
              <a:rPr lang="en-US" sz="2000" dirty="0"/>
              <a:t>If technological uncertainty introduces a 10% chance of zero cash flow, unbiased forecast could drop to $900,000</a:t>
            </a:r>
            <a:r>
              <a:rPr lang="en-US" sz="2000" i="1" dirty="0"/>
              <a:t>:</a:t>
            </a:r>
            <a:endParaRPr lang="en-US" sz="2000" dirty="0"/>
          </a:p>
          <a:p>
            <a:pPr marL="731520" lvl="2" indent="-182880">
              <a:buFont typeface="Arial" pitchFamily="34" charset="0"/>
              <a:buChar char="•"/>
              <a:defRPr/>
            </a:pPr>
            <a:endParaRPr lang="en-US" sz="2000" dirty="0"/>
          </a:p>
          <a:p>
            <a:pPr lvl="1" indent="-182880">
              <a:buFont typeface="Arial" pitchFamily="34" charset="0"/>
              <a:buChar char="•"/>
              <a:defRPr/>
            </a:pPr>
            <a:endParaRPr lang="en-US" sz="2400" dirty="0"/>
          </a:p>
        </p:txBody>
      </p:sp>
      <p:graphicFrame>
        <p:nvGraphicFramePr>
          <p:cNvPr id="28683" name="Object 11"/>
          <p:cNvGraphicFramePr>
            <a:graphicFrameLocks noChangeAspect="1"/>
          </p:cNvGraphicFramePr>
          <p:nvPr/>
        </p:nvGraphicFramePr>
        <p:xfrm>
          <a:off x="4419600" y="5791200"/>
          <a:ext cx="3871912" cy="933450"/>
        </p:xfrm>
        <a:graphic>
          <a:graphicData uri="http://schemas.openxmlformats.org/presentationml/2006/ole">
            <mc:AlternateContent xmlns:mc="http://schemas.openxmlformats.org/markup-compatibility/2006">
              <mc:Choice xmlns:v="urn:schemas-microsoft-com:vml" Requires="v">
                <p:oleObj name="Equation" r:id="rId3" imgW="1625400" imgH="393480" progId="Equation.3">
                  <p:embed/>
                </p:oleObj>
              </mc:Choice>
              <mc:Fallback>
                <p:oleObj name="Equation" r:id="rId3" imgW="1625400" imgH="393480" progId="Equation.3">
                  <p:embed/>
                  <p:pic>
                    <p:nvPicPr>
                      <p:cNvPr id="28683"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5791200"/>
                        <a:ext cx="3871912" cy="933450"/>
                      </a:xfrm>
                      <a:prstGeom prst="rect">
                        <a:avLst/>
                      </a:prstGeom>
                      <a:noFill/>
                      <a:ln w="9525">
                        <a:solidFill>
                          <a:schemeClr val="tx2"/>
                        </a:solidFill>
                        <a:miter lim="800000"/>
                        <a:headEnd/>
                        <a:tailEnd/>
                      </a:ln>
                      <a:extLst>
                        <a:ext uri="{909E8E84-426E-40DD-AFC4-6F175D3DCCD1}">
                          <a14:hiddenFill xmlns:a14="http://schemas.microsoft.com/office/drawing/2010/main">
                            <a:solidFill>
                              <a:srgbClr val="CC99FF">
                                <a:alpha val="47058"/>
                              </a:srgbClr>
                            </a:solidFill>
                          </a14:hiddenFill>
                        </a:ext>
                      </a:extLst>
                    </p:spPr>
                  </p:pic>
                </p:oleObj>
              </mc:Fallback>
            </mc:AlternateContent>
          </a:graphicData>
        </a:graphic>
      </p:graphicFrame>
      <p:pic>
        <p:nvPicPr>
          <p:cNvPr id="28686" name="Picture 5"/>
          <p:cNvPicPr>
            <a:picLocks noChangeAspect="1" noChangeArrowheads="1"/>
          </p:cNvPicPr>
          <p:nvPr/>
        </p:nvPicPr>
        <p:blipFill>
          <a:blip r:embed="rId5"/>
          <a:srcRect/>
          <a:stretch>
            <a:fillRect/>
          </a:stretch>
        </p:blipFill>
        <p:spPr bwMode="auto">
          <a:xfrm>
            <a:off x="2805112" y="3502026"/>
            <a:ext cx="7219950" cy="2155825"/>
          </a:xfrm>
          <a:prstGeom prst="rect">
            <a:avLst/>
          </a:prstGeom>
          <a:noFill/>
          <a:ln w="9525">
            <a:noFill/>
            <a:miter lim="800000"/>
            <a:headEnd/>
            <a:tailEnd/>
          </a:ln>
        </p:spPr>
      </p:pic>
    </p:spTree>
    <p:extLst>
      <p:ext uri="{BB962C8B-B14F-4D97-AF65-F5344CB8AC3E}">
        <p14:creationId xmlns:p14="http://schemas.microsoft.com/office/powerpoint/2010/main" val="1097108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dirty="0"/>
              <a:t>Risk, DCF and CEQ</a:t>
            </a:r>
          </a:p>
        </p:txBody>
      </p:sp>
      <p:sp>
        <p:nvSpPr>
          <p:cNvPr id="4" name="Content Placeholder 2"/>
          <p:cNvSpPr>
            <a:spLocks noGrp="1"/>
          </p:cNvSpPr>
          <p:nvPr>
            <p:ph idx="1"/>
          </p:nvPr>
        </p:nvSpPr>
        <p:spPr>
          <a:xfrm>
            <a:off x="1981200" y="1828800"/>
            <a:ext cx="8229600" cy="4876800"/>
          </a:xfrm>
        </p:spPr>
        <p:txBody>
          <a:bodyPr/>
          <a:lstStyle/>
          <a:p>
            <a:pPr marL="0" indent="0">
              <a:buNone/>
              <a:defRPr/>
            </a:pPr>
            <a:r>
              <a:rPr lang="en-US" dirty="0"/>
              <a:t>Risk, Discounted Cash Flow (DCF), and Certainty Equivalents (CEQ)</a:t>
            </a:r>
          </a:p>
          <a:p>
            <a:pPr lvl="1" indent="-182880">
              <a:buFont typeface="Arial" pitchFamily="34" charset="0"/>
              <a:buChar char="•"/>
              <a:defRPr/>
            </a:pPr>
            <a:endParaRPr lang="en-US" dirty="0"/>
          </a:p>
        </p:txBody>
      </p:sp>
      <p:graphicFrame>
        <p:nvGraphicFramePr>
          <p:cNvPr id="5" name="Object 15"/>
          <p:cNvGraphicFramePr>
            <a:graphicFrameLocks noChangeAspect="1"/>
          </p:cNvGraphicFramePr>
          <p:nvPr/>
        </p:nvGraphicFramePr>
        <p:xfrm>
          <a:off x="3519487" y="3429001"/>
          <a:ext cx="4743450" cy="1425575"/>
        </p:xfrm>
        <a:graphic>
          <a:graphicData uri="http://schemas.openxmlformats.org/presentationml/2006/ole">
            <mc:AlternateContent xmlns:mc="http://schemas.openxmlformats.org/markup-compatibility/2006">
              <mc:Choice xmlns:v="urn:schemas-microsoft-com:vml" Requires="v">
                <p:oleObj name="Equation" r:id="rId3" imgW="1473120" imgH="444240" progId="Equation.3">
                  <p:embed/>
                </p:oleObj>
              </mc:Choice>
              <mc:Fallback>
                <p:oleObj name="Equation" r:id="rId3" imgW="1473120" imgH="444240" progId="Equation.3">
                  <p:embed/>
                  <p:pic>
                    <p:nvPicPr>
                      <p:cNvPr id="5"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9487" y="3429001"/>
                        <a:ext cx="4743450" cy="1425575"/>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43550262"/>
      </p:ext>
    </p:extLst>
  </p:cSld>
  <p:clrMapOvr>
    <a:masterClrMapping/>
  </p:clrMapOvr>
  <p:transition>
    <p:pull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i="1" dirty="0">
                <a:effectLst>
                  <a:outerShdw blurRad="38100" dist="38100" dir="2700000" algn="tl">
                    <a:srgbClr val="000000">
                      <a:alpha val="43137"/>
                    </a:srgbClr>
                  </a:outerShdw>
                </a:effectLst>
              </a:rPr>
              <a:t>Interest Rate </a:t>
            </a:r>
            <a:r>
              <a:rPr lang="en-US" dirty="0"/>
              <a:t>and </a:t>
            </a:r>
            <a:r>
              <a:rPr lang="en-US" i="1" dirty="0">
                <a:effectLst>
                  <a:outerShdw blurRad="38100" dist="38100" dir="2700000" algn="tl">
                    <a:srgbClr val="000000">
                      <a:alpha val="43137"/>
                    </a:srgbClr>
                  </a:outerShdw>
                </a:effectLst>
              </a:rPr>
              <a:t>Cash Flow</a:t>
            </a:r>
            <a:r>
              <a:rPr lang="en-US" dirty="0"/>
              <a:t> - REALITY</a:t>
            </a:r>
          </a:p>
        </p:txBody>
      </p:sp>
      <p:graphicFrame>
        <p:nvGraphicFramePr>
          <p:cNvPr id="6" name="Object 19"/>
          <p:cNvGraphicFramePr>
            <a:graphicFrameLocks noChangeAspect="1"/>
          </p:cNvGraphicFramePr>
          <p:nvPr/>
        </p:nvGraphicFramePr>
        <p:xfrm>
          <a:off x="2307773" y="3251418"/>
          <a:ext cx="1697295" cy="1254125"/>
        </p:xfrm>
        <a:graphic>
          <a:graphicData uri="http://schemas.openxmlformats.org/presentationml/2006/ole">
            <mc:AlternateContent xmlns:mc="http://schemas.openxmlformats.org/markup-compatibility/2006">
              <mc:Choice xmlns:v="urn:schemas-microsoft-com:vml" Requires="v">
                <p:oleObj name="Equation" r:id="rId2" imgW="533160" imgH="393480" progId="Equation.3">
                  <p:embed/>
                </p:oleObj>
              </mc:Choice>
              <mc:Fallback>
                <p:oleObj name="Equation" r:id="rId2" imgW="533160" imgH="393480" progId="Equation.3">
                  <p:embed/>
                  <p:pic>
                    <p:nvPicPr>
                      <p:cNvPr id="6" name="Object 19"/>
                      <p:cNvPicPr>
                        <a:picLocks noChangeAspect="1" noChangeArrowheads="1"/>
                      </p:cNvPicPr>
                      <p:nvPr/>
                    </p:nvPicPr>
                    <p:blipFill>
                      <a:blip r:embed="rId3"/>
                      <a:srcRect/>
                      <a:stretch>
                        <a:fillRect/>
                      </a:stretch>
                    </p:blipFill>
                    <p:spPr bwMode="auto">
                      <a:xfrm>
                        <a:off x="2307773" y="3251418"/>
                        <a:ext cx="1697295" cy="1254125"/>
                      </a:xfrm>
                      <a:prstGeom prst="rect">
                        <a:avLst/>
                      </a:prstGeom>
                      <a:noFill/>
                      <a:ln w="9525">
                        <a:solidFill>
                          <a:schemeClr val="tx2"/>
                        </a:solidFill>
                        <a:miter lim="800000"/>
                        <a:headEnd/>
                        <a:tailEnd/>
                      </a:ln>
                    </p:spPr>
                  </p:pic>
                </p:oleObj>
              </mc:Fallback>
            </mc:AlternateContent>
          </a:graphicData>
        </a:graphic>
      </p:graphicFrame>
      <p:sp>
        <p:nvSpPr>
          <p:cNvPr id="12" name="Freeform 11"/>
          <p:cNvSpPr/>
          <p:nvPr/>
        </p:nvSpPr>
        <p:spPr>
          <a:xfrm>
            <a:off x="3886200" y="2743201"/>
            <a:ext cx="2275114" cy="844659"/>
          </a:xfrm>
          <a:custGeom>
            <a:avLst/>
            <a:gdLst>
              <a:gd name="connsiteX0" fmla="*/ 0 w 2275114"/>
              <a:gd name="connsiteY0" fmla="*/ 844659 h 844659"/>
              <a:gd name="connsiteX1" fmla="*/ 914400 w 2275114"/>
              <a:gd name="connsiteY1" fmla="*/ 518088 h 844659"/>
              <a:gd name="connsiteX2" fmla="*/ 1317172 w 2275114"/>
              <a:gd name="connsiteY2" fmla="*/ 71773 h 844659"/>
              <a:gd name="connsiteX3" fmla="*/ 2275114 w 2275114"/>
              <a:gd name="connsiteY3" fmla="*/ 6459 h 844659"/>
            </a:gdLst>
            <a:ahLst/>
            <a:cxnLst>
              <a:cxn ang="0">
                <a:pos x="connsiteX0" y="connsiteY0"/>
              </a:cxn>
              <a:cxn ang="0">
                <a:pos x="connsiteX1" y="connsiteY1"/>
              </a:cxn>
              <a:cxn ang="0">
                <a:pos x="connsiteX2" y="connsiteY2"/>
              </a:cxn>
              <a:cxn ang="0">
                <a:pos x="connsiteX3" y="connsiteY3"/>
              </a:cxn>
            </a:cxnLst>
            <a:rect l="l" t="t" r="r" b="b"/>
            <a:pathLst>
              <a:path w="2275114" h="844659">
                <a:moveTo>
                  <a:pt x="0" y="844659"/>
                </a:moveTo>
                <a:cubicBezTo>
                  <a:pt x="347435" y="745780"/>
                  <a:pt x="694871" y="646902"/>
                  <a:pt x="914400" y="518088"/>
                </a:cubicBezTo>
                <a:cubicBezTo>
                  <a:pt x="1133929" y="389274"/>
                  <a:pt x="1090386" y="157044"/>
                  <a:pt x="1317172" y="71773"/>
                </a:cubicBezTo>
                <a:cubicBezTo>
                  <a:pt x="1543958" y="-13499"/>
                  <a:pt x="1909536" y="-3520"/>
                  <a:pt x="2275114" y="645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flipV="1">
            <a:off x="3918857" y="4308530"/>
            <a:ext cx="2275114" cy="844659"/>
          </a:xfrm>
          <a:custGeom>
            <a:avLst/>
            <a:gdLst>
              <a:gd name="connsiteX0" fmla="*/ 0 w 2275114"/>
              <a:gd name="connsiteY0" fmla="*/ 844659 h 844659"/>
              <a:gd name="connsiteX1" fmla="*/ 914400 w 2275114"/>
              <a:gd name="connsiteY1" fmla="*/ 518088 h 844659"/>
              <a:gd name="connsiteX2" fmla="*/ 1317172 w 2275114"/>
              <a:gd name="connsiteY2" fmla="*/ 71773 h 844659"/>
              <a:gd name="connsiteX3" fmla="*/ 2275114 w 2275114"/>
              <a:gd name="connsiteY3" fmla="*/ 6459 h 844659"/>
            </a:gdLst>
            <a:ahLst/>
            <a:cxnLst>
              <a:cxn ang="0">
                <a:pos x="connsiteX0" y="connsiteY0"/>
              </a:cxn>
              <a:cxn ang="0">
                <a:pos x="connsiteX1" y="connsiteY1"/>
              </a:cxn>
              <a:cxn ang="0">
                <a:pos x="connsiteX2" y="connsiteY2"/>
              </a:cxn>
              <a:cxn ang="0">
                <a:pos x="connsiteX3" y="connsiteY3"/>
              </a:cxn>
            </a:cxnLst>
            <a:rect l="l" t="t" r="r" b="b"/>
            <a:pathLst>
              <a:path w="2275114" h="844659">
                <a:moveTo>
                  <a:pt x="0" y="844659"/>
                </a:moveTo>
                <a:cubicBezTo>
                  <a:pt x="347435" y="745780"/>
                  <a:pt x="694871" y="646902"/>
                  <a:pt x="914400" y="518088"/>
                </a:cubicBezTo>
                <a:cubicBezTo>
                  <a:pt x="1133929" y="389274"/>
                  <a:pt x="1090386" y="157044"/>
                  <a:pt x="1317172" y="71773"/>
                </a:cubicBezTo>
                <a:cubicBezTo>
                  <a:pt x="1543958" y="-13499"/>
                  <a:pt x="1909536" y="-3520"/>
                  <a:pt x="2275114" y="645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6226629" y="2463584"/>
            <a:ext cx="2302233"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Is not guaranteed</a:t>
            </a:r>
          </a:p>
        </p:txBody>
      </p:sp>
      <p:sp>
        <p:nvSpPr>
          <p:cNvPr id="15" name="TextBox 14"/>
          <p:cNvSpPr txBox="1"/>
          <p:nvPr/>
        </p:nvSpPr>
        <p:spPr>
          <a:xfrm>
            <a:off x="6226629" y="5029201"/>
            <a:ext cx="3553409"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Has many different sources</a:t>
            </a:r>
          </a:p>
        </p:txBody>
      </p:sp>
    </p:spTree>
    <p:extLst>
      <p:ext uri="{BB962C8B-B14F-4D97-AF65-F5344CB8AC3E}">
        <p14:creationId xmlns:p14="http://schemas.microsoft.com/office/powerpoint/2010/main" val="1151177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t>Risk,DCF and CEQ</a:t>
            </a:r>
          </a:p>
        </p:txBody>
      </p:sp>
      <p:sp>
        <p:nvSpPr>
          <p:cNvPr id="33795" name="Rectangle 3"/>
          <p:cNvSpPr>
            <a:spLocks noGrp="1" noChangeArrowheads="1"/>
          </p:cNvSpPr>
          <p:nvPr>
            <p:ph type="body" idx="1"/>
          </p:nvPr>
        </p:nvSpPr>
        <p:spPr/>
        <p:txBody>
          <a:bodyPr/>
          <a:lstStyle/>
          <a:p>
            <a:pPr eaLnBrk="1" hangingPunct="1">
              <a:buFont typeface="Wingdings" pitchFamily="2" charset="2"/>
              <a:buNone/>
            </a:pPr>
            <a:r>
              <a:rPr lang="en-US" sz="2800" b="1" i="1"/>
              <a:t>Example</a:t>
            </a:r>
            <a:endParaRPr lang="en-US" sz="2800"/>
          </a:p>
          <a:p>
            <a:pPr eaLnBrk="1" hangingPunct="1">
              <a:buFont typeface="Wingdings" pitchFamily="2" charset="2"/>
              <a:buNone/>
            </a:pPr>
            <a:r>
              <a:rPr lang="en-US" sz="2800"/>
              <a:t>	Project A is expected to produce CF = $100 mil for each of three years. Given a risk free rate of 6%, a market premium of 8%, and beta of .75, what is the PV of the project?</a:t>
            </a:r>
          </a:p>
        </p:txBody>
      </p:sp>
    </p:spTree>
    <p:extLst>
      <p:ext uri="{BB962C8B-B14F-4D97-AF65-F5344CB8AC3E}">
        <p14:creationId xmlns:p14="http://schemas.microsoft.com/office/powerpoint/2010/main" val="1010037032"/>
      </p:ext>
    </p:extLst>
  </p:cSld>
  <p:clrMapOvr>
    <a:masterClrMapping/>
  </p:clrMapOvr>
  <p:transition>
    <p:pull dir="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a:t>Risk,DCF and CEQ</a:t>
            </a:r>
          </a:p>
        </p:txBody>
      </p:sp>
      <p:sp>
        <p:nvSpPr>
          <p:cNvPr id="14340" name="Rectangle 3"/>
          <p:cNvSpPr>
            <a:spLocks noGrp="1" noChangeArrowheads="1"/>
          </p:cNvSpPr>
          <p:nvPr>
            <p:ph sz="quarter" idx="1"/>
          </p:nvPr>
        </p:nvSpPr>
        <p:spPr/>
        <p:txBody>
          <a:bodyPr/>
          <a:lstStyle/>
          <a:p>
            <a:pPr eaLnBrk="1" hangingPunct="1">
              <a:buFont typeface="Wingdings" pitchFamily="2" charset="2"/>
              <a:buNone/>
            </a:pPr>
            <a:r>
              <a:rPr lang="en-US" sz="2000" b="1" i="1" dirty="0">
                <a:solidFill>
                  <a:schemeClr val="accent2"/>
                </a:solidFill>
              </a:rPr>
              <a:t>Example</a:t>
            </a:r>
            <a:endParaRPr lang="en-US" sz="2000" dirty="0">
              <a:solidFill>
                <a:schemeClr val="accent2"/>
              </a:solidFill>
            </a:endParaRPr>
          </a:p>
          <a:p>
            <a:pPr eaLnBrk="1" hangingPunct="1">
              <a:buFont typeface="Wingdings" pitchFamily="2" charset="2"/>
              <a:buNone/>
            </a:pPr>
            <a:r>
              <a:rPr lang="en-US" sz="2000" dirty="0">
                <a:solidFill>
                  <a:schemeClr val="accent2"/>
                </a:solidFill>
              </a:rPr>
              <a:t>	Project A is expected to produce CF = $100 mil for each of three years. Given a risk free rate of 6%, a market premium of 8%, and beta of .75, what is the PV of the project?</a:t>
            </a:r>
          </a:p>
        </p:txBody>
      </p:sp>
      <p:graphicFrame>
        <p:nvGraphicFramePr>
          <p:cNvPr id="14338" name="Object 4"/>
          <p:cNvGraphicFramePr>
            <a:graphicFrameLocks noChangeAspect="1"/>
          </p:cNvGraphicFramePr>
          <p:nvPr/>
        </p:nvGraphicFramePr>
        <p:xfrm>
          <a:off x="3733800" y="3276601"/>
          <a:ext cx="4572000" cy="2555875"/>
        </p:xfrm>
        <a:graphic>
          <a:graphicData uri="http://schemas.openxmlformats.org/presentationml/2006/ole">
            <mc:AlternateContent xmlns:mc="http://schemas.openxmlformats.org/markup-compatibility/2006">
              <mc:Choice xmlns:v="urn:schemas-microsoft-com:vml" Requires="v">
                <p:oleObj name="Equation" r:id="rId3" imgW="1180800" imgH="660240" progId="Equation.3">
                  <p:embed/>
                </p:oleObj>
              </mc:Choice>
              <mc:Fallback>
                <p:oleObj name="Equation" r:id="rId3" imgW="1180800" imgH="660240" progId="Equation.3">
                  <p:embed/>
                  <p:pic>
                    <p:nvPicPr>
                      <p:cNvPr id="14338"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3276601"/>
                        <a:ext cx="4572000" cy="2555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95755883"/>
      </p:ext>
    </p:extLst>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p:nvPr>
        </p:nvSpPr>
        <p:spPr/>
        <p:txBody>
          <a:bodyPr/>
          <a:lstStyle/>
          <a:p>
            <a:pPr eaLnBrk="1" hangingPunct="1"/>
            <a:r>
              <a:rPr lang="en-US"/>
              <a:t>Risk,DCF and CEQ</a:t>
            </a:r>
          </a:p>
        </p:txBody>
      </p:sp>
      <p:sp>
        <p:nvSpPr>
          <p:cNvPr id="15365" name="Rectangle 3"/>
          <p:cNvSpPr>
            <a:spLocks noGrp="1" noChangeArrowheads="1"/>
          </p:cNvSpPr>
          <p:nvPr>
            <p:ph sz="quarter" idx="1"/>
          </p:nvPr>
        </p:nvSpPr>
        <p:spPr/>
        <p:txBody>
          <a:bodyPr/>
          <a:lstStyle/>
          <a:p>
            <a:pPr eaLnBrk="1" hangingPunct="1">
              <a:buFont typeface="Wingdings" pitchFamily="2" charset="2"/>
              <a:buNone/>
            </a:pPr>
            <a:r>
              <a:rPr lang="en-US" sz="2000" b="1" i="1">
                <a:solidFill>
                  <a:schemeClr val="accent2"/>
                </a:solidFill>
              </a:rPr>
              <a:t>Example</a:t>
            </a:r>
            <a:endParaRPr lang="en-US" sz="2000">
              <a:solidFill>
                <a:schemeClr val="accent2"/>
              </a:solidFill>
            </a:endParaRPr>
          </a:p>
          <a:p>
            <a:pPr eaLnBrk="1" hangingPunct="1">
              <a:buFont typeface="Wingdings" pitchFamily="2" charset="2"/>
              <a:buNone/>
            </a:pPr>
            <a:r>
              <a:rPr lang="en-US" sz="2000">
                <a:solidFill>
                  <a:schemeClr val="accent2"/>
                </a:solidFill>
              </a:rPr>
              <a:t>	Project A is expected to produce CF = $100 mil for each of three years. Given a risk free rate of 6%, a market premium of 8%, and beta of .75, what is the PV of the project?</a:t>
            </a:r>
          </a:p>
        </p:txBody>
      </p:sp>
      <p:graphicFrame>
        <p:nvGraphicFramePr>
          <p:cNvPr id="15362" name="Object 4"/>
          <p:cNvGraphicFramePr>
            <a:graphicFrameLocks noChangeAspect="1"/>
          </p:cNvGraphicFramePr>
          <p:nvPr/>
        </p:nvGraphicFramePr>
        <p:xfrm>
          <a:off x="2133600" y="4953000"/>
          <a:ext cx="2057400" cy="1150938"/>
        </p:xfrm>
        <a:graphic>
          <a:graphicData uri="http://schemas.openxmlformats.org/presentationml/2006/ole">
            <mc:AlternateContent xmlns:mc="http://schemas.openxmlformats.org/markup-compatibility/2006">
              <mc:Choice xmlns:v="urn:schemas-microsoft-com:vml" Requires="v">
                <p:oleObj name="Equation" r:id="rId3" imgW="1180800" imgH="660240" progId="Equation.3">
                  <p:embed/>
                </p:oleObj>
              </mc:Choice>
              <mc:Fallback>
                <p:oleObj name="Equation" r:id="rId3" imgW="1180800" imgH="660240" progId="Equation.3">
                  <p:embed/>
                  <p:pic>
                    <p:nvPicPr>
                      <p:cNvPr id="15362"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4953000"/>
                        <a:ext cx="2057400" cy="1150938"/>
                      </a:xfrm>
                      <a:prstGeom prst="rect">
                        <a:avLst/>
                      </a:prstGeom>
                      <a:solidFill>
                        <a:srgbClr val="E5E5FF"/>
                      </a:solidFill>
                      <a:ln w="9525">
                        <a:solidFill>
                          <a:srgbClr val="CC0099"/>
                        </a:solidFill>
                        <a:miter lim="800000"/>
                        <a:headEnd/>
                        <a:tailEnd/>
                      </a:ln>
                    </p:spPr>
                  </p:pic>
                </p:oleObj>
              </mc:Fallback>
            </mc:AlternateContent>
          </a:graphicData>
        </a:graphic>
      </p:graphicFrame>
      <p:graphicFrame>
        <p:nvGraphicFramePr>
          <p:cNvPr id="15363" name="Object 5"/>
          <p:cNvGraphicFramePr>
            <a:graphicFrameLocks noChangeAspect="1"/>
          </p:cNvGraphicFramePr>
          <p:nvPr/>
        </p:nvGraphicFramePr>
        <p:xfrm>
          <a:off x="5105400" y="3048000"/>
          <a:ext cx="4572000" cy="3265488"/>
        </p:xfrm>
        <a:graphic>
          <a:graphicData uri="http://schemas.openxmlformats.org/presentationml/2006/ole">
            <mc:AlternateContent xmlns:mc="http://schemas.openxmlformats.org/markup-compatibility/2006">
              <mc:Choice xmlns:v="urn:schemas-microsoft-com:vml" Requires="v">
                <p:oleObj name="Equation" r:id="rId5" imgW="1955520" imgH="1396800" progId="Equation.3">
                  <p:embed/>
                </p:oleObj>
              </mc:Choice>
              <mc:Fallback>
                <p:oleObj name="Equation" r:id="rId5" imgW="1955520" imgH="1396800" progId="Equation.3">
                  <p:embed/>
                  <p:pic>
                    <p:nvPicPr>
                      <p:cNvPr id="15363"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5400" y="3048000"/>
                        <a:ext cx="4572000" cy="3265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46457503"/>
      </p:ext>
    </p:extLst>
  </p:cSld>
  <p:clrMapOvr>
    <a:masterClrMapping/>
  </p:clrMapOvr>
  <p:transition>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
          <p:cNvSpPr>
            <a:spLocks noGrp="1" noChangeArrowheads="1"/>
          </p:cNvSpPr>
          <p:nvPr>
            <p:ph type="title"/>
          </p:nvPr>
        </p:nvSpPr>
        <p:spPr/>
        <p:txBody>
          <a:bodyPr/>
          <a:lstStyle/>
          <a:p>
            <a:pPr eaLnBrk="1" hangingPunct="1"/>
            <a:r>
              <a:rPr lang="en-US"/>
              <a:t>Risk,DCF and CEQ</a:t>
            </a:r>
          </a:p>
        </p:txBody>
      </p:sp>
      <p:sp>
        <p:nvSpPr>
          <p:cNvPr id="16389" name="Rectangle 3"/>
          <p:cNvSpPr>
            <a:spLocks noGrp="1" noChangeArrowheads="1"/>
          </p:cNvSpPr>
          <p:nvPr>
            <p:ph sz="quarter" idx="1"/>
          </p:nvPr>
        </p:nvSpPr>
        <p:spPr/>
        <p:txBody>
          <a:bodyPr/>
          <a:lstStyle/>
          <a:p>
            <a:pPr eaLnBrk="1" hangingPunct="1">
              <a:buFont typeface="Wingdings" pitchFamily="2" charset="2"/>
              <a:buNone/>
            </a:pPr>
            <a:r>
              <a:rPr lang="en-US" sz="2000" b="1" i="1">
                <a:solidFill>
                  <a:schemeClr val="accent2"/>
                </a:solidFill>
              </a:rPr>
              <a:t>Example</a:t>
            </a:r>
            <a:endParaRPr lang="en-US" sz="2000">
              <a:solidFill>
                <a:schemeClr val="accent2"/>
              </a:solidFill>
            </a:endParaRPr>
          </a:p>
          <a:p>
            <a:pPr eaLnBrk="1" hangingPunct="1">
              <a:buFont typeface="Wingdings" pitchFamily="2" charset="2"/>
              <a:buNone/>
            </a:pPr>
            <a:r>
              <a:rPr lang="en-US" sz="2000">
                <a:solidFill>
                  <a:schemeClr val="accent2"/>
                </a:solidFill>
              </a:rPr>
              <a:t>	Project A is expected to produce CF = $100 mil for each of three years. Given a risk free rate of 6%, a market premium of 8%, and beta of .75, what is the PV of the project?</a:t>
            </a:r>
          </a:p>
        </p:txBody>
      </p:sp>
      <p:graphicFrame>
        <p:nvGraphicFramePr>
          <p:cNvPr id="16386" name="Object 4"/>
          <p:cNvGraphicFramePr>
            <a:graphicFrameLocks noChangeAspect="1"/>
          </p:cNvGraphicFramePr>
          <p:nvPr/>
        </p:nvGraphicFramePr>
        <p:xfrm>
          <a:off x="2133600" y="4953000"/>
          <a:ext cx="2057400" cy="1150938"/>
        </p:xfrm>
        <a:graphic>
          <a:graphicData uri="http://schemas.openxmlformats.org/presentationml/2006/ole">
            <mc:AlternateContent xmlns:mc="http://schemas.openxmlformats.org/markup-compatibility/2006">
              <mc:Choice xmlns:v="urn:schemas-microsoft-com:vml" Requires="v">
                <p:oleObj name="Equation" r:id="rId3" imgW="1180800" imgH="660240" progId="Equation.3">
                  <p:embed/>
                </p:oleObj>
              </mc:Choice>
              <mc:Fallback>
                <p:oleObj name="Equation" r:id="rId3" imgW="1180800" imgH="660240" progId="Equation.3">
                  <p:embed/>
                  <p:pic>
                    <p:nvPicPr>
                      <p:cNvPr id="1638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4953000"/>
                        <a:ext cx="2057400" cy="1150938"/>
                      </a:xfrm>
                      <a:prstGeom prst="rect">
                        <a:avLst/>
                      </a:prstGeom>
                      <a:solidFill>
                        <a:srgbClr val="E5E5FF"/>
                      </a:solidFill>
                      <a:ln w="9525">
                        <a:solidFill>
                          <a:srgbClr val="CC0099"/>
                        </a:solidFill>
                        <a:miter lim="800000"/>
                        <a:headEnd/>
                        <a:tailEnd/>
                      </a:ln>
                    </p:spPr>
                  </p:pic>
                </p:oleObj>
              </mc:Fallback>
            </mc:AlternateContent>
          </a:graphicData>
        </a:graphic>
      </p:graphicFrame>
      <p:graphicFrame>
        <p:nvGraphicFramePr>
          <p:cNvPr id="16387" name="Object 5"/>
          <p:cNvGraphicFramePr>
            <a:graphicFrameLocks noChangeAspect="1"/>
          </p:cNvGraphicFramePr>
          <p:nvPr/>
        </p:nvGraphicFramePr>
        <p:xfrm>
          <a:off x="2057400" y="2971801"/>
          <a:ext cx="2590800" cy="1851025"/>
        </p:xfrm>
        <a:graphic>
          <a:graphicData uri="http://schemas.openxmlformats.org/presentationml/2006/ole">
            <mc:AlternateContent xmlns:mc="http://schemas.openxmlformats.org/markup-compatibility/2006">
              <mc:Choice xmlns:v="urn:schemas-microsoft-com:vml" Requires="v">
                <p:oleObj name="Equation" r:id="rId5" imgW="1955520" imgH="1396800" progId="Equation.3">
                  <p:embed/>
                </p:oleObj>
              </mc:Choice>
              <mc:Fallback>
                <p:oleObj name="Equation" r:id="rId5" imgW="1955520" imgH="1396800" progId="Equation.3">
                  <p:embed/>
                  <p:pic>
                    <p:nvPicPr>
                      <p:cNvPr id="16387"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7400" y="2971801"/>
                        <a:ext cx="2590800" cy="1851025"/>
                      </a:xfrm>
                      <a:prstGeom prst="rect">
                        <a:avLst/>
                      </a:prstGeom>
                      <a:solidFill>
                        <a:srgbClr val="E5E5FF"/>
                      </a:solidFill>
                      <a:ln w="9525">
                        <a:solidFill>
                          <a:srgbClr val="CC0099"/>
                        </a:solidFill>
                        <a:miter lim="800000"/>
                        <a:headEnd/>
                        <a:tailEnd/>
                      </a:ln>
                    </p:spPr>
                  </p:pic>
                </p:oleObj>
              </mc:Fallback>
            </mc:AlternateContent>
          </a:graphicData>
        </a:graphic>
      </p:graphicFrame>
      <p:sp>
        <p:nvSpPr>
          <p:cNvPr id="16390" name="Text Box 6"/>
          <p:cNvSpPr txBox="1">
            <a:spLocks noChangeArrowheads="1"/>
          </p:cNvSpPr>
          <p:nvPr/>
        </p:nvSpPr>
        <p:spPr bwMode="auto">
          <a:xfrm>
            <a:off x="5562600" y="3276601"/>
            <a:ext cx="4419600" cy="2062103"/>
          </a:xfrm>
          <a:prstGeom prst="rect">
            <a:avLst/>
          </a:prstGeom>
          <a:noFill/>
          <a:ln w="9525">
            <a:noFill/>
            <a:miter lim="800000"/>
            <a:headEnd/>
            <a:tailEnd/>
          </a:ln>
        </p:spPr>
        <p:txBody>
          <a:bodyPr>
            <a:spAutoFit/>
          </a:bodyPr>
          <a:lstStyle/>
          <a:p>
            <a:pPr algn="l" eaLnBrk="0" hangingPunct="0">
              <a:spcBef>
                <a:spcPct val="50000"/>
              </a:spcBef>
            </a:pPr>
            <a:r>
              <a:rPr lang="en-US" sz="3200">
                <a:latin typeface="Times New Roman" pitchFamily="18" charset="0"/>
              </a:rPr>
              <a:t>Now assume that the cash flows change, but are RISK FREE.  What is the new PV?</a:t>
            </a:r>
            <a:endParaRPr lang="en-US" sz="2400">
              <a:latin typeface="Times New Roman" pitchFamily="18" charset="0"/>
            </a:endParaRPr>
          </a:p>
        </p:txBody>
      </p:sp>
    </p:spTree>
    <p:extLst>
      <p:ext uri="{BB962C8B-B14F-4D97-AF65-F5344CB8AC3E}">
        <p14:creationId xmlns:p14="http://schemas.microsoft.com/office/powerpoint/2010/main" val="3685441368"/>
      </p:ext>
    </p:extLst>
  </p:cSld>
  <p:clrMapOvr>
    <a:masterClrMapping/>
  </p:clrMapOvr>
  <p:transition>
    <p:zo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p:nvPr>
        </p:nvSpPr>
        <p:spPr/>
        <p:txBody>
          <a:bodyPr/>
          <a:lstStyle/>
          <a:p>
            <a:pPr eaLnBrk="1" hangingPunct="1"/>
            <a:r>
              <a:rPr lang="en-US"/>
              <a:t>Risk,DCF and CEQ</a:t>
            </a:r>
          </a:p>
        </p:txBody>
      </p:sp>
      <p:sp>
        <p:nvSpPr>
          <p:cNvPr id="17413" name="Rectangle 3"/>
          <p:cNvSpPr>
            <a:spLocks noGrp="1" noChangeArrowheads="1"/>
          </p:cNvSpPr>
          <p:nvPr>
            <p:ph sz="quarter" idx="1"/>
          </p:nvPr>
        </p:nvSpPr>
        <p:spPr/>
        <p:txBody>
          <a:bodyPr/>
          <a:lstStyle/>
          <a:p>
            <a:pPr eaLnBrk="1" hangingPunct="1">
              <a:lnSpc>
                <a:spcPct val="90000"/>
              </a:lnSpc>
              <a:buFont typeface="Wingdings" pitchFamily="2" charset="2"/>
              <a:buNone/>
            </a:pPr>
            <a:r>
              <a:rPr lang="en-US" sz="2000" b="1" i="1">
                <a:solidFill>
                  <a:schemeClr val="accent2"/>
                </a:solidFill>
              </a:rPr>
              <a:t>Example</a:t>
            </a:r>
            <a:endParaRPr lang="en-US" sz="2000">
              <a:solidFill>
                <a:schemeClr val="accent2"/>
              </a:solidFill>
            </a:endParaRPr>
          </a:p>
          <a:p>
            <a:pPr eaLnBrk="1" hangingPunct="1">
              <a:lnSpc>
                <a:spcPct val="90000"/>
              </a:lnSpc>
              <a:buFont typeface="Wingdings" pitchFamily="2" charset="2"/>
              <a:buNone/>
            </a:pPr>
            <a:r>
              <a:rPr lang="en-US" sz="2000">
                <a:solidFill>
                  <a:schemeClr val="accent2"/>
                </a:solidFill>
              </a:rPr>
              <a:t>	Project A is expected to produce CF = $100 mil for each of three years. Given a risk free rate of 6%, a market premium of 8%, and beta of .75, what is the PV of the project?.. </a:t>
            </a:r>
            <a:r>
              <a:rPr lang="en-US" sz="2000">
                <a:solidFill>
                  <a:srgbClr val="FF3300"/>
                </a:solidFill>
              </a:rPr>
              <a:t>Now assume that the cash flows change, but are RISK FREE.  What is the new PV?</a:t>
            </a:r>
          </a:p>
        </p:txBody>
      </p:sp>
      <p:graphicFrame>
        <p:nvGraphicFramePr>
          <p:cNvPr id="17410" name="Object 4"/>
          <p:cNvGraphicFramePr>
            <a:graphicFrameLocks noChangeAspect="1"/>
          </p:cNvGraphicFramePr>
          <p:nvPr/>
        </p:nvGraphicFramePr>
        <p:xfrm>
          <a:off x="5562601" y="3048000"/>
          <a:ext cx="4422775" cy="3265488"/>
        </p:xfrm>
        <a:graphic>
          <a:graphicData uri="http://schemas.openxmlformats.org/presentationml/2006/ole">
            <mc:AlternateContent xmlns:mc="http://schemas.openxmlformats.org/markup-compatibility/2006">
              <mc:Choice xmlns:v="urn:schemas-microsoft-com:vml" Requires="v">
                <p:oleObj name="Equation" r:id="rId3" imgW="1892160" imgH="1396800" progId="Equation.3">
                  <p:embed/>
                </p:oleObj>
              </mc:Choice>
              <mc:Fallback>
                <p:oleObj name="Equation" r:id="rId3" imgW="1892160" imgH="1396800" progId="Equation.3">
                  <p:embed/>
                  <p:pic>
                    <p:nvPicPr>
                      <p:cNvPr id="1741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1" y="3048000"/>
                        <a:ext cx="4422775" cy="3265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11" name="Object 5"/>
          <p:cNvGraphicFramePr>
            <a:graphicFrameLocks noChangeAspect="1"/>
          </p:cNvGraphicFramePr>
          <p:nvPr/>
        </p:nvGraphicFramePr>
        <p:xfrm>
          <a:off x="1752600" y="3581401"/>
          <a:ext cx="3581400" cy="2557463"/>
        </p:xfrm>
        <a:graphic>
          <a:graphicData uri="http://schemas.openxmlformats.org/presentationml/2006/ole">
            <mc:AlternateContent xmlns:mc="http://schemas.openxmlformats.org/markup-compatibility/2006">
              <mc:Choice xmlns:v="urn:schemas-microsoft-com:vml" Requires="v">
                <p:oleObj name="Equation" r:id="rId5" imgW="1955520" imgH="1396800" progId="Equation.3">
                  <p:embed/>
                </p:oleObj>
              </mc:Choice>
              <mc:Fallback>
                <p:oleObj name="Equation" r:id="rId5" imgW="1955520" imgH="1396800" progId="Equation.3">
                  <p:embed/>
                  <p:pic>
                    <p:nvPicPr>
                      <p:cNvPr id="17411"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2600" y="3581401"/>
                        <a:ext cx="3581400" cy="2557463"/>
                      </a:xfrm>
                      <a:prstGeom prst="rect">
                        <a:avLst/>
                      </a:prstGeom>
                      <a:solidFill>
                        <a:srgbClr val="E5E5FF"/>
                      </a:solidFill>
                      <a:ln w="9525">
                        <a:solidFill>
                          <a:srgbClr val="CC0099"/>
                        </a:solidFill>
                        <a:miter lim="800000"/>
                        <a:headEnd/>
                        <a:tailEnd/>
                      </a:ln>
                    </p:spPr>
                  </p:pic>
                </p:oleObj>
              </mc:Fallback>
            </mc:AlternateContent>
          </a:graphicData>
        </a:graphic>
      </p:graphicFrame>
    </p:spTree>
    <p:extLst>
      <p:ext uri="{BB962C8B-B14F-4D97-AF65-F5344CB8AC3E}">
        <p14:creationId xmlns:p14="http://schemas.microsoft.com/office/powerpoint/2010/main" val="2699152470"/>
      </p:ext>
    </p:extLst>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p:txBody>
          <a:bodyPr/>
          <a:lstStyle/>
          <a:p>
            <a:pPr eaLnBrk="1" hangingPunct="1"/>
            <a:r>
              <a:rPr lang="en-US"/>
              <a:t>Risk,DCF and CEQ</a:t>
            </a:r>
          </a:p>
        </p:txBody>
      </p:sp>
      <p:sp>
        <p:nvSpPr>
          <p:cNvPr id="18437" name="Rectangle 3"/>
          <p:cNvSpPr>
            <a:spLocks noGrp="1" noChangeArrowheads="1"/>
          </p:cNvSpPr>
          <p:nvPr>
            <p:ph sz="quarter" idx="1"/>
          </p:nvPr>
        </p:nvSpPr>
        <p:spPr/>
        <p:txBody>
          <a:bodyPr/>
          <a:lstStyle/>
          <a:p>
            <a:pPr eaLnBrk="1" hangingPunct="1">
              <a:lnSpc>
                <a:spcPct val="90000"/>
              </a:lnSpc>
              <a:buFont typeface="Wingdings" pitchFamily="2" charset="2"/>
              <a:buNone/>
            </a:pPr>
            <a:r>
              <a:rPr lang="en-US" sz="2000" b="1" i="1">
                <a:solidFill>
                  <a:schemeClr val="accent2"/>
                </a:solidFill>
              </a:rPr>
              <a:t>Example</a:t>
            </a:r>
            <a:endParaRPr lang="en-US" sz="2000">
              <a:solidFill>
                <a:schemeClr val="accent2"/>
              </a:solidFill>
            </a:endParaRPr>
          </a:p>
          <a:p>
            <a:pPr eaLnBrk="1" hangingPunct="1">
              <a:lnSpc>
                <a:spcPct val="90000"/>
              </a:lnSpc>
              <a:buFont typeface="Wingdings" pitchFamily="2" charset="2"/>
              <a:buNone/>
            </a:pPr>
            <a:r>
              <a:rPr lang="en-US" sz="2000">
                <a:solidFill>
                  <a:schemeClr val="accent2"/>
                </a:solidFill>
              </a:rPr>
              <a:t>	Project A is expected to produce CF = $100 mil for each of three years. Given a risk free rate of 6%, a market premium of 8%, and beta of .75, what is the PV of the project?.. </a:t>
            </a:r>
            <a:r>
              <a:rPr lang="en-US" sz="2000">
                <a:solidFill>
                  <a:srgbClr val="FF3300"/>
                </a:solidFill>
              </a:rPr>
              <a:t>Now assume that the cash flows change, but are RISK FREE.  What is the new PV?</a:t>
            </a:r>
          </a:p>
        </p:txBody>
      </p:sp>
      <p:graphicFrame>
        <p:nvGraphicFramePr>
          <p:cNvPr id="18434" name="Object 4"/>
          <p:cNvGraphicFramePr>
            <a:graphicFrameLocks noChangeAspect="1"/>
          </p:cNvGraphicFramePr>
          <p:nvPr/>
        </p:nvGraphicFramePr>
        <p:xfrm>
          <a:off x="6477000" y="3200401"/>
          <a:ext cx="2971800" cy="2195513"/>
        </p:xfrm>
        <a:graphic>
          <a:graphicData uri="http://schemas.openxmlformats.org/presentationml/2006/ole">
            <mc:AlternateContent xmlns:mc="http://schemas.openxmlformats.org/markup-compatibility/2006">
              <mc:Choice xmlns:v="urn:schemas-microsoft-com:vml" Requires="v">
                <p:oleObj name="Equation" r:id="rId3" imgW="1892160" imgH="1396800" progId="Equation.3">
                  <p:embed/>
                </p:oleObj>
              </mc:Choice>
              <mc:Fallback>
                <p:oleObj name="Equation" r:id="rId3" imgW="1892160" imgH="1396800" progId="Equation.3">
                  <p:embed/>
                  <p:pic>
                    <p:nvPicPr>
                      <p:cNvPr id="18434"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200401"/>
                        <a:ext cx="2971800" cy="2195513"/>
                      </a:xfrm>
                      <a:prstGeom prst="rect">
                        <a:avLst/>
                      </a:prstGeom>
                      <a:solidFill>
                        <a:srgbClr val="E5E5FF"/>
                      </a:solidFill>
                      <a:ln w="9525">
                        <a:solidFill>
                          <a:srgbClr val="CC0099"/>
                        </a:solidFill>
                        <a:miter lim="800000"/>
                        <a:headEnd/>
                        <a:tailEnd/>
                      </a:ln>
                    </p:spPr>
                  </p:pic>
                </p:oleObj>
              </mc:Fallback>
            </mc:AlternateContent>
          </a:graphicData>
        </a:graphic>
      </p:graphicFrame>
      <p:graphicFrame>
        <p:nvGraphicFramePr>
          <p:cNvPr id="18435" name="Object 5"/>
          <p:cNvGraphicFramePr>
            <a:graphicFrameLocks noChangeAspect="1"/>
          </p:cNvGraphicFramePr>
          <p:nvPr/>
        </p:nvGraphicFramePr>
        <p:xfrm>
          <a:off x="2819400" y="3200400"/>
          <a:ext cx="3124200" cy="2230438"/>
        </p:xfrm>
        <a:graphic>
          <a:graphicData uri="http://schemas.openxmlformats.org/presentationml/2006/ole">
            <mc:AlternateContent xmlns:mc="http://schemas.openxmlformats.org/markup-compatibility/2006">
              <mc:Choice xmlns:v="urn:schemas-microsoft-com:vml" Requires="v">
                <p:oleObj name="Equation" r:id="rId5" imgW="1955520" imgH="1396800" progId="Equation.3">
                  <p:embed/>
                </p:oleObj>
              </mc:Choice>
              <mc:Fallback>
                <p:oleObj name="Equation" r:id="rId5" imgW="1955520" imgH="1396800" progId="Equation.3">
                  <p:embed/>
                  <p:pic>
                    <p:nvPicPr>
                      <p:cNvPr id="18435"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9400" y="3200400"/>
                        <a:ext cx="3124200" cy="2230438"/>
                      </a:xfrm>
                      <a:prstGeom prst="rect">
                        <a:avLst/>
                      </a:prstGeom>
                      <a:solidFill>
                        <a:srgbClr val="E5E5FF"/>
                      </a:solidFill>
                      <a:ln w="9525">
                        <a:solidFill>
                          <a:srgbClr val="CC0099"/>
                        </a:solidFill>
                        <a:miter lim="800000"/>
                        <a:headEnd/>
                        <a:tailEnd/>
                      </a:ln>
                    </p:spPr>
                  </p:pic>
                </p:oleObj>
              </mc:Fallback>
            </mc:AlternateContent>
          </a:graphicData>
        </a:graphic>
      </p:graphicFrame>
      <p:sp>
        <p:nvSpPr>
          <p:cNvPr id="18438" name="Text Box 6"/>
          <p:cNvSpPr txBox="1">
            <a:spLocks noChangeArrowheads="1"/>
          </p:cNvSpPr>
          <p:nvPr/>
        </p:nvSpPr>
        <p:spPr bwMode="auto">
          <a:xfrm>
            <a:off x="2438400" y="5638801"/>
            <a:ext cx="7543800" cy="830997"/>
          </a:xfrm>
          <a:prstGeom prst="rect">
            <a:avLst/>
          </a:prstGeom>
          <a:noFill/>
          <a:ln w="9525">
            <a:noFill/>
            <a:miter lim="800000"/>
            <a:headEnd/>
            <a:tailEnd/>
          </a:ln>
        </p:spPr>
        <p:txBody>
          <a:bodyPr>
            <a:spAutoFit/>
          </a:bodyPr>
          <a:lstStyle/>
          <a:p>
            <a:pPr algn="l" eaLnBrk="0" hangingPunct="0">
              <a:spcBef>
                <a:spcPct val="50000"/>
              </a:spcBef>
            </a:pPr>
            <a:r>
              <a:rPr lang="en-US" sz="2400">
                <a:latin typeface="Times New Roman" pitchFamily="18" charset="0"/>
              </a:rPr>
              <a:t>Since the 94.6 is risk free, we call it a </a:t>
            </a:r>
            <a:r>
              <a:rPr lang="en-US" sz="2400" b="1" i="1">
                <a:latin typeface="Times New Roman" pitchFamily="18" charset="0"/>
              </a:rPr>
              <a:t>Certainty Equivalent</a:t>
            </a:r>
            <a:r>
              <a:rPr lang="en-US" sz="2400">
                <a:latin typeface="Times New Roman" pitchFamily="18" charset="0"/>
              </a:rPr>
              <a:t> of the 100.</a:t>
            </a:r>
          </a:p>
        </p:txBody>
      </p:sp>
      <p:sp>
        <p:nvSpPr>
          <p:cNvPr id="18439" name="Rectangle 7"/>
          <p:cNvSpPr>
            <a:spLocks noChangeArrowheads="1"/>
          </p:cNvSpPr>
          <p:nvPr/>
        </p:nvSpPr>
        <p:spPr bwMode="auto">
          <a:xfrm>
            <a:off x="3733800" y="3886200"/>
            <a:ext cx="609600" cy="381000"/>
          </a:xfrm>
          <a:prstGeom prst="rect">
            <a:avLst/>
          </a:prstGeom>
          <a:noFill/>
          <a:ln w="28575">
            <a:solidFill>
              <a:srgbClr val="FF3300"/>
            </a:solidFill>
            <a:miter lim="800000"/>
            <a:headEnd/>
            <a:tailEnd/>
          </a:ln>
        </p:spPr>
        <p:txBody>
          <a:bodyPr wrap="none" anchor="ctr"/>
          <a:lstStyle/>
          <a:p>
            <a:endParaRPr lang="en-US"/>
          </a:p>
        </p:txBody>
      </p:sp>
      <p:sp>
        <p:nvSpPr>
          <p:cNvPr id="18440" name="Rectangle 8"/>
          <p:cNvSpPr>
            <a:spLocks noChangeArrowheads="1"/>
          </p:cNvSpPr>
          <p:nvPr/>
        </p:nvSpPr>
        <p:spPr bwMode="auto">
          <a:xfrm>
            <a:off x="7391400" y="3886200"/>
            <a:ext cx="609600" cy="381000"/>
          </a:xfrm>
          <a:prstGeom prst="rect">
            <a:avLst/>
          </a:prstGeom>
          <a:noFill/>
          <a:ln w="28575">
            <a:solidFill>
              <a:srgbClr val="FF3300"/>
            </a:solidFill>
            <a:miter lim="800000"/>
            <a:headEnd/>
            <a:tailEnd/>
          </a:ln>
        </p:spPr>
        <p:txBody>
          <a:bodyPr wrap="none" anchor="ctr"/>
          <a:lstStyle/>
          <a:p>
            <a:endParaRPr lang="en-US"/>
          </a:p>
        </p:txBody>
      </p:sp>
      <p:sp>
        <p:nvSpPr>
          <p:cNvPr id="18441" name="Line 9"/>
          <p:cNvSpPr>
            <a:spLocks noChangeShapeType="1"/>
          </p:cNvSpPr>
          <p:nvPr/>
        </p:nvSpPr>
        <p:spPr bwMode="auto">
          <a:xfrm>
            <a:off x="4343400" y="4267200"/>
            <a:ext cx="3200400" cy="1447800"/>
          </a:xfrm>
          <a:prstGeom prst="line">
            <a:avLst/>
          </a:prstGeom>
          <a:noFill/>
          <a:ln w="28575">
            <a:solidFill>
              <a:srgbClr val="FF3300"/>
            </a:solidFill>
            <a:prstDash val="sysDot"/>
            <a:round/>
            <a:headEnd/>
            <a:tailEnd/>
          </a:ln>
        </p:spPr>
        <p:txBody>
          <a:bodyPr wrap="none" anchor="ctr"/>
          <a:lstStyle/>
          <a:p>
            <a:endParaRPr lang="en-US"/>
          </a:p>
        </p:txBody>
      </p:sp>
      <p:sp>
        <p:nvSpPr>
          <p:cNvPr id="18442" name="Line 10"/>
          <p:cNvSpPr>
            <a:spLocks noChangeShapeType="1"/>
          </p:cNvSpPr>
          <p:nvPr/>
        </p:nvSpPr>
        <p:spPr bwMode="auto">
          <a:xfrm flipH="1" flipV="1">
            <a:off x="7467600" y="4191000"/>
            <a:ext cx="76200" cy="1524000"/>
          </a:xfrm>
          <a:prstGeom prst="line">
            <a:avLst/>
          </a:prstGeom>
          <a:noFill/>
          <a:ln w="28575">
            <a:solidFill>
              <a:srgbClr val="FF3300"/>
            </a:solidFill>
            <a:prstDash val="sysDot"/>
            <a:round/>
            <a:headEnd/>
            <a:tailEnd/>
          </a:ln>
        </p:spPr>
        <p:txBody>
          <a:bodyPr wrap="none" anchor="ctr"/>
          <a:lstStyle/>
          <a:p>
            <a:endParaRPr lang="en-US"/>
          </a:p>
        </p:txBody>
      </p:sp>
    </p:spTree>
    <p:extLst>
      <p:ext uri="{BB962C8B-B14F-4D97-AF65-F5344CB8AC3E}">
        <p14:creationId xmlns:p14="http://schemas.microsoft.com/office/powerpoint/2010/main" val="220819422"/>
      </p:ext>
    </p:extLst>
  </p:cSld>
  <p:clrMapOvr>
    <a:masterClrMapping/>
  </p:clrMapOvr>
  <p:transition>
    <p:zo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a:t>Risk,DCF and CEQ</a:t>
            </a:r>
          </a:p>
        </p:txBody>
      </p:sp>
      <p:sp>
        <p:nvSpPr>
          <p:cNvPr id="19460" name="Rectangle 3"/>
          <p:cNvSpPr>
            <a:spLocks noGrp="1" noChangeArrowheads="1"/>
          </p:cNvSpPr>
          <p:nvPr>
            <p:ph sz="quarter" idx="1"/>
          </p:nvPr>
        </p:nvSpPr>
        <p:spPr/>
        <p:txBody>
          <a:bodyPr/>
          <a:lstStyle/>
          <a:p>
            <a:pPr eaLnBrk="1" hangingPunct="1">
              <a:buFont typeface="Wingdings" pitchFamily="2" charset="2"/>
              <a:buNone/>
            </a:pPr>
            <a:r>
              <a:rPr lang="en-US" sz="2000" b="1" i="1">
                <a:solidFill>
                  <a:schemeClr val="accent2"/>
                </a:solidFill>
              </a:rPr>
              <a:t>Example</a:t>
            </a:r>
            <a:endParaRPr lang="en-US" sz="2000">
              <a:solidFill>
                <a:schemeClr val="accent2"/>
              </a:solidFill>
            </a:endParaRPr>
          </a:p>
          <a:p>
            <a:pPr eaLnBrk="1" hangingPunct="1">
              <a:buFont typeface="Wingdings" pitchFamily="2" charset="2"/>
              <a:buNone/>
            </a:pPr>
            <a:r>
              <a:rPr lang="en-US" sz="2000">
                <a:solidFill>
                  <a:schemeClr val="accent2"/>
                </a:solidFill>
              </a:rPr>
              <a:t>	Project A is expected to produce CF = $100 mil for each of three years. Given a risk free rate of 6%, a market premium of 8%, and beta of .75, what is the PV of the project? </a:t>
            </a:r>
            <a:r>
              <a:rPr lang="en-US" sz="2000">
                <a:solidFill>
                  <a:srgbClr val="FF3300"/>
                </a:solidFill>
              </a:rPr>
              <a:t>DEDUCTION FOR RISK</a:t>
            </a:r>
          </a:p>
        </p:txBody>
      </p:sp>
      <p:graphicFrame>
        <p:nvGraphicFramePr>
          <p:cNvPr id="19458" name="Object 4"/>
          <p:cNvGraphicFramePr>
            <a:graphicFrameLocks noChangeAspect="1"/>
          </p:cNvGraphicFramePr>
          <p:nvPr/>
        </p:nvGraphicFramePr>
        <p:xfrm>
          <a:off x="3352800" y="2971800"/>
          <a:ext cx="5551488" cy="3562350"/>
        </p:xfrm>
        <a:graphic>
          <a:graphicData uri="http://schemas.openxmlformats.org/presentationml/2006/ole">
            <mc:AlternateContent xmlns:mc="http://schemas.openxmlformats.org/markup-compatibility/2006">
              <mc:Choice xmlns:v="urn:schemas-microsoft-com:vml" Requires="v">
                <p:oleObj name="Equation" r:id="rId3" imgW="2374560" imgH="1523880" progId="Equation.3">
                  <p:embed/>
                </p:oleObj>
              </mc:Choice>
              <mc:Fallback>
                <p:oleObj name="Equation" r:id="rId3" imgW="2374560" imgH="1523880" progId="Equation.3">
                  <p:embed/>
                  <p:pic>
                    <p:nvPicPr>
                      <p:cNvPr id="19458"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971800"/>
                        <a:ext cx="5551488" cy="3562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98047067"/>
      </p:ext>
    </p:extLst>
  </p:cSld>
  <p:clrMapOvr>
    <a:masterClrMapping/>
  </p:clrMapOvr>
  <p:transition>
    <p:zo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a:t>Risk,DCF and CEQ</a:t>
            </a:r>
          </a:p>
        </p:txBody>
      </p:sp>
      <p:sp>
        <p:nvSpPr>
          <p:cNvPr id="20484" name="Rectangle 3"/>
          <p:cNvSpPr>
            <a:spLocks noGrp="1" noChangeArrowheads="1"/>
          </p:cNvSpPr>
          <p:nvPr>
            <p:ph sz="quarter" idx="1"/>
          </p:nvPr>
        </p:nvSpPr>
        <p:spPr/>
        <p:txBody>
          <a:bodyPr/>
          <a:lstStyle/>
          <a:p>
            <a:pPr eaLnBrk="1" hangingPunct="1">
              <a:lnSpc>
                <a:spcPct val="90000"/>
              </a:lnSpc>
              <a:buFont typeface="Wingdings" pitchFamily="2" charset="2"/>
              <a:buNone/>
            </a:pPr>
            <a:r>
              <a:rPr lang="en-US" sz="2000" b="1" i="1">
                <a:solidFill>
                  <a:schemeClr val="accent2"/>
                </a:solidFill>
              </a:rPr>
              <a:t>Example</a:t>
            </a:r>
            <a:endParaRPr lang="en-US" sz="2000">
              <a:solidFill>
                <a:schemeClr val="accent2"/>
              </a:solidFill>
            </a:endParaRPr>
          </a:p>
          <a:p>
            <a:pPr eaLnBrk="1" hangingPunct="1">
              <a:lnSpc>
                <a:spcPct val="90000"/>
              </a:lnSpc>
              <a:buFont typeface="Wingdings" pitchFamily="2" charset="2"/>
              <a:buNone/>
            </a:pPr>
            <a:r>
              <a:rPr lang="en-US" sz="2000">
                <a:solidFill>
                  <a:schemeClr val="accent2"/>
                </a:solidFill>
              </a:rPr>
              <a:t>	Project A is expected to produce CF = $100 mil for each of three years. Given a risk free rate of 6%, a market premium of 8%, and beta of .75, what is the PV of the project?.. Now assume that the cash flows change, but are RISK FREE.  What is the new PV?</a:t>
            </a:r>
            <a:endParaRPr lang="en-US" sz="2000">
              <a:solidFill>
                <a:srgbClr val="FF3300"/>
              </a:solidFill>
            </a:endParaRPr>
          </a:p>
        </p:txBody>
      </p:sp>
      <p:sp>
        <p:nvSpPr>
          <p:cNvPr id="20485" name="Text Box 4"/>
          <p:cNvSpPr txBox="1">
            <a:spLocks noChangeArrowheads="1"/>
          </p:cNvSpPr>
          <p:nvPr/>
        </p:nvSpPr>
        <p:spPr bwMode="auto">
          <a:xfrm>
            <a:off x="2362200" y="3505201"/>
            <a:ext cx="7696200" cy="1200329"/>
          </a:xfrm>
          <a:prstGeom prst="rect">
            <a:avLst/>
          </a:prstGeom>
          <a:noFill/>
          <a:ln w="9525">
            <a:noFill/>
            <a:miter lim="800000"/>
            <a:headEnd/>
            <a:tailEnd/>
          </a:ln>
        </p:spPr>
        <p:txBody>
          <a:bodyPr>
            <a:spAutoFit/>
          </a:bodyPr>
          <a:lstStyle/>
          <a:p>
            <a:pPr algn="l" eaLnBrk="0" hangingPunct="0">
              <a:spcBef>
                <a:spcPct val="50000"/>
              </a:spcBef>
            </a:pPr>
            <a:r>
              <a:rPr lang="en-US" sz="2400">
                <a:latin typeface="Times New Roman" pitchFamily="18" charset="0"/>
              </a:rPr>
              <a:t>The difference between the 100 and the certainty equivalent (94.6) is 5.4%…this % can be considered the annual premium on a risky cash flow</a:t>
            </a:r>
          </a:p>
        </p:txBody>
      </p:sp>
      <p:graphicFrame>
        <p:nvGraphicFramePr>
          <p:cNvPr id="20482" name="Object 5"/>
          <p:cNvGraphicFramePr>
            <a:graphicFrameLocks noChangeAspect="1"/>
          </p:cNvGraphicFramePr>
          <p:nvPr/>
        </p:nvGraphicFramePr>
        <p:xfrm>
          <a:off x="2819400" y="5029201"/>
          <a:ext cx="6781800" cy="879475"/>
        </p:xfrm>
        <a:graphic>
          <a:graphicData uri="http://schemas.openxmlformats.org/presentationml/2006/ole">
            <mc:AlternateContent xmlns:mc="http://schemas.openxmlformats.org/markup-compatibility/2006">
              <mc:Choice xmlns:v="urn:schemas-microsoft-com:vml" Requires="v">
                <p:oleObj name="Equation" r:id="rId3" imgW="3022560" imgH="393480" progId="Equation.3">
                  <p:embed/>
                </p:oleObj>
              </mc:Choice>
              <mc:Fallback>
                <p:oleObj name="Equation" r:id="rId3" imgW="3022560" imgH="393480" progId="Equation.3">
                  <p:embed/>
                  <p:pic>
                    <p:nvPicPr>
                      <p:cNvPr id="20482"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029201"/>
                        <a:ext cx="6781800" cy="879475"/>
                      </a:xfrm>
                      <a:prstGeom prst="rect">
                        <a:avLst/>
                      </a:prstGeom>
                      <a:solidFill>
                        <a:srgbClr val="F0D8EC"/>
                      </a:solidFill>
                      <a:ln w="9525">
                        <a:solidFill>
                          <a:srgbClr val="FF3300"/>
                        </a:solidFill>
                        <a:miter lim="800000"/>
                        <a:headEnd/>
                        <a:tailEnd/>
                      </a:ln>
                    </p:spPr>
                  </p:pic>
                </p:oleObj>
              </mc:Fallback>
            </mc:AlternateContent>
          </a:graphicData>
        </a:graphic>
      </p:graphicFrame>
    </p:spTree>
    <p:extLst>
      <p:ext uri="{BB962C8B-B14F-4D97-AF65-F5344CB8AC3E}">
        <p14:creationId xmlns:p14="http://schemas.microsoft.com/office/powerpoint/2010/main" val="3530319079"/>
      </p:ext>
    </p:ext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a:t>Risk,DCF and CEQ</a:t>
            </a:r>
          </a:p>
        </p:txBody>
      </p:sp>
      <p:sp>
        <p:nvSpPr>
          <p:cNvPr id="21508" name="Rectangle 3"/>
          <p:cNvSpPr>
            <a:spLocks noGrp="1" noChangeArrowheads="1"/>
          </p:cNvSpPr>
          <p:nvPr>
            <p:ph sz="quarter" idx="1"/>
          </p:nvPr>
        </p:nvSpPr>
        <p:spPr/>
        <p:txBody>
          <a:bodyPr/>
          <a:lstStyle/>
          <a:p>
            <a:pPr eaLnBrk="1" hangingPunct="1">
              <a:lnSpc>
                <a:spcPct val="90000"/>
              </a:lnSpc>
              <a:buFont typeface="Wingdings" pitchFamily="2" charset="2"/>
              <a:buNone/>
            </a:pPr>
            <a:r>
              <a:rPr lang="en-US" sz="2000" b="1" i="1">
                <a:solidFill>
                  <a:schemeClr val="accent2"/>
                </a:solidFill>
              </a:rPr>
              <a:t>Example</a:t>
            </a:r>
            <a:endParaRPr lang="en-US" sz="2000">
              <a:solidFill>
                <a:schemeClr val="accent2"/>
              </a:solidFill>
            </a:endParaRPr>
          </a:p>
          <a:p>
            <a:pPr eaLnBrk="1" hangingPunct="1">
              <a:lnSpc>
                <a:spcPct val="90000"/>
              </a:lnSpc>
              <a:buFont typeface="Wingdings" pitchFamily="2" charset="2"/>
              <a:buNone/>
            </a:pPr>
            <a:r>
              <a:rPr lang="en-US" sz="2000">
                <a:solidFill>
                  <a:schemeClr val="accent2"/>
                </a:solidFill>
              </a:rPr>
              <a:t>	Project A is expected to produce CF = $100 mil for each of three years. Given a risk free rate of 6%, a market premium of 8%, and beta of .75, what is the PV of the project?.. Now assume that the cash flows change, but are RISK FREE.  What is the new PV?</a:t>
            </a:r>
            <a:endParaRPr lang="en-US" sz="2000">
              <a:solidFill>
                <a:srgbClr val="FF3300"/>
              </a:solidFill>
            </a:endParaRPr>
          </a:p>
        </p:txBody>
      </p:sp>
      <p:graphicFrame>
        <p:nvGraphicFramePr>
          <p:cNvPr id="21506" name="Object 4"/>
          <p:cNvGraphicFramePr>
            <a:graphicFrameLocks noChangeAspect="1"/>
          </p:cNvGraphicFramePr>
          <p:nvPr/>
        </p:nvGraphicFramePr>
        <p:xfrm>
          <a:off x="4484688" y="3276600"/>
          <a:ext cx="2743200" cy="3124200"/>
        </p:xfrm>
        <a:graphic>
          <a:graphicData uri="http://schemas.openxmlformats.org/presentationml/2006/ole">
            <mc:AlternateContent xmlns:mc="http://schemas.openxmlformats.org/markup-compatibility/2006">
              <mc:Choice xmlns:v="urn:schemas-microsoft-com:vml" Requires="v">
                <p:oleObj name="Equation" r:id="rId3" imgW="1460160" imgH="1663560" progId="Equation.3">
                  <p:embed/>
                </p:oleObj>
              </mc:Choice>
              <mc:Fallback>
                <p:oleObj name="Equation" r:id="rId3" imgW="1460160" imgH="1663560" progId="Equation.3">
                  <p:embed/>
                  <p:pic>
                    <p:nvPicPr>
                      <p:cNvPr id="2150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4688" y="3276600"/>
                        <a:ext cx="2743200" cy="3124200"/>
                      </a:xfrm>
                      <a:prstGeom prst="rect">
                        <a:avLst/>
                      </a:prstGeom>
                      <a:solidFill>
                        <a:srgbClr val="F0D8EC"/>
                      </a:solidFill>
                      <a:ln w="9525">
                        <a:solidFill>
                          <a:srgbClr val="FF3300"/>
                        </a:solidFill>
                        <a:miter lim="800000"/>
                        <a:headEnd/>
                        <a:tailEnd/>
                      </a:ln>
                    </p:spPr>
                  </p:pic>
                </p:oleObj>
              </mc:Fallback>
            </mc:AlternateContent>
          </a:graphicData>
        </a:graphic>
      </p:graphicFrame>
    </p:spTree>
    <p:extLst>
      <p:ext uri="{BB962C8B-B14F-4D97-AF65-F5344CB8AC3E}">
        <p14:creationId xmlns:p14="http://schemas.microsoft.com/office/powerpoint/2010/main" val="332710446"/>
      </p:ext>
    </p:extLst>
  </p:cSld>
  <p:clrMapOvr>
    <a:masterClrMapping/>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noFill/>
          <a:ln/>
        </p:spPr>
        <p:txBody>
          <a:bodyPr/>
          <a:lstStyle/>
          <a:p>
            <a:r>
              <a:rPr lang="en-US" dirty="0"/>
              <a:t>Capital Budgeting &amp; Risk</a:t>
            </a:r>
          </a:p>
        </p:txBody>
      </p:sp>
      <p:sp>
        <p:nvSpPr>
          <p:cNvPr id="54275" name="Rectangle 3"/>
          <p:cNvSpPr>
            <a:spLocks noChangeArrowheads="1"/>
          </p:cNvSpPr>
          <p:nvPr/>
        </p:nvSpPr>
        <p:spPr bwMode="auto">
          <a:xfrm>
            <a:off x="2168525" y="1717781"/>
            <a:ext cx="3876254" cy="462307"/>
          </a:xfrm>
          <a:prstGeom prst="rect">
            <a:avLst/>
          </a:prstGeom>
          <a:noFill/>
          <a:ln w="50800">
            <a:solidFill>
              <a:schemeClr val="bg1"/>
            </a:solidFill>
            <a:miter lim="800000"/>
            <a:headEnd/>
            <a:tailEnd/>
          </a:ln>
          <a:effectLst/>
        </p:spPr>
        <p:txBody>
          <a:bodyPr wrap="none" lIns="92075" tIns="46038" rIns="92075" bIns="46038">
            <a:spAutoFit/>
          </a:bodyPr>
          <a:lstStyle/>
          <a:p>
            <a:r>
              <a:rPr lang="en-US" sz="2400" b="1" dirty="0">
                <a:solidFill>
                  <a:schemeClr val="tx2"/>
                </a:solidFill>
              </a:rPr>
              <a:t>Invest in highest NPV project</a:t>
            </a:r>
          </a:p>
        </p:txBody>
      </p:sp>
      <p:sp>
        <p:nvSpPr>
          <p:cNvPr id="54276" name="Rectangle 4"/>
          <p:cNvSpPr>
            <a:spLocks noChangeArrowheads="1"/>
          </p:cNvSpPr>
          <p:nvPr/>
        </p:nvSpPr>
        <p:spPr bwMode="auto">
          <a:xfrm>
            <a:off x="4683126" y="2708381"/>
            <a:ext cx="4067973" cy="462307"/>
          </a:xfrm>
          <a:prstGeom prst="rect">
            <a:avLst/>
          </a:prstGeom>
          <a:noFill/>
          <a:ln w="50800">
            <a:solidFill>
              <a:schemeClr val="bg1"/>
            </a:solidFill>
            <a:miter lim="800000"/>
            <a:headEnd/>
            <a:tailEnd/>
          </a:ln>
          <a:effectLst/>
        </p:spPr>
        <p:txBody>
          <a:bodyPr wrap="none" lIns="92075" tIns="46038" rIns="92075" bIns="46038">
            <a:spAutoFit/>
          </a:bodyPr>
          <a:lstStyle/>
          <a:p>
            <a:r>
              <a:rPr lang="en-US" sz="2400" b="1">
                <a:solidFill>
                  <a:schemeClr val="tx2"/>
                </a:solidFill>
              </a:rPr>
              <a:t>Need Discount rate to get NPV</a:t>
            </a:r>
          </a:p>
        </p:txBody>
      </p:sp>
      <p:sp>
        <p:nvSpPr>
          <p:cNvPr id="54277" name="Rectangle 5"/>
          <p:cNvSpPr>
            <a:spLocks noChangeArrowheads="1"/>
          </p:cNvSpPr>
          <p:nvPr/>
        </p:nvSpPr>
        <p:spPr bwMode="auto">
          <a:xfrm>
            <a:off x="2244726" y="3775181"/>
            <a:ext cx="4067973" cy="462307"/>
          </a:xfrm>
          <a:prstGeom prst="rect">
            <a:avLst/>
          </a:prstGeom>
          <a:noFill/>
          <a:ln w="50800">
            <a:solidFill>
              <a:schemeClr val="bg1"/>
            </a:solidFill>
            <a:miter lim="800000"/>
            <a:headEnd/>
            <a:tailEnd/>
          </a:ln>
          <a:effectLst/>
        </p:spPr>
        <p:txBody>
          <a:bodyPr wrap="none" lIns="92075" tIns="46038" rIns="92075" bIns="46038">
            <a:spAutoFit/>
          </a:bodyPr>
          <a:lstStyle/>
          <a:p>
            <a:r>
              <a:rPr lang="en-US" sz="2400" b="1" dirty="0">
                <a:solidFill>
                  <a:schemeClr val="tx2"/>
                </a:solidFill>
              </a:rPr>
              <a:t>Use CAPM to get discount rate</a:t>
            </a:r>
          </a:p>
        </p:txBody>
      </p:sp>
      <p:sp>
        <p:nvSpPr>
          <p:cNvPr id="54278" name="Rectangle 6"/>
          <p:cNvSpPr>
            <a:spLocks noChangeArrowheads="1"/>
          </p:cNvSpPr>
          <p:nvPr/>
        </p:nvSpPr>
        <p:spPr bwMode="auto">
          <a:xfrm>
            <a:off x="4648201" y="4883256"/>
            <a:ext cx="3244671" cy="831639"/>
          </a:xfrm>
          <a:prstGeom prst="rect">
            <a:avLst/>
          </a:prstGeom>
          <a:noFill/>
          <a:ln w="9525">
            <a:noFill/>
            <a:miter lim="800000"/>
            <a:headEnd/>
            <a:tailEnd/>
          </a:ln>
          <a:effectLst/>
        </p:spPr>
        <p:txBody>
          <a:bodyPr wrap="none" lIns="92075" tIns="46038" rIns="92075" bIns="46038">
            <a:spAutoFit/>
          </a:bodyPr>
          <a:lstStyle/>
          <a:p>
            <a:r>
              <a:rPr lang="en-US" sz="2400" b="1" dirty="0">
                <a:solidFill>
                  <a:schemeClr val="tx2"/>
                </a:solidFill>
              </a:rPr>
              <a:t>Modify CAPM </a:t>
            </a:r>
          </a:p>
          <a:p>
            <a:r>
              <a:rPr lang="en-US" sz="2400" b="1" dirty="0">
                <a:solidFill>
                  <a:schemeClr val="tx2"/>
                </a:solidFill>
              </a:rPr>
              <a:t>(account for proper risk)</a:t>
            </a:r>
          </a:p>
        </p:txBody>
      </p:sp>
      <p:sp>
        <p:nvSpPr>
          <p:cNvPr id="54279" name="Line 7"/>
          <p:cNvSpPr>
            <a:spLocks noChangeShapeType="1"/>
          </p:cNvSpPr>
          <p:nvPr/>
        </p:nvSpPr>
        <p:spPr bwMode="auto">
          <a:xfrm>
            <a:off x="5105400" y="2140055"/>
            <a:ext cx="609600" cy="533400"/>
          </a:xfrm>
          <a:prstGeom prst="line">
            <a:avLst/>
          </a:prstGeom>
          <a:noFill/>
          <a:ln w="50800">
            <a:solidFill>
              <a:schemeClr val="tx2"/>
            </a:solidFill>
            <a:round/>
            <a:headEnd type="none" w="sm" len="sm"/>
            <a:tailEnd type="stealth" w="med" len="lg"/>
          </a:ln>
          <a:effectLst/>
        </p:spPr>
        <p:txBody>
          <a:bodyPr wrap="none" anchor="ctr"/>
          <a:lstStyle/>
          <a:p>
            <a:endParaRPr lang="en-US"/>
          </a:p>
        </p:txBody>
      </p:sp>
      <p:sp>
        <p:nvSpPr>
          <p:cNvPr id="54280" name="Line 8"/>
          <p:cNvSpPr>
            <a:spLocks noChangeShapeType="1"/>
          </p:cNvSpPr>
          <p:nvPr/>
        </p:nvSpPr>
        <p:spPr bwMode="auto">
          <a:xfrm flipH="1">
            <a:off x="4572000" y="3130655"/>
            <a:ext cx="1143000" cy="685800"/>
          </a:xfrm>
          <a:prstGeom prst="line">
            <a:avLst/>
          </a:prstGeom>
          <a:noFill/>
          <a:ln w="50800">
            <a:solidFill>
              <a:schemeClr val="tx2"/>
            </a:solidFill>
            <a:round/>
            <a:headEnd type="none" w="sm" len="sm"/>
            <a:tailEnd type="stealth" w="med" len="lg"/>
          </a:ln>
          <a:effectLst/>
        </p:spPr>
        <p:txBody>
          <a:bodyPr wrap="none" anchor="ctr"/>
          <a:lstStyle/>
          <a:p>
            <a:endParaRPr lang="en-US"/>
          </a:p>
        </p:txBody>
      </p:sp>
      <p:sp>
        <p:nvSpPr>
          <p:cNvPr id="54281" name="Line 9"/>
          <p:cNvSpPr>
            <a:spLocks noChangeShapeType="1"/>
          </p:cNvSpPr>
          <p:nvPr/>
        </p:nvSpPr>
        <p:spPr bwMode="auto">
          <a:xfrm>
            <a:off x="4876800" y="4197455"/>
            <a:ext cx="685800" cy="533400"/>
          </a:xfrm>
          <a:prstGeom prst="line">
            <a:avLst/>
          </a:prstGeom>
          <a:noFill/>
          <a:ln w="50800">
            <a:solidFill>
              <a:schemeClr val="tx1"/>
            </a:solidFill>
            <a:round/>
            <a:headEnd type="none" w="sm" len="sm"/>
            <a:tailEnd type="stealth" w="med" len="lg"/>
          </a:ln>
          <a:effectLst/>
        </p:spPr>
        <p:txBody>
          <a:bodyPr wrap="none" anchor="ctr"/>
          <a:lstStyle/>
          <a:p>
            <a:endParaRPr lang="en-US"/>
          </a:p>
        </p:txBody>
      </p:sp>
      <p:sp>
        <p:nvSpPr>
          <p:cNvPr id="10" name="Rectangle 5"/>
          <p:cNvSpPr>
            <a:spLocks noChangeArrowheads="1"/>
          </p:cNvSpPr>
          <p:nvPr/>
        </p:nvSpPr>
        <p:spPr bwMode="auto">
          <a:xfrm>
            <a:off x="4343401" y="6331056"/>
            <a:ext cx="2656433" cy="462307"/>
          </a:xfrm>
          <a:prstGeom prst="rect">
            <a:avLst/>
          </a:prstGeom>
          <a:noFill/>
          <a:ln w="50800">
            <a:solidFill>
              <a:schemeClr val="bg1"/>
            </a:solidFill>
            <a:miter lim="800000"/>
            <a:headEnd/>
            <a:tailEnd/>
          </a:ln>
          <a:effectLst/>
        </p:spPr>
        <p:txBody>
          <a:bodyPr wrap="none" lIns="92075" tIns="46038" rIns="92075" bIns="46038">
            <a:spAutoFit/>
          </a:bodyPr>
          <a:lstStyle/>
          <a:p>
            <a:r>
              <a:rPr lang="en-US" sz="2400" b="1" dirty="0">
                <a:solidFill>
                  <a:schemeClr val="tx2"/>
                </a:solidFill>
              </a:rPr>
              <a:t>Modify Cash Flows</a:t>
            </a:r>
          </a:p>
        </p:txBody>
      </p:sp>
      <p:sp>
        <p:nvSpPr>
          <p:cNvPr id="11" name="Line 8"/>
          <p:cNvSpPr>
            <a:spLocks noChangeShapeType="1"/>
          </p:cNvSpPr>
          <p:nvPr/>
        </p:nvSpPr>
        <p:spPr bwMode="auto">
          <a:xfrm flipH="1">
            <a:off x="6670675" y="5686530"/>
            <a:ext cx="1143000" cy="685800"/>
          </a:xfrm>
          <a:prstGeom prst="line">
            <a:avLst/>
          </a:prstGeom>
          <a:noFill/>
          <a:ln w="50800">
            <a:solidFill>
              <a:schemeClr val="tx2"/>
            </a:solidFill>
            <a:round/>
            <a:headEnd type="none" w="sm" len="sm"/>
            <a:tailEnd type="stealth" w="med" len="lg"/>
          </a:ln>
          <a:effectLst/>
        </p:spPr>
        <p:txBody>
          <a:bodyPr wrap="none" anchor="ctr"/>
          <a:lstStyle/>
          <a:p>
            <a:endParaRPr lang="en-US"/>
          </a:p>
        </p:txBody>
      </p:sp>
    </p:spTree>
    <p:extLst>
      <p:ext uri="{BB962C8B-B14F-4D97-AF65-F5344CB8AC3E}">
        <p14:creationId xmlns:p14="http://schemas.microsoft.com/office/powerpoint/2010/main" val="2320105570"/>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wipe(up)">
                                      <p:cBhvr>
                                        <p:cTn id="7" dur="500"/>
                                        <p:tgtEl>
                                          <p:spTgt spid="542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4279"/>
                                        </p:tgtEl>
                                        <p:attrNameLst>
                                          <p:attrName>style.visibility</p:attrName>
                                        </p:attrNameLst>
                                      </p:cBhvr>
                                      <p:to>
                                        <p:strVal val="visible"/>
                                      </p:to>
                                    </p:set>
                                    <p:animEffect transition="in" filter="wipe(up)">
                                      <p:cBhvr>
                                        <p:cTn id="12" dur="500"/>
                                        <p:tgtEl>
                                          <p:spTgt spid="54279"/>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54276"/>
                                        </p:tgtEl>
                                        <p:attrNameLst>
                                          <p:attrName>style.visibility</p:attrName>
                                        </p:attrNameLst>
                                      </p:cBhvr>
                                      <p:to>
                                        <p:strVal val="visible"/>
                                      </p:to>
                                    </p:set>
                                    <p:animEffect transition="in" filter="wipe(up)">
                                      <p:cBhvr>
                                        <p:cTn id="15" dur="500"/>
                                        <p:tgtEl>
                                          <p:spTgt spid="5427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54280"/>
                                        </p:tgtEl>
                                        <p:attrNameLst>
                                          <p:attrName>style.visibility</p:attrName>
                                        </p:attrNameLst>
                                      </p:cBhvr>
                                      <p:to>
                                        <p:strVal val="visible"/>
                                      </p:to>
                                    </p:set>
                                    <p:animEffect transition="in" filter="wipe(up)">
                                      <p:cBhvr>
                                        <p:cTn id="20" dur="500"/>
                                        <p:tgtEl>
                                          <p:spTgt spid="54280"/>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54277"/>
                                        </p:tgtEl>
                                        <p:attrNameLst>
                                          <p:attrName>style.visibility</p:attrName>
                                        </p:attrNameLst>
                                      </p:cBhvr>
                                      <p:to>
                                        <p:strVal val="visible"/>
                                      </p:to>
                                    </p:set>
                                    <p:animEffect transition="in" filter="wipe(up)">
                                      <p:cBhvr>
                                        <p:cTn id="23" dur="500"/>
                                        <p:tgtEl>
                                          <p:spTgt spid="5427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54281"/>
                                        </p:tgtEl>
                                        <p:attrNameLst>
                                          <p:attrName>style.visibility</p:attrName>
                                        </p:attrNameLst>
                                      </p:cBhvr>
                                      <p:to>
                                        <p:strVal val="visible"/>
                                      </p:to>
                                    </p:set>
                                    <p:animEffect transition="in" filter="wipe(up)">
                                      <p:cBhvr>
                                        <p:cTn id="28" dur="500"/>
                                        <p:tgtEl>
                                          <p:spTgt spid="54281"/>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54278"/>
                                        </p:tgtEl>
                                        <p:attrNameLst>
                                          <p:attrName>style.visibility</p:attrName>
                                        </p:attrNameLst>
                                      </p:cBhvr>
                                      <p:to>
                                        <p:strVal val="visible"/>
                                      </p:to>
                                    </p:set>
                                    <p:animEffect transition="in" filter="wipe(up)">
                                      <p:cBhvr>
                                        <p:cTn id="31" dur="500"/>
                                        <p:tgtEl>
                                          <p:spTgt spid="5427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animBg="1"/>
      <p:bldP spid="54276" grpId="0" animBg="1"/>
      <p:bldP spid="54277" grpId="0" animBg="1"/>
      <p:bldP spid="54278" grpId="0"/>
      <p:bldP spid="54279" grpId="0" animBg="1"/>
      <p:bldP spid="54280" grpId="0" animBg="1"/>
      <p:bldP spid="54281"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Beta and the COC</a:t>
            </a:r>
          </a:p>
        </p:txBody>
      </p:sp>
      <p:sp>
        <p:nvSpPr>
          <p:cNvPr id="3" name="Content Placeholder 2"/>
          <p:cNvSpPr>
            <a:spLocks noGrp="1"/>
          </p:cNvSpPr>
          <p:nvPr>
            <p:ph idx="4294967295"/>
          </p:nvPr>
        </p:nvSpPr>
        <p:spPr>
          <a:xfrm>
            <a:off x="1981200" y="1752600"/>
            <a:ext cx="8229600" cy="4876800"/>
          </a:xfrm>
        </p:spPr>
        <p:txBody>
          <a:bodyPr/>
          <a:lstStyle/>
          <a:p>
            <a:pPr marL="182880" indent="-182880">
              <a:buFont typeface="Arial" pitchFamily="34" charset="0"/>
              <a:buChar char="•"/>
              <a:defRPr/>
            </a:pPr>
            <a:r>
              <a:rPr lang="en-US" dirty="0"/>
              <a:t>Company cost of capital (COC) is based on the average beta of the assets</a:t>
            </a:r>
          </a:p>
          <a:p>
            <a:pPr marL="182880" indent="-182880">
              <a:buFont typeface="Arial" pitchFamily="34" charset="0"/>
              <a:buChar char="•"/>
              <a:defRPr/>
            </a:pPr>
            <a:r>
              <a:rPr lang="en-US" dirty="0"/>
              <a:t>The average beta of the assets is based on the % of funds in each asset</a:t>
            </a:r>
          </a:p>
          <a:p>
            <a:pPr lvl="1" indent="-182880">
              <a:buFont typeface="Arial" pitchFamily="34" charset="0"/>
              <a:buChar char="•"/>
              <a:defRPr/>
            </a:pPr>
            <a:r>
              <a:rPr lang="en-US" dirty="0"/>
              <a:t>Assets = debt + equity</a:t>
            </a:r>
          </a:p>
          <a:p>
            <a:pPr lvl="1" indent="-182880">
              <a:buFont typeface="Arial" pitchFamily="34" charset="0"/>
              <a:buChar char="•"/>
              <a:defRPr/>
            </a:pPr>
            <a:endParaRPr lang="en-US" dirty="0"/>
          </a:p>
        </p:txBody>
      </p:sp>
      <p:graphicFrame>
        <p:nvGraphicFramePr>
          <p:cNvPr id="5139" name="Object 19"/>
          <p:cNvGraphicFramePr>
            <a:graphicFrameLocks noChangeAspect="1"/>
          </p:cNvGraphicFramePr>
          <p:nvPr/>
        </p:nvGraphicFramePr>
        <p:xfrm>
          <a:off x="3817938" y="5029201"/>
          <a:ext cx="4462463" cy="955675"/>
        </p:xfrm>
        <a:graphic>
          <a:graphicData uri="http://schemas.openxmlformats.org/presentationml/2006/ole">
            <mc:AlternateContent xmlns:mc="http://schemas.openxmlformats.org/markup-compatibility/2006">
              <mc:Choice xmlns:v="urn:schemas-microsoft-com:vml" Requires="v">
                <p:oleObj name="Equation" r:id="rId3" imgW="2019240" imgH="431640" progId="Equation.3">
                  <p:embed/>
                </p:oleObj>
              </mc:Choice>
              <mc:Fallback>
                <p:oleObj name="Equation" r:id="rId3" imgW="2019240" imgH="431640" progId="Equation.3">
                  <p:embed/>
                  <p:pic>
                    <p:nvPicPr>
                      <p:cNvPr id="5139"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7938" y="5029201"/>
                        <a:ext cx="4462463" cy="955675"/>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842648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20483"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20484" name="Rectangle 4"/>
          <p:cNvSpPr>
            <a:spLocks noGrp="1" noChangeArrowheads="1"/>
          </p:cNvSpPr>
          <p:nvPr>
            <p:ph type="title"/>
          </p:nvPr>
        </p:nvSpPr>
        <p:spPr>
          <a:noFill/>
        </p:spPr>
        <p:txBody>
          <a:bodyPr/>
          <a:lstStyle/>
          <a:p>
            <a:pPr eaLnBrk="1" hangingPunct="1"/>
            <a:r>
              <a:rPr lang="en-US" dirty="0"/>
              <a:t>Capital Budgeting &amp; Risk</a:t>
            </a:r>
          </a:p>
        </p:txBody>
      </p:sp>
      <p:sp>
        <p:nvSpPr>
          <p:cNvPr id="8197" name="Rectangle 5"/>
          <p:cNvSpPr>
            <a:spLocks noGrp="1" noChangeArrowheads="1"/>
          </p:cNvSpPr>
          <p:nvPr>
            <p:ph sz="quarter" idx="1"/>
          </p:nvPr>
        </p:nvSpPr>
        <p:spPr>
          <a:xfrm>
            <a:off x="1981200" y="1772093"/>
            <a:ext cx="8153400" cy="4495800"/>
          </a:xfrm>
        </p:spPr>
        <p:txBody>
          <a:bodyPr>
            <a:noAutofit/>
          </a:bodyPr>
          <a:lstStyle/>
          <a:p>
            <a:pPr eaLnBrk="1" hangingPunct="1">
              <a:buFont typeface="Wingdings" pitchFamily="2" charset="2"/>
              <a:buNone/>
            </a:pPr>
            <a:r>
              <a:rPr lang="en-US" sz="2400" u="sng" dirty="0"/>
              <a:t>Sensitivity Analysis</a:t>
            </a:r>
            <a:r>
              <a:rPr lang="en-US" sz="2400" dirty="0"/>
              <a:t> - Analysis of the effects of changes in sales, costs, etc. on a project.</a:t>
            </a:r>
          </a:p>
          <a:p>
            <a:pPr eaLnBrk="1" hangingPunct="1">
              <a:buFont typeface="Wingdings" pitchFamily="2" charset="2"/>
              <a:buNone/>
            </a:pPr>
            <a:r>
              <a:rPr lang="en-US" sz="2400" u="sng" dirty="0"/>
              <a:t>Scenario Analysis</a:t>
            </a:r>
            <a:r>
              <a:rPr lang="en-US" sz="2400" dirty="0"/>
              <a:t> - Project analysis given a particular combination of assumptions.</a:t>
            </a:r>
          </a:p>
          <a:p>
            <a:pPr eaLnBrk="1" hangingPunct="1">
              <a:buFont typeface="Wingdings" pitchFamily="2" charset="2"/>
              <a:buNone/>
            </a:pPr>
            <a:r>
              <a:rPr lang="en-US" sz="2400" u="sng" dirty="0"/>
              <a:t>Simulation Analysis</a:t>
            </a:r>
            <a:r>
              <a:rPr lang="en-US" sz="2400" dirty="0"/>
              <a:t> (Monte Carlo) - Estimation of the probabilities of different possible outcomes.</a:t>
            </a:r>
          </a:p>
          <a:p>
            <a:pPr eaLnBrk="1" hangingPunct="1">
              <a:buFont typeface="Wingdings" pitchFamily="2" charset="2"/>
              <a:buNone/>
            </a:pPr>
            <a:r>
              <a:rPr lang="en-US" sz="2400" u="sng" dirty="0"/>
              <a:t>Break Even Analysis</a:t>
            </a:r>
            <a:r>
              <a:rPr lang="en-US" sz="2400" dirty="0"/>
              <a:t> - Analysis of the level of sales (or other variable) at which the company breaks even. </a:t>
            </a:r>
          </a:p>
          <a:p>
            <a:pPr>
              <a:buNone/>
            </a:pPr>
            <a:r>
              <a:rPr lang="en-US" sz="2400" u="sng" dirty="0"/>
              <a:t>Decision Trees </a:t>
            </a:r>
            <a:r>
              <a:rPr lang="en-US" sz="2400" dirty="0"/>
              <a:t>– Binomial model in which outcomes are path dependent.</a:t>
            </a:r>
          </a:p>
          <a:p>
            <a:pPr>
              <a:buNone/>
            </a:pPr>
            <a:r>
              <a:rPr lang="en-US" sz="2400" u="sng" dirty="0"/>
              <a:t>Real Options </a:t>
            </a:r>
            <a:r>
              <a:rPr lang="en-US" sz="2400" dirty="0"/>
              <a:t>– The value of flexibility.</a:t>
            </a:r>
          </a:p>
          <a:p>
            <a:pPr eaLnBrk="1" hangingPunct="1">
              <a:buFont typeface="Wingdings" pitchFamily="2" charset="2"/>
              <a:buNone/>
            </a:pPr>
            <a:endParaRPr lang="en-US" sz="2400" dirty="0"/>
          </a:p>
        </p:txBody>
      </p:sp>
    </p:spTree>
    <p:extLst>
      <p:ext uri="{BB962C8B-B14F-4D97-AF65-F5344CB8AC3E}">
        <p14:creationId xmlns:p14="http://schemas.microsoft.com/office/powerpoint/2010/main" val="1575260103"/>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7">
                                            <p:txEl>
                                              <p:pRg st="0" end="0"/>
                                            </p:txEl>
                                          </p:spTgt>
                                        </p:tgtEl>
                                        <p:attrNameLst>
                                          <p:attrName>style.visibility</p:attrName>
                                        </p:attrNameLst>
                                      </p:cBhvr>
                                      <p:to>
                                        <p:strVal val="visible"/>
                                      </p:to>
                                    </p:set>
                                    <p:animEffect transition="in" filter="dissolve">
                                      <p:cBhvr>
                                        <p:cTn id="7" dur="500"/>
                                        <p:tgtEl>
                                          <p:spTgt spid="8197">
                                            <p:txEl>
                                              <p:pRg st="0" end="0"/>
                                            </p:txEl>
                                          </p:spTgt>
                                        </p:tgtEl>
                                      </p:cBhvr>
                                    </p:animEffect>
                                  </p:childTnLst>
                                  <p:subTnLst>
                                    <p:animClr clrSpc="rgb" dir="cw">
                                      <p:cBhvr override="childStyle">
                                        <p:cTn dur="1" fill="hold" display="0" masterRel="nextClick" afterEffect="1"/>
                                        <p:tgtEl>
                                          <p:spTgt spid="8197">
                                            <p:txEl>
                                              <p:pRg st="0" end="0"/>
                                            </p:txEl>
                                          </p:spTgt>
                                        </p:tgtEl>
                                        <p:attrNameLst>
                                          <p:attrName>ppt_c</p:attrName>
                                        </p:attrNameLst>
                                      </p:cBhvr>
                                      <p:to>
                                        <a:schemeClr val="accent2"/>
                                      </p:to>
                                    </p:animClr>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197">
                                            <p:txEl>
                                              <p:pRg st="1" end="1"/>
                                            </p:txEl>
                                          </p:spTgt>
                                        </p:tgtEl>
                                        <p:attrNameLst>
                                          <p:attrName>style.visibility</p:attrName>
                                        </p:attrNameLst>
                                      </p:cBhvr>
                                      <p:to>
                                        <p:strVal val="visible"/>
                                      </p:to>
                                    </p:set>
                                    <p:animEffect transition="in" filter="dissolve">
                                      <p:cBhvr>
                                        <p:cTn id="12" dur="500"/>
                                        <p:tgtEl>
                                          <p:spTgt spid="8197">
                                            <p:txEl>
                                              <p:pRg st="1" end="1"/>
                                            </p:txEl>
                                          </p:spTgt>
                                        </p:tgtEl>
                                      </p:cBhvr>
                                    </p:animEffect>
                                  </p:childTnLst>
                                  <p:subTnLst>
                                    <p:animClr clrSpc="rgb" dir="cw">
                                      <p:cBhvr override="childStyle">
                                        <p:cTn dur="1" fill="hold" display="0" masterRel="nextClick" afterEffect="1"/>
                                        <p:tgtEl>
                                          <p:spTgt spid="8197">
                                            <p:txEl>
                                              <p:pRg st="1" end="1"/>
                                            </p:txEl>
                                          </p:spTgt>
                                        </p:tgtEl>
                                        <p:attrNameLst>
                                          <p:attrName>ppt_c</p:attrName>
                                        </p:attrNameLst>
                                      </p:cBhvr>
                                      <p:to>
                                        <a:schemeClr val="accent2"/>
                                      </p:to>
                                    </p:animClr>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197">
                                            <p:txEl>
                                              <p:pRg st="2" end="2"/>
                                            </p:txEl>
                                          </p:spTgt>
                                        </p:tgtEl>
                                        <p:attrNameLst>
                                          <p:attrName>style.visibility</p:attrName>
                                        </p:attrNameLst>
                                      </p:cBhvr>
                                      <p:to>
                                        <p:strVal val="visible"/>
                                      </p:to>
                                    </p:set>
                                    <p:animEffect transition="in" filter="dissolve">
                                      <p:cBhvr>
                                        <p:cTn id="17" dur="500"/>
                                        <p:tgtEl>
                                          <p:spTgt spid="8197">
                                            <p:txEl>
                                              <p:pRg st="2" end="2"/>
                                            </p:txEl>
                                          </p:spTgt>
                                        </p:tgtEl>
                                      </p:cBhvr>
                                    </p:animEffect>
                                  </p:childTnLst>
                                  <p:subTnLst>
                                    <p:animClr clrSpc="rgb" dir="cw">
                                      <p:cBhvr override="childStyle">
                                        <p:cTn dur="1" fill="hold" display="0" masterRel="nextClick" afterEffect="1"/>
                                        <p:tgtEl>
                                          <p:spTgt spid="8197">
                                            <p:txEl>
                                              <p:pRg st="2" end="2"/>
                                            </p:txEl>
                                          </p:spTgt>
                                        </p:tgtEl>
                                        <p:attrNameLst>
                                          <p:attrName>ppt_c</p:attrName>
                                        </p:attrNameLst>
                                      </p:cBhvr>
                                      <p:to>
                                        <a:schemeClr val="accent2"/>
                                      </p:to>
                                    </p:animClr>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197">
                                            <p:txEl>
                                              <p:pRg st="3" end="3"/>
                                            </p:txEl>
                                          </p:spTgt>
                                        </p:tgtEl>
                                        <p:attrNameLst>
                                          <p:attrName>style.visibility</p:attrName>
                                        </p:attrNameLst>
                                      </p:cBhvr>
                                      <p:to>
                                        <p:strVal val="visible"/>
                                      </p:to>
                                    </p:set>
                                    <p:animEffect transition="in" filter="dissolve">
                                      <p:cBhvr>
                                        <p:cTn id="22" dur="500"/>
                                        <p:tgtEl>
                                          <p:spTgt spid="8197">
                                            <p:txEl>
                                              <p:pRg st="3" end="3"/>
                                            </p:txEl>
                                          </p:spTgt>
                                        </p:tgtEl>
                                      </p:cBhvr>
                                    </p:animEffect>
                                  </p:childTnLst>
                                  <p:subTnLst>
                                    <p:animClr clrSpc="rgb" dir="cw">
                                      <p:cBhvr override="childStyle">
                                        <p:cTn dur="1" fill="hold" display="0" masterRel="nextClick" afterEffect="1"/>
                                        <p:tgtEl>
                                          <p:spTgt spid="8197">
                                            <p:txEl>
                                              <p:pRg st="3" end="3"/>
                                            </p:txEl>
                                          </p:spTgt>
                                        </p:tgtEl>
                                        <p:attrNameLst>
                                          <p:attrName>ppt_c</p:attrName>
                                        </p:attrNameLst>
                                      </p:cBhvr>
                                      <p:to>
                                        <a:schemeClr val="accent2"/>
                                      </p:to>
                                    </p:animClr>
                                  </p:sub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197">
                                            <p:txEl>
                                              <p:pRg st="4" end="4"/>
                                            </p:txEl>
                                          </p:spTgt>
                                        </p:tgtEl>
                                        <p:attrNameLst>
                                          <p:attrName>style.visibility</p:attrName>
                                        </p:attrNameLst>
                                      </p:cBhvr>
                                      <p:to>
                                        <p:strVal val="visible"/>
                                      </p:to>
                                    </p:set>
                                    <p:animEffect transition="in" filter="dissolve">
                                      <p:cBhvr>
                                        <p:cTn id="27" dur="500"/>
                                        <p:tgtEl>
                                          <p:spTgt spid="8197">
                                            <p:txEl>
                                              <p:pRg st="4" end="4"/>
                                            </p:txEl>
                                          </p:spTgt>
                                        </p:tgtEl>
                                      </p:cBhvr>
                                    </p:animEffect>
                                  </p:childTnLst>
                                  <p:subTnLst>
                                    <p:animClr clrSpc="rgb" dir="cw">
                                      <p:cBhvr override="childStyle">
                                        <p:cTn dur="1" fill="hold" display="0" masterRel="nextClick" afterEffect="1"/>
                                        <p:tgtEl>
                                          <p:spTgt spid="8197">
                                            <p:txEl>
                                              <p:pRg st="4" end="4"/>
                                            </p:txEl>
                                          </p:spTgt>
                                        </p:tgtEl>
                                        <p:attrNameLst>
                                          <p:attrName>ppt_c</p:attrName>
                                        </p:attrNameLst>
                                      </p:cBhvr>
                                      <p:to>
                                        <a:schemeClr val="accent2"/>
                                      </p:to>
                                    </p:animClr>
                                  </p:sub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197">
                                            <p:txEl>
                                              <p:pRg st="5" end="5"/>
                                            </p:txEl>
                                          </p:spTgt>
                                        </p:tgtEl>
                                        <p:attrNameLst>
                                          <p:attrName>style.visibility</p:attrName>
                                        </p:attrNameLst>
                                      </p:cBhvr>
                                      <p:to>
                                        <p:strVal val="visible"/>
                                      </p:to>
                                    </p:set>
                                    <p:animEffect transition="in" filter="dissolve">
                                      <p:cBhvr>
                                        <p:cTn id="32" dur="500"/>
                                        <p:tgtEl>
                                          <p:spTgt spid="8197">
                                            <p:txEl>
                                              <p:pRg st="5" end="5"/>
                                            </p:txEl>
                                          </p:spTgt>
                                        </p:tgtEl>
                                      </p:cBhvr>
                                    </p:animEffect>
                                  </p:childTnLst>
                                  <p:subTnLst>
                                    <p:animClr clrSpc="rgb" dir="cw">
                                      <p:cBhvr override="childStyle">
                                        <p:cTn dur="1" fill="hold" display="0" masterRel="nextClick" afterEffect="1"/>
                                        <p:tgtEl>
                                          <p:spTgt spid="8197">
                                            <p:txEl>
                                              <p:pRg st="5" end="5"/>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21507"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21508" name="Rectangle 4"/>
          <p:cNvSpPr>
            <a:spLocks noGrp="1" noChangeArrowheads="1"/>
          </p:cNvSpPr>
          <p:nvPr>
            <p:ph type="title"/>
          </p:nvPr>
        </p:nvSpPr>
        <p:spPr>
          <a:noFill/>
        </p:spPr>
        <p:txBody>
          <a:bodyPr/>
          <a:lstStyle/>
          <a:p>
            <a:pPr eaLnBrk="1" hangingPunct="1"/>
            <a:r>
              <a:rPr lang="en-US"/>
              <a:t>Sensitivity Analysis</a:t>
            </a:r>
          </a:p>
        </p:txBody>
      </p:sp>
      <p:sp>
        <p:nvSpPr>
          <p:cNvPr id="21509" name="Rectangle 5"/>
          <p:cNvSpPr>
            <a:spLocks noGrp="1" noChangeArrowheads="1"/>
          </p:cNvSpPr>
          <p:nvPr>
            <p:ph sz="quarter" idx="1"/>
          </p:nvPr>
        </p:nvSpPr>
        <p:spPr/>
        <p:txBody>
          <a:bodyPr/>
          <a:lstStyle/>
          <a:p>
            <a:pPr eaLnBrk="1" hangingPunct="1">
              <a:lnSpc>
                <a:spcPct val="90000"/>
              </a:lnSpc>
              <a:buFont typeface="Wingdings" pitchFamily="2" charset="2"/>
              <a:buNone/>
            </a:pPr>
            <a:r>
              <a:rPr lang="en-US" sz="2000" dirty="0"/>
              <a:t>Example</a:t>
            </a:r>
          </a:p>
          <a:p>
            <a:pPr eaLnBrk="1" hangingPunct="1">
              <a:lnSpc>
                <a:spcPct val="90000"/>
              </a:lnSpc>
              <a:buFont typeface="Wingdings" pitchFamily="2" charset="2"/>
              <a:buNone/>
            </a:pPr>
            <a:r>
              <a:rPr lang="en-US" sz="2000" dirty="0"/>
              <a:t>	Given the </a:t>
            </a:r>
            <a:r>
              <a:rPr lang="en-US" sz="2000" u="sng" dirty="0"/>
              <a:t>expected cash flow forecasts</a:t>
            </a:r>
            <a:r>
              <a:rPr lang="en-US" sz="2000" dirty="0"/>
              <a:t> for </a:t>
            </a:r>
            <a:r>
              <a:rPr lang="en-US" sz="2000" dirty="0" err="1"/>
              <a:t>Otobai</a:t>
            </a:r>
            <a:r>
              <a:rPr lang="en-US" sz="2000" dirty="0"/>
              <a:t> Company’s Motor Scooter project, listed on the next slide, determine the NPV of the project given changes in the cash flow components using a 10% cost of capital.  Assume that all variables remain constant, except the one you are changing.</a:t>
            </a:r>
          </a:p>
          <a:p>
            <a:pPr eaLnBrk="1" hangingPunct="1">
              <a:lnSpc>
                <a:spcPct val="90000"/>
              </a:lnSpc>
              <a:buFont typeface="Wingdings" pitchFamily="2" charset="2"/>
              <a:buNone/>
            </a:pPr>
            <a:endParaRPr lang="en-US" sz="2000" dirty="0"/>
          </a:p>
        </p:txBody>
      </p:sp>
      <p:pic>
        <p:nvPicPr>
          <p:cNvPr id="21510" name="Picture 6" descr="CAR"/>
          <p:cNvPicPr>
            <a:picLocks noChangeAspect="1" noChangeArrowheads="1"/>
          </p:cNvPicPr>
          <p:nvPr/>
        </p:nvPicPr>
        <p:blipFill>
          <a:blip r:embed="rId3"/>
          <a:srcRect/>
          <a:stretch>
            <a:fillRect/>
          </a:stretch>
        </p:blipFill>
        <p:spPr bwMode="auto">
          <a:xfrm>
            <a:off x="6934200" y="3962400"/>
            <a:ext cx="3048000" cy="2311400"/>
          </a:xfrm>
          <a:prstGeom prst="rect">
            <a:avLst/>
          </a:prstGeom>
          <a:noFill/>
          <a:ln w="9525">
            <a:noFill/>
            <a:miter lim="800000"/>
            <a:headEnd/>
            <a:tailEnd/>
          </a:ln>
        </p:spPr>
      </p:pic>
    </p:spTree>
    <p:extLst>
      <p:ext uri="{BB962C8B-B14F-4D97-AF65-F5344CB8AC3E}">
        <p14:creationId xmlns:p14="http://schemas.microsoft.com/office/powerpoint/2010/main" val="3732611013"/>
      </p:ext>
    </p:extLst>
  </p:cSld>
  <p:clrMapOvr>
    <a:masterClrMapping/>
  </p:clrMapOvr>
  <p:transition>
    <p:checke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2052"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2053" name="Rectangle 4"/>
          <p:cNvSpPr>
            <a:spLocks noGrp="1" noChangeArrowheads="1"/>
          </p:cNvSpPr>
          <p:nvPr>
            <p:ph type="title"/>
          </p:nvPr>
        </p:nvSpPr>
        <p:spPr>
          <a:noFill/>
        </p:spPr>
        <p:txBody>
          <a:bodyPr/>
          <a:lstStyle/>
          <a:p>
            <a:pPr eaLnBrk="1" hangingPunct="1"/>
            <a:r>
              <a:rPr lang="en-US"/>
              <a:t>Sensitivity Analysis</a:t>
            </a:r>
          </a:p>
        </p:txBody>
      </p:sp>
      <p:sp>
        <p:nvSpPr>
          <p:cNvPr id="2054" name="Rectangle 5"/>
          <p:cNvSpPr>
            <a:spLocks noGrp="1" noChangeArrowheads="1"/>
          </p:cNvSpPr>
          <p:nvPr>
            <p:ph sz="quarter" idx="1"/>
          </p:nvPr>
        </p:nvSpPr>
        <p:spPr/>
        <p:txBody>
          <a:bodyPr/>
          <a:lstStyle/>
          <a:p>
            <a:pPr eaLnBrk="1" hangingPunct="1">
              <a:buFont typeface="Wingdings" pitchFamily="2" charset="2"/>
              <a:buNone/>
            </a:pPr>
            <a:r>
              <a:rPr lang="en-US" sz="2800" dirty="0"/>
              <a:t>Example - continued</a:t>
            </a:r>
          </a:p>
          <a:p>
            <a:pPr eaLnBrk="1" hangingPunct="1">
              <a:buFont typeface="Wingdings" pitchFamily="2" charset="2"/>
              <a:buNone/>
            </a:pPr>
            <a:r>
              <a:rPr lang="en-US" sz="2800" dirty="0"/>
              <a:t>	</a:t>
            </a:r>
            <a:r>
              <a:rPr lang="en-US" sz="2800" b="1" i="1" dirty="0"/>
              <a:t>Possible Outcomes</a:t>
            </a:r>
          </a:p>
        </p:txBody>
      </p:sp>
      <p:graphicFrame>
        <p:nvGraphicFramePr>
          <p:cNvPr id="2050" name="Object 6"/>
          <p:cNvGraphicFramePr>
            <a:graphicFrameLocks/>
          </p:cNvGraphicFramePr>
          <p:nvPr/>
        </p:nvGraphicFramePr>
        <p:xfrm>
          <a:off x="2514600" y="2743201"/>
          <a:ext cx="6553200" cy="3344863"/>
        </p:xfrm>
        <a:graphic>
          <a:graphicData uri="http://schemas.openxmlformats.org/presentationml/2006/ole">
            <mc:AlternateContent xmlns:mc="http://schemas.openxmlformats.org/markup-compatibility/2006">
              <mc:Choice xmlns:v="urn:schemas-microsoft-com:vml" Requires="v">
                <p:oleObj name="Equation" r:id="rId3" imgW="3238200" imgH="1650960" progId="Equation.3">
                  <p:embed/>
                </p:oleObj>
              </mc:Choice>
              <mc:Fallback>
                <p:oleObj name="Equation" r:id="rId3" imgW="3238200" imgH="1650960" progId="Equation.3">
                  <p:embed/>
                  <p:pic>
                    <p:nvPicPr>
                      <p:cNvPr id="2050" name="Objec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2743201"/>
                        <a:ext cx="6553200" cy="334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55" name="Picture 7" descr="CAR"/>
          <p:cNvPicPr>
            <a:picLocks noChangeAspect="1" noChangeArrowheads="1"/>
          </p:cNvPicPr>
          <p:nvPr/>
        </p:nvPicPr>
        <p:blipFill>
          <a:blip r:embed="rId5"/>
          <a:srcRect/>
          <a:stretch>
            <a:fillRect/>
          </a:stretch>
        </p:blipFill>
        <p:spPr bwMode="auto">
          <a:xfrm>
            <a:off x="8763000" y="1219201"/>
            <a:ext cx="1905000" cy="1444625"/>
          </a:xfrm>
          <a:prstGeom prst="rect">
            <a:avLst/>
          </a:prstGeom>
          <a:noFill/>
          <a:ln w="9525">
            <a:noFill/>
            <a:miter lim="800000"/>
            <a:headEnd/>
            <a:tailEnd/>
          </a:ln>
        </p:spPr>
      </p:pic>
    </p:spTree>
    <p:extLst>
      <p:ext uri="{BB962C8B-B14F-4D97-AF65-F5344CB8AC3E}">
        <p14:creationId xmlns:p14="http://schemas.microsoft.com/office/powerpoint/2010/main" val="1258734418"/>
      </p:ext>
    </p:extLst>
  </p:cSld>
  <p:clrMapOvr>
    <a:masterClrMapping/>
  </p:clrMapOvr>
  <p:transition>
    <p:checke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4100"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4101" name="Rectangle 4"/>
          <p:cNvSpPr>
            <a:spLocks noGrp="1" noChangeArrowheads="1"/>
          </p:cNvSpPr>
          <p:nvPr>
            <p:ph type="title"/>
          </p:nvPr>
        </p:nvSpPr>
        <p:spPr>
          <a:noFill/>
        </p:spPr>
        <p:txBody>
          <a:bodyPr/>
          <a:lstStyle/>
          <a:p>
            <a:pPr eaLnBrk="1" hangingPunct="1"/>
            <a:r>
              <a:rPr lang="en-US"/>
              <a:t>Sensitivity Analysis</a:t>
            </a:r>
          </a:p>
        </p:txBody>
      </p:sp>
      <p:sp>
        <p:nvSpPr>
          <p:cNvPr id="4102" name="Rectangle 5"/>
          <p:cNvSpPr>
            <a:spLocks noGrp="1" noChangeArrowheads="1"/>
          </p:cNvSpPr>
          <p:nvPr>
            <p:ph sz="quarter" idx="1"/>
          </p:nvPr>
        </p:nvSpPr>
        <p:spPr/>
        <p:txBody>
          <a:bodyPr/>
          <a:lstStyle/>
          <a:p>
            <a:pPr eaLnBrk="1" hangingPunct="1">
              <a:buFont typeface="Wingdings" pitchFamily="2" charset="2"/>
              <a:buNone/>
            </a:pPr>
            <a:r>
              <a:rPr lang="en-US" sz="2800" dirty="0"/>
              <a:t>Example - continued</a:t>
            </a:r>
          </a:p>
          <a:p>
            <a:pPr eaLnBrk="1" hangingPunct="1">
              <a:buFont typeface="Wingdings" pitchFamily="2" charset="2"/>
              <a:buNone/>
            </a:pPr>
            <a:r>
              <a:rPr lang="en-US" sz="2800" b="1" i="1" dirty="0"/>
              <a:t>	NPV Possibilities (Billions Yen)</a:t>
            </a:r>
          </a:p>
        </p:txBody>
      </p:sp>
      <p:pic>
        <p:nvPicPr>
          <p:cNvPr id="4103" name="Picture 6" descr="CAR"/>
          <p:cNvPicPr>
            <a:picLocks noChangeAspect="1" noChangeArrowheads="1"/>
          </p:cNvPicPr>
          <p:nvPr/>
        </p:nvPicPr>
        <p:blipFill>
          <a:blip r:embed="rId3"/>
          <a:srcRect/>
          <a:stretch>
            <a:fillRect/>
          </a:stretch>
        </p:blipFill>
        <p:spPr bwMode="auto">
          <a:xfrm>
            <a:off x="8763000" y="1219201"/>
            <a:ext cx="1905000" cy="1444625"/>
          </a:xfrm>
          <a:prstGeom prst="rect">
            <a:avLst/>
          </a:prstGeom>
          <a:noFill/>
          <a:ln w="9525">
            <a:noFill/>
            <a:miter lim="800000"/>
            <a:headEnd/>
            <a:tailEnd/>
          </a:ln>
        </p:spPr>
      </p:pic>
      <p:graphicFrame>
        <p:nvGraphicFramePr>
          <p:cNvPr id="4098" name="Object 7"/>
          <p:cNvGraphicFramePr>
            <a:graphicFrameLocks/>
          </p:cNvGraphicFramePr>
          <p:nvPr/>
        </p:nvGraphicFramePr>
        <p:xfrm>
          <a:off x="2514600" y="2743201"/>
          <a:ext cx="6553200" cy="3344863"/>
        </p:xfrm>
        <a:graphic>
          <a:graphicData uri="http://schemas.openxmlformats.org/presentationml/2006/ole">
            <mc:AlternateContent xmlns:mc="http://schemas.openxmlformats.org/markup-compatibility/2006">
              <mc:Choice xmlns:v="urn:schemas-microsoft-com:vml" Requires="v">
                <p:oleObj name="Equation" r:id="rId4" imgW="3238200" imgH="1650960" progId="Equation.3">
                  <p:embed/>
                </p:oleObj>
              </mc:Choice>
              <mc:Fallback>
                <p:oleObj name="Equation" r:id="rId4" imgW="3238200" imgH="1650960" progId="Equation.3">
                  <p:embed/>
                  <p:pic>
                    <p:nvPicPr>
                      <p:cNvPr id="4098"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2743201"/>
                        <a:ext cx="6553200" cy="334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205654259"/>
      </p:ext>
    </p:extLst>
  </p:cSld>
  <p:clrMapOvr>
    <a:masterClrMapping/>
  </p:clrMapOvr>
  <p:transition>
    <p:checke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1028"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1029" name="Rectangle 4"/>
          <p:cNvSpPr>
            <a:spLocks noGrp="1" noChangeArrowheads="1"/>
          </p:cNvSpPr>
          <p:nvPr>
            <p:ph type="title"/>
          </p:nvPr>
        </p:nvSpPr>
        <p:spPr>
          <a:noFill/>
        </p:spPr>
        <p:txBody>
          <a:bodyPr/>
          <a:lstStyle/>
          <a:p>
            <a:pPr eaLnBrk="1" hangingPunct="1"/>
            <a:r>
              <a:rPr lang="en-US"/>
              <a:t>Sensitivity Analysis</a:t>
            </a:r>
          </a:p>
        </p:txBody>
      </p:sp>
      <p:graphicFrame>
        <p:nvGraphicFramePr>
          <p:cNvPr id="1026" name="Object 5"/>
          <p:cNvGraphicFramePr>
            <a:graphicFrameLocks/>
          </p:cNvGraphicFramePr>
          <p:nvPr/>
        </p:nvGraphicFramePr>
        <p:xfrm>
          <a:off x="3505200" y="1673226"/>
          <a:ext cx="4800600" cy="4270375"/>
        </p:xfrm>
        <a:graphic>
          <a:graphicData uri="http://schemas.openxmlformats.org/presentationml/2006/ole">
            <mc:AlternateContent xmlns:mc="http://schemas.openxmlformats.org/markup-compatibility/2006">
              <mc:Choice xmlns:v="urn:schemas-microsoft-com:vml" Requires="v">
                <p:oleObj name="Equation" r:id="rId3" imgW="2869920" imgH="2565360" progId="Equation.3">
                  <p:embed/>
                </p:oleObj>
              </mc:Choice>
              <mc:Fallback>
                <p:oleObj name="Equation" r:id="rId3" imgW="2869920" imgH="2565360" progId="Equation.3">
                  <p:embed/>
                  <p:pic>
                    <p:nvPicPr>
                      <p:cNvPr id="1026" name="Object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1673226"/>
                        <a:ext cx="4800600" cy="427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1" name="Rectangle 7"/>
          <p:cNvSpPr>
            <a:spLocks noChangeArrowheads="1"/>
          </p:cNvSpPr>
          <p:nvPr/>
        </p:nvSpPr>
        <p:spPr bwMode="auto">
          <a:xfrm>
            <a:off x="6858000" y="5943600"/>
            <a:ext cx="3048000" cy="393700"/>
          </a:xfrm>
          <a:prstGeom prst="rect">
            <a:avLst/>
          </a:prstGeom>
          <a:noFill/>
          <a:ln w="12700">
            <a:noFill/>
            <a:miter lim="800000"/>
            <a:headEnd/>
            <a:tailEnd/>
          </a:ln>
        </p:spPr>
        <p:txBody>
          <a:bodyPr lIns="90488" tIns="44450" rIns="90488" bIns="44450">
            <a:spAutoFit/>
          </a:bodyPr>
          <a:lstStyle/>
          <a:p>
            <a:pPr eaLnBrk="0" hangingPunct="0">
              <a:spcBef>
                <a:spcPct val="50000"/>
              </a:spcBef>
            </a:pPr>
            <a:r>
              <a:rPr lang="en-US" sz="2000" b="1" u="sng">
                <a:latin typeface="Times New Roman" pitchFamily="18" charset="0"/>
              </a:rPr>
              <a:t>NPV=  3.43 billion Yen</a:t>
            </a:r>
          </a:p>
        </p:txBody>
      </p:sp>
      <p:pic>
        <p:nvPicPr>
          <p:cNvPr id="1032" name="Picture 8" descr="CAR"/>
          <p:cNvPicPr>
            <a:picLocks noChangeAspect="1" noChangeArrowheads="1"/>
          </p:cNvPicPr>
          <p:nvPr/>
        </p:nvPicPr>
        <p:blipFill>
          <a:blip r:embed="rId5"/>
          <a:srcRect/>
          <a:stretch>
            <a:fillRect/>
          </a:stretch>
        </p:blipFill>
        <p:spPr bwMode="auto">
          <a:xfrm>
            <a:off x="8763000" y="1219201"/>
            <a:ext cx="1905000" cy="1444625"/>
          </a:xfrm>
          <a:prstGeom prst="rect">
            <a:avLst/>
          </a:prstGeom>
          <a:noFill/>
          <a:ln w="9525">
            <a:noFill/>
            <a:miter lim="800000"/>
            <a:headEnd/>
            <a:tailEnd/>
          </a:ln>
        </p:spPr>
      </p:pic>
      <p:pic>
        <p:nvPicPr>
          <p:cNvPr id="1033" name="Picture 9"/>
          <p:cNvPicPr>
            <a:picLocks noChangeAspect="1" noChangeArrowheads="1"/>
          </p:cNvPicPr>
          <p:nvPr/>
        </p:nvPicPr>
        <p:blipFill>
          <a:blip r:embed="rId6"/>
          <a:srcRect/>
          <a:stretch>
            <a:fillRect/>
          </a:stretch>
        </p:blipFill>
        <p:spPr bwMode="auto">
          <a:xfrm>
            <a:off x="2209800" y="3276601"/>
            <a:ext cx="1149350" cy="1323975"/>
          </a:xfrm>
          <a:prstGeom prst="rect">
            <a:avLst/>
          </a:prstGeom>
          <a:noFill/>
          <a:ln w="9525">
            <a:noFill/>
            <a:miter lim="800000"/>
            <a:headEnd/>
            <a:tailEnd/>
          </a:ln>
        </p:spPr>
      </p:pic>
    </p:spTree>
    <p:extLst>
      <p:ext uri="{BB962C8B-B14F-4D97-AF65-F5344CB8AC3E}">
        <p14:creationId xmlns:p14="http://schemas.microsoft.com/office/powerpoint/2010/main" val="3017533992"/>
      </p:ext>
    </p:extLst>
  </p:cSld>
  <p:clrMapOvr>
    <a:masterClrMapping/>
  </p:clrMapOvr>
  <p:transition>
    <p:checke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2052"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2053" name="Rectangle 4"/>
          <p:cNvSpPr>
            <a:spLocks noGrp="1" noChangeArrowheads="1"/>
          </p:cNvSpPr>
          <p:nvPr>
            <p:ph type="title"/>
          </p:nvPr>
        </p:nvSpPr>
        <p:spPr>
          <a:noFill/>
        </p:spPr>
        <p:txBody>
          <a:bodyPr/>
          <a:lstStyle/>
          <a:p>
            <a:pPr eaLnBrk="1" hangingPunct="1"/>
            <a:r>
              <a:rPr lang="en-US"/>
              <a:t>Sensitivity Analysis</a:t>
            </a:r>
          </a:p>
        </p:txBody>
      </p:sp>
      <p:sp>
        <p:nvSpPr>
          <p:cNvPr id="2054" name="Rectangle 5"/>
          <p:cNvSpPr>
            <a:spLocks noGrp="1" noChangeArrowheads="1"/>
          </p:cNvSpPr>
          <p:nvPr>
            <p:ph sz="quarter" idx="1"/>
          </p:nvPr>
        </p:nvSpPr>
        <p:spPr/>
        <p:txBody>
          <a:bodyPr/>
          <a:lstStyle/>
          <a:p>
            <a:pPr eaLnBrk="1" hangingPunct="1">
              <a:buFont typeface="Wingdings" pitchFamily="2" charset="2"/>
              <a:buNone/>
            </a:pPr>
            <a:r>
              <a:rPr lang="en-US" sz="2800" dirty="0"/>
              <a:t>Example - continued</a:t>
            </a:r>
          </a:p>
          <a:p>
            <a:pPr eaLnBrk="1" hangingPunct="1">
              <a:buFont typeface="Wingdings" pitchFamily="2" charset="2"/>
              <a:buNone/>
            </a:pPr>
            <a:r>
              <a:rPr lang="en-US" sz="2800" dirty="0"/>
              <a:t>	</a:t>
            </a:r>
            <a:r>
              <a:rPr lang="en-US" sz="2800" b="1" i="1" dirty="0"/>
              <a:t>Possible Outcomes</a:t>
            </a:r>
          </a:p>
        </p:txBody>
      </p:sp>
      <p:graphicFrame>
        <p:nvGraphicFramePr>
          <p:cNvPr id="2050" name="Object 6"/>
          <p:cNvGraphicFramePr>
            <a:graphicFrameLocks/>
          </p:cNvGraphicFramePr>
          <p:nvPr/>
        </p:nvGraphicFramePr>
        <p:xfrm>
          <a:off x="2514600" y="2743201"/>
          <a:ext cx="6553200" cy="3344863"/>
        </p:xfrm>
        <a:graphic>
          <a:graphicData uri="http://schemas.openxmlformats.org/presentationml/2006/ole">
            <mc:AlternateContent xmlns:mc="http://schemas.openxmlformats.org/markup-compatibility/2006">
              <mc:Choice xmlns:v="urn:schemas-microsoft-com:vml" Requires="v">
                <p:oleObj name="Equation" r:id="rId3" imgW="3238200" imgH="1650960" progId="Equation.3">
                  <p:embed/>
                </p:oleObj>
              </mc:Choice>
              <mc:Fallback>
                <p:oleObj name="Equation" r:id="rId3" imgW="3238200" imgH="1650960" progId="Equation.3">
                  <p:embed/>
                  <p:pic>
                    <p:nvPicPr>
                      <p:cNvPr id="2050" name="Objec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2743201"/>
                        <a:ext cx="6553200" cy="334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55" name="Picture 7" descr="CAR"/>
          <p:cNvPicPr>
            <a:picLocks noChangeAspect="1" noChangeArrowheads="1"/>
          </p:cNvPicPr>
          <p:nvPr/>
        </p:nvPicPr>
        <p:blipFill>
          <a:blip r:embed="rId5"/>
          <a:srcRect/>
          <a:stretch>
            <a:fillRect/>
          </a:stretch>
        </p:blipFill>
        <p:spPr bwMode="auto">
          <a:xfrm>
            <a:off x="8763000" y="1219201"/>
            <a:ext cx="1905000" cy="1444625"/>
          </a:xfrm>
          <a:prstGeom prst="rect">
            <a:avLst/>
          </a:prstGeom>
          <a:noFill/>
          <a:ln w="9525">
            <a:noFill/>
            <a:miter lim="800000"/>
            <a:headEnd/>
            <a:tailEnd/>
          </a:ln>
        </p:spPr>
      </p:pic>
      <p:sp>
        <p:nvSpPr>
          <p:cNvPr id="8" name="Oval 7"/>
          <p:cNvSpPr/>
          <p:nvPr/>
        </p:nvSpPr>
        <p:spPr>
          <a:xfrm>
            <a:off x="7924800" y="3733800"/>
            <a:ext cx="12954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6248400" y="4114800"/>
            <a:ext cx="1447800" cy="1981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2366843"/>
      </p:ext>
    </p:extLst>
  </p:cSld>
  <p:clrMapOvr>
    <a:masterClrMapping/>
  </p:clrMapOvr>
  <p:transition>
    <p:checke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3076"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3077" name="Rectangle 4"/>
          <p:cNvSpPr>
            <a:spLocks noGrp="1" noChangeArrowheads="1"/>
          </p:cNvSpPr>
          <p:nvPr>
            <p:ph type="title"/>
          </p:nvPr>
        </p:nvSpPr>
        <p:spPr>
          <a:noFill/>
        </p:spPr>
        <p:txBody>
          <a:bodyPr/>
          <a:lstStyle/>
          <a:p>
            <a:pPr eaLnBrk="1" hangingPunct="1"/>
            <a:r>
              <a:rPr lang="en-US"/>
              <a:t>Sensitivity Analysis</a:t>
            </a:r>
          </a:p>
        </p:txBody>
      </p:sp>
      <p:sp>
        <p:nvSpPr>
          <p:cNvPr id="3078" name="Rectangle 5"/>
          <p:cNvSpPr>
            <a:spLocks noGrp="1" noChangeArrowheads="1"/>
          </p:cNvSpPr>
          <p:nvPr>
            <p:ph sz="quarter" idx="1"/>
          </p:nvPr>
        </p:nvSpPr>
        <p:spPr/>
        <p:txBody>
          <a:bodyPr/>
          <a:lstStyle/>
          <a:p>
            <a:pPr eaLnBrk="1" hangingPunct="1">
              <a:buFont typeface="Wingdings" pitchFamily="2" charset="2"/>
              <a:buNone/>
            </a:pPr>
            <a:r>
              <a:rPr lang="en-US" sz="2000" b="1" i="1" dirty="0"/>
              <a:t>NPV Calculations for </a:t>
            </a:r>
            <a:r>
              <a:rPr lang="en-US" sz="2000" b="1" i="1" u="sng" dirty="0"/>
              <a:t>Optimistic Market Size Scenario</a:t>
            </a:r>
            <a:r>
              <a:rPr lang="en-US" sz="2000" b="1" i="1" dirty="0"/>
              <a:t>	</a:t>
            </a:r>
          </a:p>
        </p:txBody>
      </p:sp>
      <p:sp>
        <p:nvSpPr>
          <p:cNvPr id="3079" name="Rectangle 6"/>
          <p:cNvSpPr>
            <a:spLocks noChangeArrowheads="1"/>
          </p:cNvSpPr>
          <p:nvPr/>
        </p:nvSpPr>
        <p:spPr bwMode="auto">
          <a:xfrm>
            <a:off x="8153400" y="5334001"/>
            <a:ext cx="2514600" cy="397545"/>
          </a:xfrm>
          <a:prstGeom prst="rect">
            <a:avLst/>
          </a:prstGeom>
          <a:noFill/>
          <a:ln w="12700">
            <a:noFill/>
            <a:miter lim="800000"/>
            <a:headEnd/>
            <a:tailEnd/>
          </a:ln>
        </p:spPr>
        <p:txBody>
          <a:bodyPr wrap="square" lIns="90488" tIns="44450" rIns="90488" bIns="44450">
            <a:spAutoFit/>
          </a:bodyPr>
          <a:lstStyle/>
          <a:p>
            <a:pPr eaLnBrk="0" hangingPunct="0">
              <a:spcBef>
                <a:spcPct val="50000"/>
              </a:spcBef>
            </a:pPr>
            <a:r>
              <a:rPr lang="en-US" sz="2000" b="1" u="sng" dirty="0">
                <a:latin typeface="Times New Roman" pitchFamily="18" charset="0"/>
              </a:rPr>
              <a:t>NPV=  +5.77 </a:t>
            </a:r>
            <a:r>
              <a:rPr lang="en-US" sz="2000" b="1" u="sng" dirty="0" err="1">
                <a:latin typeface="Times New Roman" pitchFamily="18" charset="0"/>
              </a:rPr>
              <a:t>bil</a:t>
            </a:r>
            <a:r>
              <a:rPr lang="en-US" sz="2000" b="1" u="sng" dirty="0">
                <a:latin typeface="Times New Roman" pitchFamily="18" charset="0"/>
              </a:rPr>
              <a:t> yen</a:t>
            </a:r>
          </a:p>
        </p:txBody>
      </p:sp>
      <p:graphicFrame>
        <p:nvGraphicFramePr>
          <p:cNvPr id="3074" name="Object 7"/>
          <p:cNvGraphicFramePr>
            <a:graphicFrameLocks/>
          </p:cNvGraphicFramePr>
          <p:nvPr/>
        </p:nvGraphicFramePr>
        <p:xfrm>
          <a:off x="3124200" y="1981201"/>
          <a:ext cx="4940300" cy="4346575"/>
        </p:xfrm>
        <a:graphic>
          <a:graphicData uri="http://schemas.openxmlformats.org/presentationml/2006/ole">
            <mc:AlternateContent xmlns:mc="http://schemas.openxmlformats.org/markup-compatibility/2006">
              <mc:Choice xmlns:v="urn:schemas-microsoft-com:vml" Requires="v">
                <p:oleObj name="Equation" r:id="rId3" imgW="2946240" imgH="2565360" progId="Equation.3">
                  <p:embed/>
                </p:oleObj>
              </mc:Choice>
              <mc:Fallback>
                <p:oleObj name="Equation" r:id="rId3" imgW="2946240" imgH="2565360" progId="Equation.3">
                  <p:embed/>
                  <p:pic>
                    <p:nvPicPr>
                      <p:cNvPr id="3074" name="Object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981201"/>
                        <a:ext cx="4940300" cy="434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080" name="Picture 8" descr="CAR"/>
          <p:cNvPicPr>
            <a:picLocks noChangeAspect="1" noChangeArrowheads="1"/>
          </p:cNvPicPr>
          <p:nvPr/>
        </p:nvPicPr>
        <p:blipFill>
          <a:blip r:embed="rId5"/>
          <a:srcRect/>
          <a:stretch>
            <a:fillRect/>
          </a:stretch>
        </p:blipFill>
        <p:spPr bwMode="auto">
          <a:xfrm>
            <a:off x="8610600" y="2209801"/>
            <a:ext cx="1905000" cy="1444625"/>
          </a:xfrm>
          <a:prstGeom prst="rect">
            <a:avLst/>
          </a:prstGeom>
          <a:noFill/>
          <a:ln w="9525">
            <a:noFill/>
            <a:miter lim="800000"/>
            <a:headEnd/>
            <a:tailEnd/>
          </a:ln>
        </p:spPr>
      </p:pic>
      <p:pic>
        <p:nvPicPr>
          <p:cNvPr id="3081" name="Picture 9"/>
          <p:cNvPicPr>
            <a:picLocks noChangeAspect="1" noChangeArrowheads="1"/>
          </p:cNvPicPr>
          <p:nvPr/>
        </p:nvPicPr>
        <p:blipFill>
          <a:blip r:embed="rId6"/>
          <a:srcRect/>
          <a:stretch>
            <a:fillRect/>
          </a:stretch>
        </p:blipFill>
        <p:spPr bwMode="auto">
          <a:xfrm>
            <a:off x="2209800" y="4419600"/>
            <a:ext cx="844550" cy="973138"/>
          </a:xfrm>
          <a:prstGeom prst="rect">
            <a:avLst/>
          </a:prstGeom>
          <a:noFill/>
          <a:ln w="9525">
            <a:noFill/>
            <a:miter lim="800000"/>
            <a:headEnd/>
            <a:tailEnd/>
          </a:ln>
        </p:spPr>
      </p:pic>
    </p:spTree>
    <p:extLst>
      <p:ext uri="{BB962C8B-B14F-4D97-AF65-F5344CB8AC3E}">
        <p14:creationId xmlns:p14="http://schemas.microsoft.com/office/powerpoint/2010/main" val="2876930301"/>
      </p:ext>
    </p:extLst>
  </p:cSld>
  <p:clrMapOvr>
    <a:masterClrMapping/>
  </p:clrMapOvr>
  <p:transition>
    <p:checke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4100"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4101" name="Rectangle 4"/>
          <p:cNvSpPr>
            <a:spLocks noGrp="1" noChangeArrowheads="1"/>
          </p:cNvSpPr>
          <p:nvPr>
            <p:ph type="title"/>
          </p:nvPr>
        </p:nvSpPr>
        <p:spPr>
          <a:noFill/>
        </p:spPr>
        <p:txBody>
          <a:bodyPr/>
          <a:lstStyle/>
          <a:p>
            <a:pPr eaLnBrk="1" hangingPunct="1"/>
            <a:r>
              <a:rPr lang="en-US"/>
              <a:t>Sensitivity Analysis</a:t>
            </a:r>
          </a:p>
        </p:txBody>
      </p:sp>
      <p:sp>
        <p:nvSpPr>
          <p:cNvPr id="4102" name="Rectangle 5"/>
          <p:cNvSpPr>
            <a:spLocks noGrp="1" noChangeArrowheads="1"/>
          </p:cNvSpPr>
          <p:nvPr>
            <p:ph sz="quarter" idx="1"/>
          </p:nvPr>
        </p:nvSpPr>
        <p:spPr/>
        <p:txBody>
          <a:bodyPr/>
          <a:lstStyle/>
          <a:p>
            <a:pPr eaLnBrk="1" hangingPunct="1">
              <a:buFont typeface="Wingdings" pitchFamily="2" charset="2"/>
              <a:buNone/>
            </a:pPr>
            <a:r>
              <a:rPr lang="en-US" sz="2800" dirty="0"/>
              <a:t>Example - continued</a:t>
            </a:r>
          </a:p>
          <a:p>
            <a:pPr eaLnBrk="1" hangingPunct="1">
              <a:buFont typeface="Wingdings" pitchFamily="2" charset="2"/>
              <a:buNone/>
            </a:pPr>
            <a:r>
              <a:rPr lang="en-US" sz="2800" b="1" i="1" dirty="0"/>
              <a:t>	NPV Possibilities (Billions Yen)</a:t>
            </a:r>
          </a:p>
        </p:txBody>
      </p:sp>
      <p:pic>
        <p:nvPicPr>
          <p:cNvPr id="4103" name="Picture 6" descr="CAR"/>
          <p:cNvPicPr>
            <a:picLocks noChangeAspect="1" noChangeArrowheads="1"/>
          </p:cNvPicPr>
          <p:nvPr/>
        </p:nvPicPr>
        <p:blipFill>
          <a:blip r:embed="rId3"/>
          <a:srcRect/>
          <a:stretch>
            <a:fillRect/>
          </a:stretch>
        </p:blipFill>
        <p:spPr bwMode="auto">
          <a:xfrm>
            <a:off x="8763000" y="1219201"/>
            <a:ext cx="1905000" cy="1444625"/>
          </a:xfrm>
          <a:prstGeom prst="rect">
            <a:avLst/>
          </a:prstGeom>
          <a:noFill/>
          <a:ln w="9525">
            <a:noFill/>
            <a:miter lim="800000"/>
            <a:headEnd/>
            <a:tailEnd/>
          </a:ln>
        </p:spPr>
      </p:pic>
      <p:graphicFrame>
        <p:nvGraphicFramePr>
          <p:cNvPr id="4098" name="Object 7"/>
          <p:cNvGraphicFramePr>
            <a:graphicFrameLocks/>
          </p:cNvGraphicFramePr>
          <p:nvPr/>
        </p:nvGraphicFramePr>
        <p:xfrm>
          <a:off x="2514600" y="2743201"/>
          <a:ext cx="6553200" cy="3344863"/>
        </p:xfrm>
        <a:graphic>
          <a:graphicData uri="http://schemas.openxmlformats.org/presentationml/2006/ole">
            <mc:AlternateContent xmlns:mc="http://schemas.openxmlformats.org/markup-compatibility/2006">
              <mc:Choice xmlns:v="urn:schemas-microsoft-com:vml" Requires="v">
                <p:oleObj name="Equation" r:id="rId4" imgW="3238200" imgH="1650960" progId="Equation.3">
                  <p:embed/>
                </p:oleObj>
              </mc:Choice>
              <mc:Fallback>
                <p:oleObj name="Equation" r:id="rId4" imgW="3238200" imgH="1650960" progId="Equation.3">
                  <p:embed/>
                  <p:pic>
                    <p:nvPicPr>
                      <p:cNvPr id="4098"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2743201"/>
                        <a:ext cx="6553200" cy="334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926072621"/>
      </p:ext>
    </p:extLst>
  </p:cSld>
  <p:clrMapOvr>
    <a:masterClrMapping/>
  </p:clrMapOvr>
  <p:transition>
    <p:checke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t>Break Even Analysis</a:t>
            </a:r>
          </a:p>
        </p:txBody>
      </p:sp>
      <p:sp>
        <p:nvSpPr>
          <p:cNvPr id="19" name="Content Placeholder 2"/>
          <p:cNvSpPr txBox="1">
            <a:spLocks/>
          </p:cNvSpPr>
          <p:nvPr/>
        </p:nvSpPr>
        <p:spPr>
          <a:xfrm>
            <a:off x="1966913" y="1600200"/>
            <a:ext cx="8229600" cy="4572000"/>
          </a:xfrm>
          <a:prstGeom prst="rect">
            <a:avLst/>
          </a:prstGeom>
        </p:spPr>
        <p:txBody>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defRPr/>
            </a:pPr>
            <a:r>
              <a:rPr lang="en-US" sz="2400" dirty="0"/>
              <a:t>Accounting break-even does not consider time value of money </a:t>
            </a:r>
          </a:p>
          <a:p>
            <a:pPr marL="0" indent="0">
              <a:buNone/>
              <a:defRPr/>
            </a:pPr>
            <a:r>
              <a:rPr lang="en-US" sz="2400" dirty="0" err="1"/>
              <a:t>Otobai</a:t>
            </a:r>
            <a:r>
              <a:rPr lang="en-US" sz="2400" dirty="0"/>
              <a:t> Motors has accounting break-even point of 60,000 units sold</a:t>
            </a:r>
            <a:endParaRPr lang="en-US" sz="2800" dirty="0"/>
          </a:p>
          <a:p>
            <a:pPr marL="0" indent="0">
              <a:buNone/>
              <a:defRPr/>
            </a:pPr>
            <a:endParaRPr lang="en-US" sz="2800" dirty="0"/>
          </a:p>
        </p:txBody>
      </p:sp>
      <p:grpSp>
        <p:nvGrpSpPr>
          <p:cNvPr id="20" name="Group 17"/>
          <p:cNvGrpSpPr>
            <a:grpSpLocks/>
          </p:cNvGrpSpPr>
          <p:nvPr/>
        </p:nvGrpSpPr>
        <p:grpSpPr bwMode="auto">
          <a:xfrm>
            <a:off x="2133600" y="3091934"/>
            <a:ext cx="7848600" cy="3563804"/>
            <a:chOff x="1295400" y="2743200"/>
            <a:chExt cx="7848600" cy="3655427"/>
          </a:xfrm>
        </p:grpSpPr>
        <p:sp>
          <p:nvSpPr>
            <p:cNvPr id="21" name="Text Box 8"/>
            <p:cNvSpPr txBox="1">
              <a:spLocks noChangeArrowheads="1"/>
            </p:cNvSpPr>
            <p:nvPr/>
          </p:nvSpPr>
          <p:spPr bwMode="auto">
            <a:xfrm>
              <a:off x="4419600" y="6019800"/>
              <a:ext cx="2133600" cy="378827"/>
            </a:xfrm>
            <a:prstGeom prst="rect">
              <a:avLst/>
            </a:prstGeom>
            <a:noFill/>
            <a:ln w="9525">
              <a:noFill/>
              <a:miter lim="800000"/>
              <a:headEnd/>
              <a:tailEnd/>
            </a:ln>
          </p:spPr>
          <p:txBody>
            <a:bodyPr>
              <a:spAutoFit/>
            </a:bodyPr>
            <a:lstStyle/>
            <a:p>
              <a:pPr>
                <a:spcBef>
                  <a:spcPct val="50000"/>
                </a:spcBef>
              </a:pPr>
              <a:r>
                <a:rPr lang="en-US"/>
                <a:t>60                 200</a:t>
              </a:r>
            </a:p>
          </p:txBody>
        </p:sp>
        <p:grpSp>
          <p:nvGrpSpPr>
            <p:cNvPr id="22" name="Group 17"/>
            <p:cNvGrpSpPr>
              <a:grpSpLocks/>
            </p:cNvGrpSpPr>
            <p:nvPr/>
          </p:nvGrpSpPr>
          <p:grpSpPr bwMode="auto">
            <a:xfrm>
              <a:off x="1295400" y="2743200"/>
              <a:ext cx="7848600" cy="3319058"/>
              <a:chOff x="1295400" y="2743200"/>
              <a:chExt cx="7848600" cy="3319058"/>
            </a:xfrm>
          </p:grpSpPr>
          <p:sp>
            <p:nvSpPr>
              <p:cNvPr id="23" name="Rectangle 4"/>
              <p:cNvSpPr>
                <a:spLocks noChangeArrowheads="1"/>
              </p:cNvSpPr>
              <p:nvPr/>
            </p:nvSpPr>
            <p:spPr bwMode="auto">
              <a:xfrm>
                <a:off x="3657600" y="2743200"/>
                <a:ext cx="3276600" cy="3124200"/>
              </a:xfrm>
              <a:prstGeom prst="rect">
                <a:avLst/>
              </a:prstGeom>
              <a:solidFill>
                <a:schemeClr val="bg1"/>
              </a:solidFill>
              <a:ln w="9525">
                <a:solidFill>
                  <a:srgbClr val="9EACA4"/>
                </a:solidFill>
                <a:miter lim="800000"/>
                <a:headEnd/>
                <a:tailEnd/>
              </a:ln>
            </p:spPr>
            <p:txBody>
              <a:bodyPr wrap="none" anchor="ctr"/>
              <a:lstStyle/>
              <a:p>
                <a:endParaRPr lang="en-US" sz="1600"/>
              </a:p>
            </p:txBody>
          </p:sp>
          <p:sp>
            <p:nvSpPr>
              <p:cNvPr id="24" name="Text Box 5"/>
              <p:cNvSpPr txBox="1">
                <a:spLocks noChangeArrowheads="1"/>
              </p:cNvSpPr>
              <p:nvPr/>
            </p:nvSpPr>
            <p:spPr bwMode="auto">
              <a:xfrm>
                <a:off x="7086600" y="5715000"/>
                <a:ext cx="2057400" cy="347258"/>
              </a:xfrm>
              <a:prstGeom prst="rect">
                <a:avLst/>
              </a:prstGeom>
              <a:noFill/>
              <a:ln w="9525">
                <a:noFill/>
                <a:miter lim="800000"/>
                <a:headEnd/>
                <a:tailEnd/>
              </a:ln>
            </p:spPr>
            <p:txBody>
              <a:bodyPr>
                <a:spAutoFit/>
              </a:bodyPr>
              <a:lstStyle/>
              <a:p>
                <a:pPr>
                  <a:spcBef>
                    <a:spcPct val="50000"/>
                  </a:spcBef>
                </a:pPr>
                <a:r>
                  <a:rPr lang="en-US" sz="1600"/>
                  <a:t>Sales, thousands</a:t>
                </a:r>
              </a:p>
            </p:txBody>
          </p:sp>
          <p:sp>
            <p:nvSpPr>
              <p:cNvPr id="25" name="Text Box 6"/>
              <p:cNvSpPr txBox="1">
                <a:spLocks noChangeArrowheads="1"/>
              </p:cNvSpPr>
              <p:nvPr/>
            </p:nvSpPr>
            <p:spPr bwMode="auto">
              <a:xfrm>
                <a:off x="1295400" y="3316780"/>
                <a:ext cx="1752600" cy="852361"/>
              </a:xfrm>
              <a:prstGeom prst="rect">
                <a:avLst/>
              </a:prstGeom>
              <a:noFill/>
              <a:ln w="9525">
                <a:noFill/>
                <a:miter lim="800000"/>
                <a:headEnd/>
                <a:tailEnd/>
              </a:ln>
            </p:spPr>
            <p:txBody>
              <a:bodyPr>
                <a:spAutoFit/>
              </a:bodyPr>
              <a:lstStyle/>
              <a:p>
                <a:pPr algn="r"/>
                <a:r>
                  <a:rPr lang="en-US" sz="1600"/>
                  <a:t>Accounting revenue and costs (Yen)</a:t>
                </a:r>
              </a:p>
              <a:p>
                <a:pPr algn="r"/>
                <a:r>
                  <a:rPr lang="en-US" sz="1600"/>
                  <a:t>Billions</a:t>
                </a:r>
              </a:p>
            </p:txBody>
          </p:sp>
          <p:sp>
            <p:nvSpPr>
              <p:cNvPr id="26" name="Text Box 7"/>
              <p:cNvSpPr txBox="1">
                <a:spLocks noChangeArrowheads="1"/>
              </p:cNvSpPr>
              <p:nvPr/>
            </p:nvSpPr>
            <p:spPr bwMode="auto">
              <a:xfrm>
                <a:off x="2743200" y="2743200"/>
                <a:ext cx="914400" cy="2509730"/>
              </a:xfrm>
              <a:prstGeom prst="rect">
                <a:avLst/>
              </a:prstGeom>
              <a:noFill/>
              <a:ln w="9525">
                <a:noFill/>
                <a:miter lim="800000"/>
                <a:headEnd/>
                <a:tailEnd/>
              </a:ln>
            </p:spPr>
            <p:txBody>
              <a:bodyPr>
                <a:spAutoFit/>
              </a:bodyPr>
              <a:lstStyle/>
              <a:p>
                <a:pPr algn="r">
                  <a:spcBef>
                    <a:spcPct val="50000"/>
                  </a:spcBef>
                </a:pPr>
                <a:r>
                  <a:rPr lang="en-US"/>
                  <a:t>60</a:t>
                </a:r>
              </a:p>
              <a:p>
                <a:pPr algn="r">
                  <a:spcBef>
                    <a:spcPct val="50000"/>
                  </a:spcBef>
                </a:pPr>
                <a:endParaRPr lang="en-US"/>
              </a:p>
              <a:p>
                <a:pPr algn="r">
                  <a:spcBef>
                    <a:spcPct val="50000"/>
                  </a:spcBef>
                </a:pPr>
                <a:r>
                  <a:rPr lang="en-US"/>
                  <a:t>40</a:t>
                </a:r>
              </a:p>
              <a:p>
                <a:pPr algn="r">
                  <a:spcBef>
                    <a:spcPct val="50000"/>
                  </a:spcBef>
                </a:pPr>
                <a:endParaRPr lang="en-US"/>
              </a:p>
              <a:p>
                <a:pPr algn="r">
                  <a:spcBef>
                    <a:spcPct val="50000"/>
                  </a:spcBef>
                </a:pPr>
                <a:r>
                  <a:rPr lang="en-US"/>
                  <a:t>20</a:t>
                </a:r>
              </a:p>
              <a:p>
                <a:pPr algn="r">
                  <a:spcBef>
                    <a:spcPct val="50000"/>
                  </a:spcBef>
                </a:pPr>
                <a:endParaRPr lang="en-US"/>
              </a:p>
            </p:txBody>
          </p:sp>
          <p:sp>
            <p:nvSpPr>
              <p:cNvPr id="27" name="Line 9"/>
              <p:cNvSpPr>
                <a:spLocks noChangeShapeType="1"/>
              </p:cNvSpPr>
              <p:nvPr/>
            </p:nvSpPr>
            <p:spPr bwMode="auto">
              <a:xfrm flipV="1">
                <a:off x="3657600" y="3200400"/>
                <a:ext cx="2133600" cy="2667000"/>
              </a:xfrm>
              <a:prstGeom prst="line">
                <a:avLst/>
              </a:prstGeom>
              <a:noFill/>
              <a:ln w="28575">
                <a:solidFill>
                  <a:srgbClr val="007D7A"/>
                </a:solidFill>
                <a:round/>
                <a:headEnd/>
                <a:tailEnd/>
              </a:ln>
            </p:spPr>
            <p:txBody>
              <a:bodyPr wrap="none" anchor="ctr"/>
              <a:lstStyle/>
              <a:p>
                <a:endParaRPr lang="en-US" sz="1600"/>
              </a:p>
            </p:txBody>
          </p:sp>
          <p:sp>
            <p:nvSpPr>
              <p:cNvPr id="28" name="Line 10"/>
              <p:cNvSpPr>
                <a:spLocks noChangeShapeType="1"/>
              </p:cNvSpPr>
              <p:nvPr/>
            </p:nvSpPr>
            <p:spPr bwMode="auto">
              <a:xfrm flipV="1">
                <a:off x="3657600" y="3429000"/>
                <a:ext cx="2362200" cy="2057400"/>
              </a:xfrm>
              <a:prstGeom prst="line">
                <a:avLst/>
              </a:prstGeom>
              <a:noFill/>
              <a:ln w="28575">
                <a:solidFill>
                  <a:srgbClr val="FF3300"/>
                </a:solidFill>
                <a:round/>
                <a:headEnd/>
                <a:tailEnd/>
              </a:ln>
            </p:spPr>
            <p:txBody>
              <a:bodyPr wrap="none" anchor="ctr"/>
              <a:lstStyle/>
              <a:p>
                <a:endParaRPr lang="en-US" sz="1600"/>
              </a:p>
            </p:txBody>
          </p:sp>
          <p:sp>
            <p:nvSpPr>
              <p:cNvPr id="29" name="Line 11"/>
              <p:cNvSpPr>
                <a:spLocks noChangeShapeType="1"/>
              </p:cNvSpPr>
              <p:nvPr/>
            </p:nvSpPr>
            <p:spPr bwMode="auto">
              <a:xfrm>
                <a:off x="4648200" y="4648200"/>
                <a:ext cx="0" cy="1219200"/>
              </a:xfrm>
              <a:prstGeom prst="line">
                <a:avLst/>
              </a:prstGeom>
              <a:noFill/>
              <a:ln w="9525">
                <a:solidFill>
                  <a:schemeClr val="tx1"/>
                </a:solidFill>
                <a:prstDash val="sysDot"/>
                <a:round/>
                <a:headEnd/>
                <a:tailEnd/>
              </a:ln>
            </p:spPr>
            <p:txBody>
              <a:bodyPr wrap="none" anchor="ctr"/>
              <a:lstStyle/>
              <a:p>
                <a:endParaRPr lang="en-US" sz="1600"/>
              </a:p>
            </p:txBody>
          </p:sp>
          <p:sp>
            <p:nvSpPr>
              <p:cNvPr id="30" name="Text Box 12"/>
              <p:cNvSpPr txBox="1">
                <a:spLocks noChangeArrowheads="1"/>
              </p:cNvSpPr>
              <p:nvPr/>
            </p:nvSpPr>
            <p:spPr bwMode="auto">
              <a:xfrm>
                <a:off x="3733800" y="3316780"/>
                <a:ext cx="1371600" cy="536672"/>
              </a:xfrm>
              <a:prstGeom prst="rect">
                <a:avLst/>
              </a:prstGeom>
              <a:noFill/>
              <a:ln w="9525">
                <a:noFill/>
                <a:miter lim="800000"/>
                <a:headEnd/>
                <a:tailEnd/>
              </a:ln>
            </p:spPr>
            <p:txBody>
              <a:bodyPr>
                <a:spAutoFit/>
              </a:bodyPr>
              <a:lstStyle/>
              <a:p>
                <a:r>
                  <a:rPr lang="en-US" sz="1400" b="1"/>
                  <a:t>Break -even</a:t>
                </a:r>
              </a:p>
              <a:p>
                <a:r>
                  <a:rPr lang="en-US" sz="1400" b="1"/>
                  <a:t>Profit =0</a:t>
                </a:r>
              </a:p>
            </p:txBody>
          </p:sp>
          <p:sp>
            <p:nvSpPr>
              <p:cNvPr id="31" name="Line 13"/>
              <p:cNvSpPr>
                <a:spLocks noChangeShapeType="1"/>
              </p:cNvSpPr>
              <p:nvPr/>
            </p:nvSpPr>
            <p:spPr bwMode="auto">
              <a:xfrm>
                <a:off x="4038600" y="3886200"/>
                <a:ext cx="533400" cy="685800"/>
              </a:xfrm>
              <a:prstGeom prst="line">
                <a:avLst/>
              </a:prstGeom>
              <a:noFill/>
              <a:ln w="12700">
                <a:solidFill>
                  <a:schemeClr val="tx1"/>
                </a:solidFill>
                <a:round/>
                <a:headEnd/>
                <a:tailEnd type="triangle" w="med" len="med"/>
              </a:ln>
            </p:spPr>
            <p:txBody>
              <a:bodyPr wrap="none" anchor="ctr"/>
              <a:lstStyle/>
              <a:p>
                <a:endParaRPr lang="en-US" sz="1600"/>
              </a:p>
            </p:txBody>
          </p:sp>
          <p:sp>
            <p:nvSpPr>
              <p:cNvPr id="32" name="Text Box 14"/>
              <p:cNvSpPr txBox="1">
                <a:spLocks noChangeArrowheads="1"/>
              </p:cNvSpPr>
              <p:nvPr/>
            </p:nvSpPr>
            <p:spPr bwMode="auto">
              <a:xfrm>
                <a:off x="4648200" y="2743200"/>
                <a:ext cx="1371600" cy="315690"/>
              </a:xfrm>
              <a:prstGeom prst="rect">
                <a:avLst/>
              </a:prstGeom>
              <a:noFill/>
              <a:ln w="9525">
                <a:noFill/>
                <a:miter lim="800000"/>
                <a:headEnd/>
                <a:tailEnd/>
              </a:ln>
            </p:spPr>
            <p:txBody>
              <a:bodyPr>
                <a:spAutoFit/>
              </a:bodyPr>
              <a:lstStyle/>
              <a:p>
                <a:pPr>
                  <a:spcBef>
                    <a:spcPct val="50000"/>
                  </a:spcBef>
                </a:pPr>
                <a:r>
                  <a:rPr lang="en-US" sz="1400" b="1"/>
                  <a:t>Revenues</a:t>
                </a:r>
              </a:p>
            </p:txBody>
          </p:sp>
          <p:sp>
            <p:nvSpPr>
              <p:cNvPr id="33" name="Text Box 15"/>
              <p:cNvSpPr txBox="1">
                <a:spLocks noChangeArrowheads="1"/>
              </p:cNvSpPr>
              <p:nvPr/>
            </p:nvSpPr>
            <p:spPr bwMode="auto">
              <a:xfrm>
                <a:off x="5715000" y="4419600"/>
                <a:ext cx="1371600" cy="315690"/>
              </a:xfrm>
              <a:prstGeom prst="rect">
                <a:avLst/>
              </a:prstGeom>
              <a:noFill/>
              <a:ln w="9525">
                <a:noFill/>
                <a:miter lim="800000"/>
                <a:headEnd/>
                <a:tailEnd/>
              </a:ln>
            </p:spPr>
            <p:txBody>
              <a:bodyPr>
                <a:spAutoFit/>
              </a:bodyPr>
              <a:lstStyle/>
              <a:p>
                <a:pPr>
                  <a:spcBef>
                    <a:spcPct val="50000"/>
                  </a:spcBef>
                </a:pPr>
                <a:r>
                  <a:rPr lang="en-US" sz="1400" b="1"/>
                  <a:t>Costs</a:t>
                </a:r>
              </a:p>
            </p:txBody>
          </p:sp>
          <p:sp>
            <p:nvSpPr>
              <p:cNvPr id="34" name="Line 16"/>
              <p:cNvSpPr>
                <a:spLocks noChangeShapeType="1"/>
              </p:cNvSpPr>
              <p:nvPr/>
            </p:nvSpPr>
            <p:spPr bwMode="auto">
              <a:xfrm flipH="1" flipV="1">
                <a:off x="5715000" y="3810000"/>
                <a:ext cx="228600" cy="609600"/>
              </a:xfrm>
              <a:prstGeom prst="line">
                <a:avLst/>
              </a:prstGeom>
              <a:noFill/>
              <a:ln w="9525">
                <a:solidFill>
                  <a:schemeClr val="tx1"/>
                </a:solidFill>
                <a:round/>
                <a:headEnd/>
                <a:tailEnd type="triangle" w="med" len="med"/>
              </a:ln>
            </p:spPr>
            <p:txBody>
              <a:bodyPr wrap="none" anchor="ctr"/>
              <a:lstStyle/>
              <a:p>
                <a:endParaRPr lang="en-US" sz="1600"/>
              </a:p>
            </p:txBody>
          </p:sp>
          <p:sp>
            <p:nvSpPr>
              <p:cNvPr id="35" name="Line 17"/>
              <p:cNvSpPr>
                <a:spLocks noChangeShapeType="1"/>
              </p:cNvSpPr>
              <p:nvPr/>
            </p:nvSpPr>
            <p:spPr bwMode="auto">
              <a:xfrm>
                <a:off x="5105400" y="3048000"/>
                <a:ext cx="381000" cy="381000"/>
              </a:xfrm>
              <a:prstGeom prst="line">
                <a:avLst/>
              </a:prstGeom>
              <a:noFill/>
              <a:ln w="9525">
                <a:solidFill>
                  <a:schemeClr val="tx1"/>
                </a:solidFill>
                <a:round/>
                <a:headEnd/>
                <a:tailEnd type="triangle" w="med" len="med"/>
              </a:ln>
            </p:spPr>
            <p:txBody>
              <a:bodyPr wrap="none" anchor="ctr"/>
              <a:lstStyle/>
              <a:p>
                <a:endParaRPr lang="en-US" sz="1600"/>
              </a:p>
            </p:txBody>
          </p:sp>
        </p:grpSp>
      </p:grpSp>
    </p:spTree>
    <p:extLst>
      <p:ext uri="{BB962C8B-B14F-4D97-AF65-F5344CB8AC3E}">
        <p14:creationId xmlns:p14="http://schemas.microsoft.com/office/powerpoint/2010/main" val="2259583137"/>
      </p:ext>
    </p:extLst>
  </p:cSld>
  <p:clrMapOvr>
    <a:masterClrMapping/>
  </p:clrMapOvr>
  <p:transition>
    <p:cover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a:t>Break Even Analysis</a:t>
            </a:r>
          </a:p>
        </p:txBody>
      </p:sp>
      <p:sp>
        <p:nvSpPr>
          <p:cNvPr id="19" name="Content Placeholder 2"/>
          <p:cNvSpPr>
            <a:spLocks noGrp="1"/>
          </p:cNvSpPr>
          <p:nvPr>
            <p:ph idx="1"/>
          </p:nvPr>
        </p:nvSpPr>
        <p:spPr>
          <a:xfrm>
            <a:off x="1966913" y="1600200"/>
            <a:ext cx="8229600" cy="4572000"/>
          </a:xfrm>
        </p:spPr>
        <p:txBody>
          <a:bodyPr>
            <a:normAutofit/>
          </a:bodyPr>
          <a:lstStyle/>
          <a:p>
            <a:pPr marL="0" indent="0">
              <a:buNone/>
              <a:defRPr/>
            </a:pPr>
            <a:r>
              <a:rPr lang="en-US" sz="2400" dirty="0"/>
              <a:t>Point at which NPV=0 is break-even point</a:t>
            </a:r>
          </a:p>
          <a:p>
            <a:pPr marL="0" indent="0">
              <a:buNone/>
              <a:defRPr/>
            </a:pPr>
            <a:r>
              <a:rPr lang="en-US" sz="2400" dirty="0" err="1"/>
              <a:t>Otobai</a:t>
            </a:r>
            <a:r>
              <a:rPr lang="en-US" sz="2400" dirty="0"/>
              <a:t> Motors has a break-even point of 85,000 units sold</a:t>
            </a:r>
          </a:p>
          <a:p>
            <a:pPr marL="0" indent="0">
              <a:buNone/>
              <a:defRPr/>
            </a:pPr>
            <a:endParaRPr lang="en-US" sz="2800" dirty="0"/>
          </a:p>
        </p:txBody>
      </p:sp>
      <p:grpSp>
        <p:nvGrpSpPr>
          <p:cNvPr id="20" name="Group 3"/>
          <p:cNvGrpSpPr>
            <a:grpSpLocks/>
          </p:cNvGrpSpPr>
          <p:nvPr/>
        </p:nvGrpSpPr>
        <p:grpSpPr bwMode="auto">
          <a:xfrm>
            <a:off x="2667000" y="3032126"/>
            <a:ext cx="7234238" cy="3673475"/>
            <a:chOff x="1752600" y="2743200"/>
            <a:chExt cx="7234003" cy="3673475"/>
          </a:xfrm>
        </p:grpSpPr>
        <p:sp>
          <p:nvSpPr>
            <p:cNvPr id="21" name="Rectangle 4"/>
            <p:cNvSpPr>
              <a:spLocks noChangeArrowheads="1"/>
            </p:cNvSpPr>
            <p:nvPr/>
          </p:nvSpPr>
          <p:spPr bwMode="auto">
            <a:xfrm>
              <a:off x="3657600" y="2743200"/>
              <a:ext cx="3276600" cy="3124200"/>
            </a:xfrm>
            <a:prstGeom prst="rect">
              <a:avLst/>
            </a:prstGeom>
            <a:solidFill>
              <a:schemeClr val="bg1"/>
            </a:solidFill>
            <a:ln w="9525">
              <a:solidFill>
                <a:srgbClr val="9EACA4"/>
              </a:solidFill>
              <a:miter lim="800000"/>
              <a:headEnd/>
              <a:tailEnd/>
            </a:ln>
          </p:spPr>
          <p:txBody>
            <a:bodyPr wrap="none" anchor="ctr"/>
            <a:lstStyle/>
            <a:p>
              <a:endParaRPr lang="en-US"/>
            </a:p>
          </p:txBody>
        </p:sp>
        <p:sp>
          <p:nvSpPr>
            <p:cNvPr id="22" name="Text Box 5"/>
            <p:cNvSpPr txBox="1">
              <a:spLocks noChangeArrowheads="1"/>
            </p:cNvSpPr>
            <p:nvPr/>
          </p:nvSpPr>
          <p:spPr bwMode="auto">
            <a:xfrm>
              <a:off x="6929203" y="5933394"/>
              <a:ext cx="2057400" cy="369332"/>
            </a:xfrm>
            <a:prstGeom prst="rect">
              <a:avLst/>
            </a:prstGeom>
            <a:noFill/>
            <a:ln w="9525">
              <a:noFill/>
              <a:miter lim="800000"/>
              <a:headEnd/>
              <a:tailEnd/>
            </a:ln>
          </p:spPr>
          <p:txBody>
            <a:bodyPr>
              <a:spAutoFit/>
            </a:bodyPr>
            <a:lstStyle/>
            <a:p>
              <a:pPr>
                <a:spcBef>
                  <a:spcPct val="50000"/>
                </a:spcBef>
              </a:pPr>
              <a:r>
                <a:rPr lang="en-US"/>
                <a:t>Sales, thousands</a:t>
              </a:r>
            </a:p>
          </p:txBody>
        </p:sp>
        <p:sp>
          <p:nvSpPr>
            <p:cNvPr id="23" name="Text Box 6"/>
            <p:cNvSpPr txBox="1">
              <a:spLocks noChangeArrowheads="1"/>
            </p:cNvSpPr>
            <p:nvPr/>
          </p:nvSpPr>
          <p:spPr bwMode="auto">
            <a:xfrm>
              <a:off x="1752600" y="2780915"/>
              <a:ext cx="1752600" cy="646331"/>
            </a:xfrm>
            <a:prstGeom prst="rect">
              <a:avLst/>
            </a:prstGeom>
            <a:noFill/>
            <a:ln w="9525">
              <a:noFill/>
              <a:miter lim="800000"/>
              <a:headEnd/>
              <a:tailEnd/>
            </a:ln>
          </p:spPr>
          <p:txBody>
            <a:bodyPr>
              <a:spAutoFit/>
            </a:bodyPr>
            <a:lstStyle/>
            <a:p>
              <a:pPr algn="r"/>
              <a:r>
                <a:rPr lang="en-US"/>
                <a:t>PV (Yen)</a:t>
              </a:r>
            </a:p>
            <a:p>
              <a:pPr algn="r"/>
              <a:r>
                <a:rPr lang="en-US"/>
                <a:t>Billions</a:t>
              </a:r>
            </a:p>
          </p:txBody>
        </p:sp>
        <p:sp>
          <p:nvSpPr>
            <p:cNvPr id="24" name="Text Box 7"/>
            <p:cNvSpPr txBox="1">
              <a:spLocks noChangeArrowheads="1"/>
            </p:cNvSpPr>
            <p:nvPr/>
          </p:nvSpPr>
          <p:spPr bwMode="auto">
            <a:xfrm>
              <a:off x="2743200" y="3048000"/>
              <a:ext cx="914400" cy="2682875"/>
            </a:xfrm>
            <a:prstGeom prst="rect">
              <a:avLst/>
            </a:prstGeom>
            <a:noFill/>
            <a:ln w="9525">
              <a:noFill/>
              <a:miter lim="800000"/>
              <a:headEnd/>
              <a:tailEnd/>
            </a:ln>
          </p:spPr>
          <p:txBody>
            <a:bodyPr>
              <a:spAutoFit/>
            </a:bodyPr>
            <a:lstStyle/>
            <a:p>
              <a:pPr algn="r">
                <a:spcBef>
                  <a:spcPct val="50000"/>
                </a:spcBef>
              </a:pPr>
              <a:endParaRPr lang="en-US" sz="2000"/>
            </a:p>
            <a:p>
              <a:pPr algn="r">
                <a:spcBef>
                  <a:spcPct val="50000"/>
                </a:spcBef>
              </a:pPr>
              <a:r>
                <a:rPr lang="en-US" sz="2000"/>
                <a:t>400</a:t>
              </a:r>
            </a:p>
            <a:p>
              <a:pPr algn="r">
                <a:spcBef>
                  <a:spcPct val="50000"/>
                </a:spcBef>
              </a:pPr>
              <a:endParaRPr lang="en-US" sz="2000"/>
            </a:p>
            <a:p>
              <a:pPr algn="r">
                <a:spcBef>
                  <a:spcPct val="50000"/>
                </a:spcBef>
              </a:pPr>
              <a:r>
                <a:rPr lang="en-US" sz="2000"/>
                <a:t>200</a:t>
              </a:r>
            </a:p>
            <a:p>
              <a:pPr algn="r">
                <a:spcBef>
                  <a:spcPct val="50000"/>
                </a:spcBef>
              </a:pPr>
              <a:endParaRPr lang="en-US" sz="2000"/>
            </a:p>
            <a:p>
              <a:pPr algn="r">
                <a:spcBef>
                  <a:spcPct val="50000"/>
                </a:spcBef>
              </a:pPr>
              <a:r>
                <a:rPr lang="en-US" sz="2000"/>
                <a:t>19.6</a:t>
              </a:r>
            </a:p>
          </p:txBody>
        </p:sp>
        <p:sp>
          <p:nvSpPr>
            <p:cNvPr id="25" name="Text Box 8"/>
            <p:cNvSpPr txBox="1">
              <a:spLocks noChangeArrowheads="1"/>
            </p:cNvSpPr>
            <p:nvPr/>
          </p:nvSpPr>
          <p:spPr bwMode="auto">
            <a:xfrm>
              <a:off x="4419600" y="6019800"/>
              <a:ext cx="2133600" cy="396875"/>
            </a:xfrm>
            <a:prstGeom prst="rect">
              <a:avLst/>
            </a:prstGeom>
            <a:noFill/>
            <a:ln w="9525">
              <a:noFill/>
              <a:miter lim="800000"/>
              <a:headEnd/>
              <a:tailEnd/>
            </a:ln>
          </p:spPr>
          <p:txBody>
            <a:bodyPr>
              <a:spAutoFit/>
            </a:bodyPr>
            <a:lstStyle/>
            <a:p>
              <a:pPr>
                <a:spcBef>
                  <a:spcPct val="50000"/>
                </a:spcBef>
              </a:pPr>
              <a:r>
                <a:rPr lang="en-US" sz="2000"/>
                <a:t>85                 200</a:t>
              </a:r>
            </a:p>
          </p:txBody>
        </p:sp>
        <p:sp>
          <p:nvSpPr>
            <p:cNvPr id="26" name="Line 9"/>
            <p:cNvSpPr>
              <a:spLocks noChangeShapeType="1"/>
            </p:cNvSpPr>
            <p:nvPr/>
          </p:nvSpPr>
          <p:spPr bwMode="auto">
            <a:xfrm flipV="1">
              <a:off x="3657600" y="3200400"/>
              <a:ext cx="2133600" cy="2667000"/>
            </a:xfrm>
            <a:prstGeom prst="line">
              <a:avLst/>
            </a:prstGeom>
            <a:noFill/>
            <a:ln w="28575">
              <a:solidFill>
                <a:srgbClr val="007D7A"/>
              </a:solidFill>
              <a:round/>
              <a:headEnd/>
              <a:tailEnd/>
            </a:ln>
          </p:spPr>
          <p:txBody>
            <a:bodyPr wrap="none" anchor="ctr"/>
            <a:lstStyle/>
            <a:p>
              <a:endParaRPr lang="en-US"/>
            </a:p>
          </p:txBody>
        </p:sp>
        <p:sp>
          <p:nvSpPr>
            <p:cNvPr id="27" name="Line 10"/>
            <p:cNvSpPr>
              <a:spLocks noChangeShapeType="1"/>
            </p:cNvSpPr>
            <p:nvPr/>
          </p:nvSpPr>
          <p:spPr bwMode="auto">
            <a:xfrm flipV="1">
              <a:off x="3657600" y="3429000"/>
              <a:ext cx="2362200" cy="2057400"/>
            </a:xfrm>
            <a:prstGeom prst="line">
              <a:avLst/>
            </a:prstGeom>
            <a:noFill/>
            <a:ln w="28575">
              <a:solidFill>
                <a:srgbClr val="FF3300"/>
              </a:solidFill>
              <a:round/>
              <a:headEnd/>
              <a:tailEnd/>
            </a:ln>
          </p:spPr>
          <p:txBody>
            <a:bodyPr wrap="none" anchor="ctr"/>
            <a:lstStyle/>
            <a:p>
              <a:endParaRPr lang="en-US"/>
            </a:p>
          </p:txBody>
        </p:sp>
        <p:sp>
          <p:nvSpPr>
            <p:cNvPr id="28" name="Line 11"/>
            <p:cNvSpPr>
              <a:spLocks noChangeShapeType="1"/>
            </p:cNvSpPr>
            <p:nvPr/>
          </p:nvSpPr>
          <p:spPr bwMode="auto">
            <a:xfrm>
              <a:off x="4648200" y="4648200"/>
              <a:ext cx="0" cy="1219200"/>
            </a:xfrm>
            <a:prstGeom prst="line">
              <a:avLst/>
            </a:prstGeom>
            <a:noFill/>
            <a:ln w="9525">
              <a:solidFill>
                <a:schemeClr val="tx1"/>
              </a:solidFill>
              <a:prstDash val="sysDot"/>
              <a:round/>
              <a:headEnd/>
              <a:tailEnd/>
            </a:ln>
          </p:spPr>
          <p:txBody>
            <a:bodyPr wrap="none" anchor="ctr"/>
            <a:lstStyle/>
            <a:p>
              <a:endParaRPr lang="en-US"/>
            </a:p>
          </p:txBody>
        </p:sp>
        <p:sp>
          <p:nvSpPr>
            <p:cNvPr id="29" name="Text Box 12"/>
            <p:cNvSpPr txBox="1">
              <a:spLocks noChangeArrowheads="1"/>
            </p:cNvSpPr>
            <p:nvPr/>
          </p:nvSpPr>
          <p:spPr bwMode="auto">
            <a:xfrm>
              <a:off x="3731302" y="3301425"/>
              <a:ext cx="1371600" cy="584775"/>
            </a:xfrm>
            <a:prstGeom prst="rect">
              <a:avLst/>
            </a:prstGeom>
            <a:noFill/>
            <a:ln w="9525">
              <a:noFill/>
              <a:miter lim="800000"/>
              <a:headEnd/>
              <a:tailEnd/>
            </a:ln>
          </p:spPr>
          <p:txBody>
            <a:bodyPr>
              <a:spAutoFit/>
            </a:bodyPr>
            <a:lstStyle/>
            <a:p>
              <a:r>
                <a:rPr lang="en-US" sz="1600" b="1"/>
                <a:t>Break-even</a:t>
              </a:r>
            </a:p>
            <a:p>
              <a:r>
                <a:rPr lang="en-US" sz="1600" b="1"/>
                <a:t>NPV = 0</a:t>
              </a:r>
            </a:p>
          </p:txBody>
        </p:sp>
        <p:sp>
          <p:nvSpPr>
            <p:cNvPr id="30" name="Line 13"/>
            <p:cNvSpPr>
              <a:spLocks noChangeShapeType="1"/>
            </p:cNvSpPr>
            <p:nvPr/>
          </p:nvSpPr>
          <p:spPr bwMode="auto">
            <a:xfrm>
              <a:off x="4038600" y="3886200"/>
              <a:ext cx="533400" cy="685800"/>
            </a:xfrm>
            <a:prstGeom prst="line">
              <a:avLst/>
            </a:prstGeom>
            <a:noFill/>
            <a:ln w="12700">
              <a:solidFill>
                <a:schemeClr val="tx1"/>
              </a:solidFill>
              <a:round/>
              <a:headEnd/>
              <a:tailEnd type="triangle" w="med" len="med"/>
            </a:ln>
          </p:spPr>
          <p:txBody>
            <a:bodyPr wrap="none" anchor="ctr"/>
            <a:lstStyle/>
            <a:p>
              <a:endParaRPr lang="en-US"/>
            </a:p>
          </p:txBody>
        </p:sp>
        <p:sp>
          <p:nvSpPr>
            <p:cNvPr id="31" name="Text Box 14"/>
            <p:cNvSpPr txBox="1">
              <a:spLocks noChangeArrowheads="1"/>
            </p:cNvSpPr>
            <p:nvPr/>
          </p:nvSpPr>
          <p:spPr bwMode="auto">
            <a:xfrm>
              <a:off x="4648200" y="2743200"/>
              <a:ext cx="1371600" cy="336550"/>
            </a:xfrm>
            <a:prstGeom prst="rect">
              <a:avLst/>
            </a:prstGeom>
            <a:noFill/>
            <a:ln w="9525">
              <a:noFill/>
              <a:miter lim="800000"/>
              <a:headEnd/>
              <a:tailEnd/>
            </a:ln>
          </p:spPr>
          <p:txBody>
            <a:bodyPr>
              <a:spAutoFit/>
            </a:bodyPr>
            <a:lstStyle/>
            <a:p>
              <a:pPr>
                <a:spcBef>
                  <a:spcPct val="50000"/>
                </a:spcBef>
              </a:pPr>
              <a:r>
                <a:rPr lang="en-US" sz="1600" b="1"/>
                <a:t>PV inflows</a:t>
              </a:r>
            </a:p>
          </p:txBody>
        </p:sp>
        <p:sp>
          <p:nvSpPr>
            <p:cNvPr id="32" name="Text Box 15"/>
            <p:cNvSpPr txBox="1">
              <a:spLocks noChangeArrowheads="1"/>
            </p:cNvSpPr>
            <p:nvPr/>
          </p:nvSpPr>
          <p:spPr bwMode="auto">
            <a:xfrm>
              <a:off x="5715000" y="4419600"/>
              <a:ext cx="1371600" cy="336550"/>
            </a:xfrm>
            <a:prstGeom prst="rect">
              <a:avLst/>
            </a:prstGeom>
            <a:noFill/>
            <a:ln w="9525">
              <a:noFill/>
              <a:miter lim="800000"/>
              <a:headEnd/>
              <a:tailEnd/>
            </a:ln>
          </p:spPr>
          <p:txBody>
            <a:bodyPr>
              <a:spAutoFit/>
            </a:bodyPr>
            <a:lstStyle/>
            <a:p>
              <a:pPr>
                <a:spcBef>
                  <a:spcPct val="50000"/>
                </a:spcBef>
              </a:pPr>
              <a:r>
                <a:rPr lang="en-US" sz="1600" b="1"/>
                <a:t>PV Outflows</a:t>
              </a:r>
            </a:p>
          </p:txBody>
        </p:sp>
        <p:sp>
          <p:nvSpPr>
            <p:cNvPr id="33" name="Line 16"/>
            <p:cNvSpPr>
              <a:spLocks noChangeShapeType="1"/>
            </p:cNvSpPr>
            <p:nvPr/>
          </p:nvSpPr>
          <p:spPr bwMode="auto">
            <a:xfrm flipH="1" flipV="1">
              <a:off x="5715000" y="3810000"/>
              <a:ext cx="228600" cy="609600"/>
            </a:xfrm>
            <a:prstGeom prst="line">
              <a:avLst/>
            </a:prstGeom>
            <a:noFill/>
            <a:ln w="9525">
              <a:solidFill>
                <a:schemeClr val="tx1"/>
              </a:solidFill>
              <a:round/>
              <a:headEnd/>
              <a:tailEnd type="triangle" w="med" len="med"/>
            </a:ln>
          </p:spPr>
          <p:txBody>
            <a:bodyPr wrap="none" anchor="ctr"/>
            <a:lstStyle/>
            <a:p>
              <a:endParaRPr lang="en-US"/>
            </a:p>
          </p:txBody>
        </p:sp>
        <p:sp>
          <p:nvSpPr>
            <p:cNvPr id="34" name="Line 17"/>
            <p:cNvSpPr>
              <a:spLocks noChangeShapeType="1"/>
            </p:cNvSpPr>
            <p:nvPr/>
          </p:nvSpPr>
          <p:spPr bwMode="auto">
            <a:xfrm>
              <a:off x="5105400" y="3048000"/>
              <a:ext cx="381000" cy="381000"/>
            </a:xfrm>
            <a:prstGeom prst="line">
              <a:avLst/>
            </a:prstGeom>
            <a:noFill/>
            <a:ln w="9525">
              <a:solidFill>
                <a:schemeClr val="tx1"/>
              </a:solidFill>
              <a:round/>
              <a:headEnd/>
              <a:tailEnd type="triangle" w="med" len="med"/>
            </a:ln>
          </p:spPr>
          <p:txBody>
            <a:bodyPr wrap="none" anchor="ctr"/>
            <a:lstStyle/>
            <a:p>
              <a:endParaRPr lang="en-US"/>
            </a:p>
          </p:txBody>
        </p:sp>
      </p:grpSp>
    </p:spTree>
    <p:extLst>
      <p:ext uri="{BB962C8B-B14F-4D97-AF65-F5344CB8AC3E}">
        <p14:creationId xmlns:p14="http://schemas.microsoft.com/office/powerpoint/2010/main" val="4165952457"/>
      </p:ext>
    </p:extLst>
  </p:cSld>
  <p:clrMapOvr>
    <a:masterClrMapping/>
  </p:clrMapOvr>
  <p:transition>
    <p:cover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33600" y="2286000"/>
            <a:ext cx="7543800" cy="449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6167" name="Group 18"/>
          <p:cNvGrpSpPr>
            <a:grpSpLocks/>
          </p:cNvGrpSpPr>
          <p:nvPr/>
        </p:nvGrpSpPr>
        <p:grpSpPr bwMode="auto">
          <a:xfrm>
            <a:off x="2254103" y="1821524"/>
            <a:ext cx="7464425" cy="4572000"/>
            <a:chOff x="762000" y="1981200"/>
            <a:chExt cx="7464425" cy="4522788"/>
          </a:xfrm>
        </p:grpSpPr>
        <p:graphicFrame>
          <p:nvGraphicFramePr>
            <p:cNvPr id="6163" name="Object 19"/>
            <p:cNvGraphicFramePr>
              <a:graphicFrameLocks/>
            </p:cNvGraphicFramePr>
            <p:nvPr/>
          </p:nvGraphicFramePr>
          <p:xfrm>
            <a:off x="1447800" y="1981200"/>
            <a:ext cx="6778625" cy="4522788"/>
          </p:xfrm>
          <a:graphic>
            <a:graphicData uri="http://schemas.openxmlformats.org/presentationml/2006/ole">
              <mc:AlternateContent xmlns:mc="http://schemas.openxmlformats.org/markup-compatibility/2006">
                <mc:Choice xmlns:v="urn:schemas-microsoft-com:vml" Requires="v">
                  <p:oleObj name="Chart" r:id="rId3" imgW="6096000" imgH="4067039" progId="MSGraph.Chart.8">
                    <p:embed followColorScheme="full"/>
                  </p:oleObj>
                </mc:Choice>
                <mc:Fallback>
                  <p:oleObj name="Chart" r:id="rId3" imgW="6096000" imgH="4067039" progId="MSGraph.Chart.8">
                    <p:embed followColorScheme="full"/>
                    <p:pic>
                      <p:nvPicPr>
                        <p:cNvPr id="6163" name="Object 19"/>
                        <p:cNvPicPr>
                          <a:picLocks noChangeArrowheads="1"/>
                        </p:cNvPicPr>
                        <p:nvPr/>
                      </p:nvPicPr>
                      <p:blipFill>
                        <a:blip r:embed="rId4"/>
                        <a:srcRect/>
                        <a:stretch>
                          <a:fillRect/>
                        </a:stretch>
                      </p:blipFill>
                      <p:spPr bwMode="auto">
                        <a:xfrm>
                          <a:off x="1447800" y="1981200"/>
                          <a:ext cx="6778625" cy="452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6168" name="Group 20"/>
            <p:cNvGrpSpPr>
              <a:grpSpLocks/>
            </p:cNvGrpSpPr>
            <p:nvPr/>
          </p:nvGrpSpPr>
          <p:grpSpPr bwMode="auto">
            <a:xfrm>
              <a:off x="762000" y="2236573"/>
              <a:ext cx="7315200" cy="4030937"/>
              <a:chOff x="762000" y="2236573"/>
              <a:chExt cx="7315200" cy="4030937"/>
            </a:xfrm>
          </p:grpSpPr>
          <p:sp>
            <p:nvSpPr>
              <p:cNvPr id="22" name="Text Box 4"/>
              <p:cNvSpPr txBox="1">
                <a:spLocks noChangeArrowheads="1"/>
              </p:cNvSpPr>
              <p:nvPr/>
            </p:nvSpPr>
            <p:spPr bwMode="auto">
              <a:xfrm>
                <a:off x="762000" y="2236788"/>
                <a:ext cx="1295400" cy="646112"/>
              </a:xfrm>
              <a:prstGeom prst="rect">
                <a:avLst/>
              </a:prstGeom>
              <a:noFill/>
              <a:ln>
                <a:noFill/>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defRPr/>
                </a:pPr>
                <a:r>
                  <a:rPr lang="en-US" sz="1800" dirty="0">
                    <a:latin typeface="+mn-lt"/>
                  </a:rPr>
                  <a:t>Expected return (%)</a:t>
                </a:r>
              </a:p>
            </p:txBody>
          </p:sp>
          <p:sp>
            <p:nvSpPr>
              <p:cNvPr id="23" name="Text Box 5"/>
              <p:cNvSpPr txBox="1">
                <a:spLocks noChangeArrowheads="1"/>
              </p:cNvSpPr>
              <p:nvPr/>
            </p:nvSpPr>
            <p:spPr bwMode="auto">
              <a:xfrm>
                <a:off x="3276600" y="5867400"/>
                <a:ext cx="1066800" cy="400050"/>
              </a:xfrm>
              <a:prstGeom prst="rect">
                <a:avLst/>
              </a:prstGeom>
              <a:noFill/>
              <a:ln>
                <a:noFill/>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defRPr/>
                </a:pPr>
                <a:r>
                  <a:rPr lang="en-US" sz="2000" i="1" dirty="0" err="1">
                    <a:latin typeface="+mn-lt"/>
                  </a:rPr>
                  <a:t>B</a:t>
                </a:r>
                <a:r>
                  <a:rPr lang="en-US" sz="2000" baseline="-25000" dirty="0" err="1">
                    <a:latin typeface="+mn-lt"/>
                  </a:rPr>
                  <a:t>debt</a:t>
                </a:r>
                <a:endParaRPr lang="en-US" sz="2000" dirty="0">
                  <a:latin typeface="+mn-lt"/>
                </a:endParaRPr>
              </a:p>
            </p:txBody>
          </p:sp>
          <p:sp>
            <p:nvSpPr>
              <p:cNvPr id="24" name="Text Box 6"/>
              <p:cNvSpPr txBox="1">
                <a:spLocks noChangeArrowheads="1"/>
              </p:cNvSpPr>
              <p:nvPr/>
            </p:nvSpPr>
            <p:spPr bwMode="auto">
              <a:xfrm>
                <a:off x="5334000" y="5867400"/>
                <a:ext cx="1066800" cy="400050"/>
              </a:xfrm>
              <a:prstGeom prst="rect">
                <a:avLst/>
              </a:prstGeom>
              <a:noFill/>
              <a:ln>
                <a:noFill/>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defRPr/>
                </a:pPr>
                <a:r>
                  <a:rPr lang="en-US" sz="2000" i="1" dirty="0">
                    <a:latin typeface="+mn-lt"/>
                  </a:rPr>
                  <a:t>B</a:t>
                </a:r>
                <a:r>
                  <a:rPr lang="en-US" sz="2000" baseline="-25000" dirty="0">
                    <a:latin typeface="+mn-lt"/>
                  </a:rPr>
                  <a:t>assets</a:t>
                </a:r>
                <a:endParaRPr lang="en-US" sz="2000" dirty="0">
                  <a:latin typeface="+mn-lt"/>
                </a:endParaRPr>
              </a:p>
            </p:txBody>
          </p:sp>
          <p:sp>
            <p:nvSpPr>
              <p:cNvPr id="25" name="Text Box 7"/>
              <p:cNvSpPr txBox="1">
                <a:spLocks noChangeArrowheads="1"/>
              </p:cNvSpPr>
              <p:nvPr/>
            </p:nvSpPr>
            <p:spPr bwMode="auto">
              <a:xfrm>
                <a:off x="7010400" y="5851525"/>
                <a:ext cx="1066800" cy="400050"/>
              </a:xfrm>
              <a:prstGeom prst="rect">
                <a:avLst/>
              </a:prstGeom>
              <a:noFill/>
              <a:ln>
                <a:noFill/>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defRPr/>
                </a:pPr>
                <a:r>
                  <a:rPr lang="en-US" sz="2000" i="1" dirty="0" err="1">
                    <a:latin typeface="+mn-lt"/>
                  </a:rPr>
                  <a:t>B</a:t>
                </a:r>
                <a:r>
                  <a:rPr lang="en-US" sz="2000" baseline="-25000" dirty="0" err="1">
                    <a:latin typeface="+mn-lt"/>
                  </a:rPr>
                  <a:t>equity</a:t>
                </a:r>
                <a:endParaRPr lang="en-US" sz="2000" dirty="0">
                  <a:latin typeface="+mn-lt"/>
                </a:endParaRPr>
              </a:p>
            </p:txBody>
          </p:sp>
          <p:sp>
            <p:nvSpPr>
              <p:cNvPr id="26" name="Text Box 8"/>
              <p:cNvSpPr txBox="1">
                <a:spLocks noChangeArrowheads="1"/>
              </p:cNvSpPr>
              <p:nvPr/>
            </p:nvSpPr>
            <p:spPr bwMode="auto">
              <a:xfrm>
                <a:off x="1295400" y="3886200"/>
                <a:ext cx="1371600" cy="396875"/>
              </a:xfrm>
              <a:prstGeom prst="rect">
                <a:avLst/>
              </a:prstGeom>
              <a:noFill/>
              <a:ln>
                <a:noFill/>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spcBef>
                    <a:spcPct val="50000"/>
                  </a:spcBef>
                  <a:defRPr/>
                </a:pPr>
                <a:r>
                  <a:rPr lang="en-US" sz="2000" i="1" dirty="0" err="1">
                    <a:latin typeface="+mn-lt"/>
                  </a:rPr>
                  <a:t>R</a:t>
                </a:r>
                <a:r>
                  <a:rPr lang="en-US" sz="2000" baseline="-25000" dirty="0" err="1">
                    <a:latin typeface="+mn-lt"/>
                  </a:rPr>
                  <a:t>debt</a:t>
                </a:r>
                <a:r>
                  <a:rPr lang="en-US" sz="2000" baseline="-25000" dirty="0">
                    <a:latin typeface="+mn-lt"/>
                  </a:rPr>
                  <a:t> </a:t>
                </a:r>
                <a:r>
                  <a:rPr lang="en-US" sz="2000" dirty="0">
                    <a:latin typeface="+mn-lt"/>
                  </a:rPr>
                  <a:t>= 8</a:t>
                </a:r>
              </a:p>
            </p:txBody>
          </p:sp>
          <p:sp>
            <p:nvSpPr>
              <p:cNvPr id="27" name="Text Box 9"/>
              <p:cNvSpPr txBox="1">
                <a:spLocks noChangeArrowheads="1"/>
              </p:cNvSpPr>
              <p:nvPr/>
            </p:nvSpPr>
            <p:spPr bwMode="auto">
              <a:xfrm>
                <a:off x="914400" y="3352800"/>
                <a:ext cx="1752600" cy="400050"/>
              </a:xfrm>
              <a:prstGeom prst="rect">
                <a:avLst/>
              </a:prstGeom>
              <a:noFill/>
              <a:ln>
                <a:noFill/>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spcBef>
                    <a:spcPct val="50000"/>
                  </a:spcBef>
                  <a:defRPr/>
                </a:pPr>
                <a:r>
                  <a:rPr lang="en-US" sz="2000" i="1" dirty="0" err="1">
                    <a:latin typeface="+mn-lt"/>
                  </a:rPr>
                  <a:t>R</a:t>
                </a:r>
                <a:r>
                  <a:rPr lang="en-US" sz="2000" baseline="-25000" dirty="0" err="1">
                    <a:latin typeface="+mn-lt"/>
                  </a:rPr>
                  <a:t>assets</a:t>
                </a:r>
                <a:r>
                  <a:rPr lang="en-US" sz="2000" baseline="-25000" dirty="0">
                    <a:latin typeface="+mn-lt"/>
                  </a:rPr>
                  <a:t> </a:t>
                </a:r>
                <a:r>
                  <a:rPr lang="en-US" sz="2000" dirty="0">
                    <a:latin typeface="+mn-lt"/>
                  </a:rPr>
                  <a:t>= 12.2</a:t>
                </a:r>
              </a:p>
            </p:txBody>
          </p:sp>
          <p:sp>
            <p:nvSpPr>
              <p:cNvPr id="28" name="Text Box 10"/>
              <p:cNvSpPr txBox="1">
                <a:spLocks noChangeArrowheads="1"/>
              </p:cNvSpPr>
              <p:nvPr/>
            </p:nvSpPr>
            <p:spPr bwMode="auto">
              <a:xfrm>
                <a:off x="1295400" y="2895600"/>
                <a:ext cx="1371600" cy="396875"/>
              </a:xfrm>
              <a:prstGeom prst="rect">
                <a:avLst/>
              </a:prstGeom>
              <a:noFill/>
              <a:ln>
                <a:noFill/>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spcBef>
                    <a:spcPct val="50000"/>
                  </a:spcBef>
                  <a:defRPr/>
                </a:pPr>
                <a:r>
                  <a:rPr lang="en-US" sz="2000" i="1" dirty="0" err="1">
                    <a:latin typeface="+mn-lt"/>
                  </a:rPr>
                  <a:t>R</a:t>
                </a:r>
                <a:r>
                  <a:rPr lang="en-US" sz="2000" baseline="-25000" dirty="0" err="1">
                    <a:latin typeface="+mn-lt"/>
                  </a:rPr>
                  <a:t>equity</a:t>
                </a:r>
                <a:r>
                  <a:rPr lang="en-US" sz="2000" baseline="-25000" dirty="0">
                    <a:latin typeface="+mn-lt"/>
                  </a:rPr>
                  <a:t> </a:t>
                </a:r>
                <a:r>
                  <a:rPr lang="en-US" sz="2000" dirty="0">
                    <a:latin typeface="+mn-lt"/>
                  </a:rPr>
                  <a:t>= 15</a:t>
                </a:r>
              </a:p>
            </p:txBody>
          </p:sp>
          <p:sp>
            <p:nvSpPr>
              <p:cNvPr id="6176" name="Line 11"/>
              <p:cNvSpPr>
                <a:spLocks noChangeShapeType="1"/>
              </p:cNvSpPr>
              <p:nvPr/>
            </p:nvSpPr>
            <p:spPr bwMode="auto">
              <a:xfrm flipV="1">
                <a:off x="3657600" y="4114800"/>
                <a:ext cx="0" cy="1219200"/>
              </a:xfrm>
              <a:prstGeom prst="line">
                <a:avLst/>
              </a:prstGeom>
              <a:noFill/>
              <a:ln w="9525">
                <a:solidFill>
                  <a:schemeClr val="tx1"/>
                </a:solidFill>
                <a:prstDash val="sysDot"/>
                <a:round/>
                <a:headEnd/>
                <a:tailEnd/>
              </a:ln>
            </p:spPr>
            <p:txBody>
              <a:bodyPr wrap="none" anchor="ctr"/>
              <a:lstStyle/>
              <a:p>
                <a:endParaRPr lang="en-US"/>
              </a:p>
            </p:txBody>
          </p:sp>
          <p:sp>
            <p:nvSpPr>
              <p:cNvPr id="6177" name="Line 12"/>
              <p:cNvSpPr>
                <a:spLocks noChangeShapeType="1"/>
              </p:cNvSpPr>
              <p:nvPr/>
            </p:nvSpPr>
            <p:spPr bwMode="auto">
              <a:xfrm flipH="1">
                <a:off x="2590800" y="4114800"/>
                <a:ext cx="1066800" cy="0"/>
              </a:xfrm>
              <a:prstGeom prst="line">
                <a:avLst/>
              </a:prstGeom>
              <a:noFill/>
              <a:ln w="9525">
                <a:solidFill>
                  <a:schemeClr val="tx1"/>
                </a:solidFill>
                <a:prstDash val="sysDot"/>
                <a:round/>
                <a:headEnd/>
                <a:tailEnd/>
              </a:ln>
            </p:spPr>
            <p:txBody>
              <a:bodyPr wrap="none" anchor="ctr"/>
              <a:lstStyle/>
              <a:p>
                <a:endParaRPr lang="en-US"/>
              </a:p>
            </p:txBody>
          </p:sp>
          <p:sp>
            <p:nvSpPr>
              <p:cNvPr id="6178" name="Line 13"/>
              <p:cNvSpPr>
                <a:spLocks noChangeShapeType="1"/>
              </p:cNvSpPr>
              <p:nvPr/>
            </p:nvSpPr>
            <p:spPr bwMode="auto">
              <a:xfrm flipV="1">
                <a:off x="5715000" y="3581400"/>
                <a:ext cx="0" cy="1752600"/>
              </a:xfrm>
              <a:prstGeom prst="line">
                <a:avLst/>
              </a:prstGeom>
              <a:noFill/>
              <a:ln w="9525">
                <a:solidFill>
                  <a:schemeClr val="tx1"/>
                </a:solidFill>
                <a:prstDash val="sysDot"/>
                <a:round/>
                <a:headEnd/>
                <a:tailEnd/>
              </a:ln>
            </p:spPr>
            <p:txBody>
              <a:bodyPr wrap="none" anchor="ctr"/>
              <a:lstStyle/>
              <a:p>
                <a:endParaRPr lang="en-US"/>
              </a:p>
            </p:txBody>
          </p:sp>
          <p:sp>
            <p:nvSpPr>
              <p:cNvPr id="6179" name="Line 14"/>
              <p:cNvSpPr>
                <a:spLocks noChangeShapeType="1"/>
              </p:cNvSpPr>
              <p:nvPr/>
            </p:nvSpPr>
            <p:spPr bwMode="auto">
              <a:xfrm flipH="1">
                <a:off x="2590800" y="3581400"/>
                <a:ext cx="3124200" cy="0"/>
              </a:xfrm>
              <a:prstGeom prst="line">
                <a:avLst/>
              </a:prstGeom>
              <a:noFill/>
              <a:ln w="9525">
                <a:solidFill>
                  <a:schemeClr val="tx1"/>
                </a:solidFill>
                <a:prstDash val="sysDot"/>
                <a:round/>
                <a:headEnd/>
                <a:tailEnd/>
              </a:ln>
            </p:spPr>
            <p:txBody>
              <a:bodyPr wrap="none" anchor="ctr"/>
              <a:lstStyle/>
              <a:p>
                <a:endParaRPr lang="en-US"/>
              </a:p>
            </p:txBody>
          </p:sp>
          <p:sp>
            <p:nvSpPr>
              <p:cNvPr id="6180" name="Line 15"/>
              <p:cNvSpPr>
                <a:spLocks noChangeShapeType="1"/>
              </p:cNvSpPr>
              <p:nvPr/>
            </p:nvSpPr>
            <p:spPr bwMode="auto">
              <a:xfrm flipV="1">
                <a:off x="7239000" y="3124200"/>
                <a:ext cx="0" cy="2209800"/>
              </a:xfrm>
              <a:prstGeom prst="line">
                <a:avLst/>
              </a:prstGeom>
              <a:noFill/>
              <a:ln w="9525">
                <a:solidFill>
                  <a:schemeClr val="tx1"/>
                </a:solidFill>
                <a:prstDash val="sysDot"/>
                <a:round/>
                <a:headEnd/>
                <a:tailEnd/>
              </a:ln>
            </p:spPr>
            <p:txBody>
              <a:bodyPr wrap="none" anchor="ctr"/>
              <a:lstStyle/>
              <a:p>
                <a:endParaRPr lang="en-US"/>
              </a:p>
            </p:txBody>
          </p:sp>
          <p:sp>
            <p:nvSpPr>
              <p:cNvPr id="6181" name="Line 16"/>
              <p:cNvSpPr>
                <a:spLocks noChangeShapeType="1"/>
              </p:cNvSpPr>
              <p:nvPr/>
            </p:nvSpPr>
            <p:spPr bwMode="auto">
              <a:xfrm flipH="1">
                <a:off x="2590800" y="3124200"/>
                <a:ext cx="4648200" cy="0"/>
              </a:xfrm>
              <a:prstGeom prst="line">
                <a:avLst/>
              </a:prstGeom>
              <a:noFill/>
              <a:ln w="9525">
                <a:solidFill>
                  <a:schemeClr val="tx1"/>
                </a:solidFill>
                <a:prstDash val="sysDot"/>
                <a:round/>
                <a:headEnd/>
                <a:tailEnd/>
              </a:ln>
            </p:spPr>
            <p:txBody>
              <a:bodyPr wrap="none" anchor="ctr"/>
              <a:lstStyle/>
              <a:p>
                <a:endParaRPr lang="en-US"/>
              </a:p>
            </p:txBody>
          </p:sp>
        </p:grpSp>
      </p:grpSp>
      <p:sp>
        <p:nvSpPr>
          <p:cNvPr id="29" name="Title 3"/>
          <p:cNvSpPr>
            <a:spLocks noGrp="1"/>
          </p:cNvSpPr>
          <p:nvPr>
            <p:ph type="title"/>
          </p:nvPr>
        </p:nvSpPr>
        <p:spPr>
          <a:xfrm>
            <a:off x="2133600" y="228600"/>
            <a:ext cx="8153400" cy="990600"/>
          </a:xfrm>
        </p:spPr>
        <p:txBody>
          <a:bodyPr/>
          <a:lstStyle/>
          <a:p>
            <a:r>
              <a:rPr lang="en-US" dirty="0"/>
              <a:t>Beta and the COC</a:t>
            </a:r>
          </a:p>
        </p:txBody>
      </p:sp>
    </p:spTree>
    <p:extLst>
      <p:ext uri="{BB962C8B-B14F-4D97-AF65-F5344CB8AC3E}">
        <p14:creationId xmlns:p14="http://schemas.microsoft.com/office/powerpoint/2010/main" val="23539773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t>Monte Carlo Simulation</a:t>
            </a:r>
          </a:p>
        </p:txBody>
      </p:sp>
      <p:sp>
        <p:nvSpPr>
          <p:cNvPr id="22531" name="Rectangle 3"/>
          <p:cNvSpPr>
            <a:spLocks noGrp="1" noChangeArrowheads="1"/>
          </p:cNvSpPr>
          <p:nvPr>
            <p:ph idx="1"/>
          </p:nvPr>
        </p:nvSpPr>
        <p:spPr>
          <a:xfrm>
            <a:off x="2057400" y="2895600"/>
            <a:ext cx="8077200" cy="2590800"/>
          </a:xfrm>
        </p:spPr>
        <p:txBody>
          <a:bodyPr/>
          <a:lstStyle/>
          <a:p>
            <a:pPr eaLnBrk="1" hangingPunct="1"/>
            <a:r>
              <a:rPr lang="en-US" dirty="0"/>
              <a:t>Step 1: Modeling the Project</a:t>
            </a:r>
          </a:p>
          <a:p>
            <a:pPr eaLnBrk="1" hangingPunct="1"/>
            <a:r>
              <a:rPr lang="en-US" dirty="0"/>
              <a:t>Step 2: Specifying Probabilities</a:t>
            </a:r>
          </a:p>
          <a:p>
            <a:pPr eaLnBrk="1" hangingPunct="1"/>
            <a:r>
              <a:rPr lang="en-US" dirty="0"/>
              <a:t>Step 3: Simulate the Cash Flows</a:t>
            </a:r>
          </a:p>
          <a:p>
            <a:r>
              <a:rPr lang="en-US" dirty="0"/>
              <a:t>Step 4: Calculate NPV</a:t>
            </a:r>
          </a:p>
        </p:txBody>
      </p:sp>
      <p:sp>
        <p:nvSpPr>
          <p:cNvPr id="24580" name="Rectangle 4"/>
          <p:cNvSpPr>
            <a:spLocks noChangeArrowheads="1"/>
          </p:cNvSpPr>
          <p:nvPr/>
        </p:nvSpPr>
        <p:spPr bwMode="auto">
          <a:xfrm>
            <a:off x="2209800" y="2209800"/>
            <a:ext cx="8077200" cy="457200"/>
          </a:xfrm>
          <a:prstGeom prst="rect">
            <a:avLst/>
          </a:prstGeom>
          <a:noFill/>
          <a:ln w="9525">
            <a:noFill/>
            <a:miter lim="800000"/>
            <a:headEnd/>
            <a:tailEnd/>
          </a:ln>
        </p:spPr>
        <p:txBody>
          <a:bodyPr/>
          <a:lstStyle/>
          <a:p>
            <a:pPr marL="342900" indent="-342900">
              <a:spcBef>
                <a:spcPct val="20000"/>
              </a:spcBef>
            </a:pPr>
            <a:r>
              <a:rPr lang="en-US" sz="3200">
                <a:latin typeface="Times New Roman" pitchFamily="18" charset="0"/>
              </a:rPr>
              <a:t>Modeling Process</a:t>
            </a:r>
          </a:p>
        </p:txBody>
      </p:sp>
    </p:spTree>
    <p:extLst>
      <p:ext uri="{BB962C8B-B14F-4D97-AF65-F5344CB8AC3E}">
        <p14:creationId xmlns:p14="http://schemas.microsoft.com/office/powerpoint/2010/main" val="1328652670"/>
      </p:ext>
    </p:ext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slide(fromRight)">
                                      <p:cBhvr>
                                        <p:cTn id="7" dur="500"/>
                                        <p:tgtEl>
                                          <p:spTgt spid="22531">
                                            <p:txEl>
                                              <p:pRg st="0" end="0"/>
                                            </p:txEl>
                                          </p:spTgt>
                                        </p:tgtEl>
                                      </p:cBhvr>
                                    </p:animEffect>
                                  </p:childTnLst>
                                  <p:subTnLst>
                                    <p:animClr clrSpc="rgb" dir="cw">
                                      <p:cBhvr override="childStyle">
                                        <p:cTn dur="1" fill="hold" display="0" masterRel="nextClick" afterEffect="1"/>
                                        <p:tgtEl>
                                          <p:spTgt spid="22531">
                                            <p:txEl>
                                              <p:pRg st="0" end="0"/>
                                            </p:txEl>
                                          </p:spTgt>
                                        </p:tgtEl>
                                        <p:attrNameLst>
                                          <p:attrName>ppt_c</p:attrName>
                                        </p:attrNameLst>
                                      </p:cBhvr>
                                      <p:to>
                                        <a:schemeClr val="accent2"/>
                                      </p:to>
                                    </p:animClr>
                                  </p:sub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slide(fromRight)">
                                      <p:cBhvr>
                                        <p:cTn id="12" dur="500"/>
                                        <p:tgtEl>
                                          <p:spTgt spid="22531">
                                            <p:txEl>
                                              <p:pRg st="1" end="1"/>
                                            </p:txEl>
                                          </p:spTgt>
                                        </p:tgtEl>
                                      </p:cBhvr>
                                    </p:animEffect>
                                  </p:childTnLst>
                                  <p:subTnLst>
                                    <p:animClr clrSpc="rgb" dir="cw">
                                      <p:cBhvr override="childStyle">
                                        <p:cTn dur="1" fill="hold" display="0" masterRel="nextClick" afterEffect="1"/>
                                        <p:tgtEl>
                                          <p:spTgt spid="22531">
                                            <p:txEl>
                                              <p:pRg st="1" end="1"/>
                                            </p:txEl>
                                          </p:spTgt>
                                        </p:tgtEl>
                                        <p:attrNameLst>
                                          <p:attrName>ppt_c</p:attrName>
                                        </p:attrNameLst>
                                      </p:cBhvr>
                                      <p:to>
                                        <a:schemeClr val="accent2"/>
                                      </p:to>
                                    </p:animClr>
                                  </p:subTnLst>
                                </p:cTn>
                              </p:par>
                            </p:childTnLst>
                          </p:cTn>
                        </p:par>
                      </p:childTnLst>
                    </p:cTn>
                  </p:par>
                  <p:par>
                    <p:cTn id="13" fill="hold">
                      <p:stCondLst>
                        <p:cond delay="indefinite"/>
                      </p:stCondLst>
                      <p:childTnLst>
                        <p:par>
                          <p:cTn id="14" fill="hold">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22531">
                                            <p:txEl>
                                              <p:pRg st="2" end="2"/>
                                            </p:txEl>
                                          </p:spTgt>
                                        </p:tgtEl>
                                        <p:attrNameLst>
                                          <p:attrName>style.visibility</p:attrName>
                                        </p:attrNameLst>
                                      </p:cBhvr>
                                      <p:to>
                                        <p:strVal val="visible"/>
                                      </p:to>
                                    </p:set>
                                    <p:animEffect transition="in" filter="slide(fromRight)">
                                      <p:cBhvr>
                                        <p:cTn id="17" dur="500"/>
                                        <p:tgtEl>
                                          <p:spTgt spid="22531">
                                            <p:txEl>
                                              <p:pRg st="2" end="2"/>
                                            </p:txEl>
                                          </p:spTgt>
                                        </p:tgtEl>
                                      </p:cBhvr>
                                    </p:animEffect>
                                  </p:childTnLst>
                                  <p:subTnLst>
                                    <p:animClr clrSpc="rgb" dir="cw">
                                      <p:cBhvr override="childStyle">
                                        <p:cTn dur="1" fill="hold" display="0" masterRel="nextClick" afterEffect="1"/>
                                        <p:tgtEl>
                                          <p:spTgt spid="22531">
                                            <p:txEl>
                                              <p:pRg st="2" end="2"/>
                                            </p:txEl>
                                          </p:spTgt>
                                        </p:tgtEl>
                                        <p:attrNameLst>
                                          <p:attrName>ppt_c</p:attrName>
                                        </p:attrNameLst>
                                      </p:cBhvr>
                                      <p:to>
                                        <a:schemeClr val="accent2"/>
                                      </p:to>
                                    </p:animClr>
                                  </p:subTnLst>
                                </p:cTn>
                              </p:par>
                            </p:childTnLst>
                          </p:cTn>
                        </p:par>
                      </p:childTnLst>
                    </p:cTn>
                  </p:par>
                  <p:par>
                    <p:cTn id="18" fill="hold">
                      <p:stCondLst>
                        <p:cond delay="indefinite"/>
                      </p:stCondLst>
                      <p:childTnLst>
                        <p:par>
                          <p:cTn id="19" fill="hold">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22531">
                                            <p:txEl>
                                              <p:pRg st="3" end="3"/>
                                            </p:txEl>
                                          </p:spTgt>
                                        </p:tgtEl>
                                        <p:attrNameLst>
                                          <p:attrName>style.visibility</p:attrName>
                                        </p:attrNameLst>
                                      </p:cBhvr>
                                      <p:to>
                                        <p:strVal val="visible"/>
                                      </p:to>
                                    </p:set>
                                    <p:animEffect transition="in" filter="slide(fromRight)">
                                      <p:cBhvr>
                                        <p:cTn id="22" dur="500"/>
                                        <p:tgtEl>
                                          <p:spTgt spid="22531">
                                            <p:txEl>
                                              <p:pRg st="3" end="3"/>
                                            </p:txEl>
                                          </p:spTgt>
                                        </p:tgtEl>
                                      </p:cBhvr>
                                    </p:animEffect>
                                  </p:childTnLst>
                                  <p:subTnLst>
                                    <p:animClr clrSpc="rgb" dir="cw">
                                      <p:cBhvr override="childStyle">
                                        <p:cTn dur="1" fill="hold" display="0" masterRel="nextClick" afterEffect="1"/>
                                        <p:tgtEl>
                                          <p:spTgt spid="22531">
                                            <p:txEl>
                                              <p:pRg st="3" end="3"/>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t>Monte Carlo Simulation</a:t>
            </a:r>
          </a:p>
        </p:txBody>
      </p:sp>
      <p:pic>
        <p:nvPicPr>
          <p:cNvPr id="25603" name="Content Placeholder 4" descr="ch11_Page_16.jpg"/>
          <p:cNvPicPr>
            <a:picLocks noGrp="1" noChangeAspect="1"/>
          </p:cNvPicPr>
          <p:nvPr>
            <p:ph sz="quarter" idx="1"/>
          </p:nvPr>
        </p:nvPicPr>
        <p:blipFill>
          <a:blip r:embed="rId3"/>
          <a:stretch>
            <a:fillRect/>
          </a:stretch>
        </p:blipFill>
        <p:spPr>
          <a:xfrm>
            <a:off x="2895600" y="1905000"/>
            <a:ext cx="6508068" cy="4106418"/>
          </a:xfrm>
        </p:spPr>
      </p:pic>
    </p:spTree>
    <p:extLst>
      <p:ext uri="{BB962C8B-B14F-4D97-AF65-F5344CB8AC3E}">
        <p14:creationId xmlns:p14="http://schemas.microsoft.com/office/powerpoint/2010/main" val="123253207"/>
      </p:ext>
    </p:extLst>
  </p:cSld>
  <p:clrMapOvr>
    <a:masterClrMapping/>
  </p:clrMapOvr>
  <p:transition>
    <p:cover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t>Decision Trees</a:t>
            </a:r>
          </a:p>
        </p:txBody>
      </p:sp>
      <p:sp>
        <p:nvSpPr>
          <p:cNvPr id="27651" name="Rectangle 3"/>
          <p:cNvSpPr>
            <a:spLocks noChangeArrowheads="1"/>
          </p:cNvSpPr>
          <p:nvPr/>
        </p:nvSpPr>
        <p:spPr bwMode="auto">
          <a:xfrm>
            <a:off x="2514600" y="3733800"/>
            <a:ext cx="457200" cy="457200"/>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en-US"/>
          </a:p>
        </p:txBody>
      </p:sp>
      <p:sp>
        <p:nvSpPr>
          <p:cNvPr id="27652" name="Oval 4"/>
          <p:cNvSpPr>
            <a:spLocks noChangeArrowheads="1"/>
          </p:cNvSpPr>
          <p:nvPr/>
        </p:nvSpPr>
        <p:spPr bwMode="auto">
          <a:xfrm>
            <a:off x="5181600" y="2743200"/>
            <a:ext cx="533400" cy="533400"/>
          </a:xfrm>
          <a:prstGeom prst="ellipse">
            <a:avLst/>
          </a:prstGeom>
          <a:solidFill>
            <a:schemeClr val="accent1"/>
          </a:solidFill>
          <a:ln w="9525">
            <a:round/>
            <a:headEnd/>
            <a:tailEnd/>
          </a:ln>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en-US"/>
          </a:p>
        </p:txBody>
      </p:sp>
      <p:sp>
        <p:nvSpPr>
          <p:cNvPr id="27653" name="Rectangle 5"/>
          <p:cNvSpPr>
            <a:spLocks noChangeArrowheads="1"/>
          </p:cNvSpPr>
          <p:nvPr/>
        </p:nvSpPr>
        <p:spPr bwMode="auto">
          <a:xfrm>
            <a:off x="8610600" y="3810000"/>
            <a:ext cx="457200" cy="457200"/>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en-US"/>
          </a:p>
        </p:txBody>
      </p:sp>
      <p:sp>
        <p:nvSpPr>
          <p:cNvPr id="27654" name="Rectangle 6"/>
          <p:cNvSpPr>
            <a:spLocks noChangeArrowheads="1"/>
          </p:cNvSpPr>
          <p:nvPr/>
        </p:nvSpPr>
        <p:spPr bwMode="auto">
          <a:xfrm>
            <a:off x="8610600" y="1676400"/>
            <a:ext cx="457200" cy="457200"/>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en-US"/>
          </a:p>
        </p:txBody>
      </p:sp>
      <p:sp>
        <p:nvSpPr>
          <p:cNvPr id="27655" name="Line 7"/>
          <p:cNvSpPr>
            <a:spLocks noChangeShapeType="1"/>
          </p:cNvSpPr>
          <p:nvPr/>
        </p:nvSpPr>
        <p:spPr bwMode="auto">
          <a:xfrm flipV="1">
            <a:off x="3048000" y="3124200"/>
            <a:ext cx="2133600" cy="685800"/>
          </a:xfrm>
          <a:prstGeom prst="line">
            <a:avLst/>
          </a:prstGeom>
          <a:noFill/>
          <a:ln w="12700">
            <a:solidFill>
              <a:schemeClr val="tx1"/>
            </a:solidFill>
            <a:round/>
            <a:headEnd/>
            <a:tailEnd/>
          </a:ln>
        </p:spPr>
        <p:txBody>
          <a:bodyPr wrap="none" anchor="ctr"/>
          <a:lstStyle/>
          <a:p>
            <a:endParaRPr lang="en-US"/>
          </a:p>
        </p:txBody>
      </p:sp>
      <p:sp>
        <p:nvSpPr>
          <p:cNvPr id="27656" name="Line 8"/>
          <p:cNvSpPr>
            <a:spLocks noChangeShapeType="1"/>
          </p:cNvSpPr>
          <p:nvPr/>
        </p:nvSpPr>
        <p:spPr bwMode="auto">
          <a:xfrm>
            <a:off x="3048000" y="4038600"/>
            <a:ext cx="2286000" cy="1600200"/>
          </a:xfrm>
          <a:prstGeom prst="line">
            <a:avLst/>
          </a:prstGeom>
          <a:noFill/>
          <a:ln w="12700">
            <a:solidFill>
              <a:schemeClr val="tx1"/>
            </a:solidFill>
            <a:round/>
            <a:headEnd/>
            <a:tailEnd/>
          </a:ln>
        </p:spPr>
        <p:txBody>
          <a:bodyPr wrap="none" anchor="ctr"/>
          <a:lstStyle/>
          <a:p>
            <a:endParaRPr lang="en-US"/>
          </a:p>
        </p:txBody>
      </p:sp>
      <p:sp>
        <p:nvSpPr>
          <p:cNvPr id="27657" name="Line 9"/>
          <p:cNvSpPr>
            <a:spLocks noChangeShapeType="1"/>
          </p:cNvSpPr>
          <p:nvPr/>
        </p:nvSpPr>
        <p:spPr bwMode="auto">
          <a:xfrm flipV="1">
            <a:off x="5867400" y="1905000"/>
            <a:ext cx="2743200" cy="914400"/>
          </a:xfrm>
          <a:prstGeom prst="line">
            <a:avLst/>
          </a:prstGeom>
          <a:noFill/>
          <a:ln w="12700">
            <a:solidFill>
              <a:schemeClr val="tx1"/>
            </a:solidFill>
            <a:round/>
            <a:headEnd/>
            <a:tailEnd/>
          </a:ln>
        </p:spPr>
        <p:txBody>
          <a:bodyPr wrap="none" anchor="ctr"/>
          <a:lstStyle/>
          <a:p>
            <a:endParaRPr lang="en-US"/>
          </a:p>
        </p:txBody>
      </p:sp>
      <p:sp>
        <p:nvSpPr>
          <p:cNvPr id="27658" name="Line 10"/>
          <p:cNvSpPr>
            <a:spLocks noChangeShapeType="1"/>
          </p:cNvSpPr>
          <p:nvPr/>
        </p:nvSpPr>
        <p:spPr bwMode="auto">
          <a:xfrm>
            <a:off x="5791200" y="2971800"/>
            <a:ext cx="2819400" cy="1066800"/>
          </a:xfrm>
          <a:prstGeom prst="line">
            <a:avLst/>
          </a:prstGeom>
          <a:noFill/>
          <a:ln w="12700">
            <a:solidFill>
              <a:schemeClr val="tx1"/>
            </a:solidFill>
            <a:round/>
            <a:headEnd/>
            <a:tailEnd/>
          </a:ln>
        </p:spPr>
        <p:txBody>
          <a:bodyPr wrap="none" anchor="ctr"/>
          <a:lstStyle/>
          <a:p>
            <a:endParaRPr lang="en-US"/>
          </a:p>
        </p:txBody>
      </p:sp>
      <p:sp>
        <p:nvSpPr>
          <p:cNvPr id="27659" name="Text Box 11"/>
          <p:cNvSpPr txBox="1">
            <a:spLocks noChangeArrowheads="1"/>
          </p:cNvSpPr>
          <p:nvPr/>
        </p:nvSpPr>
        <p:spPr bwMode="auto">
          <a:xfrm>
            <a:off x="5410200" y="5562601"/>
            <a:ext cx="1828800" cy="366713"/>
          </a:xfrm>
          <a:prstGeom prst="rect">
            <a:avLst/>
          </a:prstGeom>
          <a:noFill/>
          <a:ln w="12700">
            <a:noFill/>
            <a:miter lim="800000"/>
            <a:headEnd/>
            <a:tailEnd/>
          </a:ln>
        </p:spPr>
        <p:txBody>
          <a:bodyPr>
            <a:spAutoFit/>
          </a:bodyPr>
          <a:lstStyle/>
          <a:p>
            <a:pPr eaLnBrk="0" hangingPunct="0">
              <a:spcBef>
                <a:spcPct val="50000"/>
              </a:spcBef>
            </a:pPr>
            <a:r>
              <a:rPr lang="en-US">
                <a:latin typeface="Times New Roman" pitchFamily="18" charset="0"/>
              </a:rPr>
              <a:t>NPV=0</a:t>
            </a:r>
          </a:p>
        </p:txBody>
      </p:sp>
      <p:sp>
        <p:nvSpPr>
          <p:cNvPr id="27660" name="Text Box 12"/>
          <p:cNvSpPr txBox="1">
            <a:spLocks noChangeArrowheads="1"/>
          </p:cNvSpPr>
          <p:nvPr/>
        </p:nvSpPr>
        <p:spPr bwMode="auto">
          <a:xfrm>
            <a:off x="2819400" y="4800601"/>
            <a:ext cx="1828800" cy="366713"/>
          </a:xfrm>
          <a:prstGeom prst="rect">
            <a:avLst/>
          </a:prstGeom>
          <a:noFill/>
          <a:ln w="12700">
            <a:noFill/>
            <a:miter lim="800000"/>
            <a:headEnd/>
            <a:tailEnd/>
          </a:ln>
        </p:spPr>
        <p:txBody>
          <a:bodyPr>
            <a:spAutoFit/>
          </a:bodyPr>
          <a:lstStyle/>
          <a:p>
            <a:pPr eaLnBrk="0" hangingPunct="0">
              <a:spcBef>
                <a:spcPct val="50000"/>
              </a:spcBef>
            </a:pPr>
            <a:r>
              <a:rPr lang="en-US">
                <a:latin typeface="Times New Roman" pitchFamily="18" charset="0"/>
              </a:rPr>
              <a:t>Don’t test</a:t>
            </a:r>
          </a:p>
        </p:txBody>
      </p:sp>
      <p:sp>
        <p:nvSpPr>
          <p:cNvPr id="27661" name="Text Box 13"/>
          <p:cNvSpPr txBox="1">
            <a:spLocks noChangeArrowheads="1"/>
          </p:cNvSpPr>
          <p:nvPr/>
        </p:nvSpPr>
        <p:spPr bwMode="auto">
          <a:xfrm>
            <a:off x="3962400" y="2133600"/>
            <a:ext cx="1828800" cy="641350"/>
          </a:xfrm>
          <a:prstGeom prst="rect">
            <a:avLst/>
          </a:prstGeom>
          <a:noFill/>
          <a:ln w="12700">
            <a:noFill/>
            <a:miter lim="800000"/>
            <a:headEnd/>
            <a:tailEnd/>
          </a:ln>
        </p:spPr>
        <p:txBody>
          <a:bodyPr>
            <a:spAutoFit/>
          </a:bodyPr>
          <a:lstStyle/>
          <a:p>
            <a:pPr eaLnBrk="0" hangingPunct="0">
              <a:spcBef>
                <a:spcPct val="50000"/>
              </a:spcBef>
            </a:pPr>
            <a:r>
              <a:rPr lang="en-US">
                <a:latin typeface="Times New Roman" pitchFamily="18" charset="0"/>
              </a:rPr>
              <a:t>Test  (Invest $200,000)</a:t>
            </a:r>
          </a:p>
        </p:txBody>
      </p:sp>
      <p:sp>
        <p:nvSpPr>
          <p:cNvPr id="27662" name="Text Box 14"/>
          <p:cNvSpPr txBox="1">
            <a:spLocks noChangeArrowheads="1"/>
          </p:cNvSpPr>
          <p:nvPr/>
        </p:nvSpPr>
        <p:spPr bwMode="auto">
          <a:xfrm>
            <a:off x="6858000" y="1752601"/>
            <a:ext cx="1828800" cy="366713"/>
          </a:xfrm>
          <a:prstGeom prst="rect">
            <a:avLst/>
          </a:prstGeom>
          <a:noFill/>
          <a:ln w="12700">
            <a:noFill/>
            <a:miter lim="800000"/>
            <a:headEnd/>
            <a:tailEnd/>
          </a:ln>
        </p:spPr>
        <p:txBody>
          <a:bodyPr>
            <a:spAutoFit/>
          </a:bodyPr>
          <a:lstStyle/>
          <a:p>
            <a:pPr eaLnBrk="0" hangingPunct="0">
              <a:spcBef>
                <a:spcPct val="50000"/>
              </a:spcBef>
            </a:pPr>
            <a:r>
              <a:rPr lang="en-US">
                <a:latin typeface="Times New Roman" pitchFamily="18" charset="0"/>
              </a:rPr>
              <a:t>Success</a:t>
            </a:r>
          </a:p>
        </p:txBody>
      </p:sp>
      <p:sp>
        <p:nvSpPr>
          <p:cNvPr id="27663" name="Text Box 15"/>
          <p:cNvSpPr txBox="1">
            <a:spLocks noChangeArrowheads="1"/>
          </p:cNvSpPr>
          <p:nvPr/>
        </p:nvSpPr>
        <p:spPr bwMode="auto">
          <a:xfrm>
            <a:off x="6858000" y="3657601"/>
            <a:ext cx="1828800" cy="366713"/>
          </a:xfrm>
          <a:prstGeom prst="rect">
            <a:avLst/>
          </a:prstGeom>
          <a:noFill/>
          <a:ln w="12700">
            <a:noFill/>
            <a:miter lim="800000"/>
            <a:headEnd/>
            <a:tailEnd/>
          </a:ln>
        </p:spPr>
        <p:txBody>
          <a:bodyPr>
            <a:spAutoFit/>
          </a:bodyPr>
          <a:lstStyle/>
          <a:p>
            <a:pPr eaLnBrk="0" hangingPunct="0">
              <a:spcBef>
                <a:spcPct val="50000"/>
              </a:spcBef>
            </a:pPr>
            <a:r>
              <a:rPr lang="en-US">
                <a:latin typeface="Times New Roman" pitchFamily="18" charset="0"/>
              </a:rPr>
              <a:t>Failure</a:t>
            </a:r>
          </a:p>
        </p:txBody>
      </p:sp>
      <p:sp>
        <p:nvSpPr>
          <p:cNvPr id="27664" name="Text Box 16"/>
          <p:cNvSpPr txBox="1">
            <a:spLocks noChangeArrowheads="1"/>
          </p:cNvSpPr>
          <p:nvPr/>
        </p:nvSpPr>
        <p:spPr bwMode="auto">
          <a:xfrm>
            <a:off x="8610600" y="2133600"/>
            <a:ext cx="1828800" cy="641350"/>
          </a:xfrm>
          <a:prstGeom prst="rect">
            <a:avLst/>
          </a:prstGeom>
          <a:noFill/>
          <a:ln w="12700">
            <a:noFill/>
            <a:miter lim="800000"/>
            <a:headEnd/>
            <a:tailEnd/>
          </a:ln>
        </p:spPr>
        <p:txBody>
          <a:bodyPr>
            <a:spAutoFit/>
          </a:bodyPr>
          <a:lstStyle/>
          <a:p>
            <a:pPr eaLnBrk="0" hangingPunct="0">
              <a:spcBef>
                <a:spcPct val="50000"/>
              </a:spcBef>
            </a:pPr>
            <a:r>
              <a:rPr lang="en-US">
                <a:latin typeface="Times New Roman" pitchFamily="18" charset="0"/>
              </a:rPr>
              <a:t>Pursue project NPV=$2million</a:t>
            </a:r>
          </a:p>
        </p:txBody>
      </p:sp>
      <p:sp>
        <p:nvSpPr>
          <p:cNvPr id="27665" name="Text Box 17"/>
          <p:cNvSpPr txBox="1">
            <a:spLocks noChangeArrowheads="1"/>
          </p:cNvSpPr>
          <p:nvPr/>
        </p:nvSpPr>
        <p:spPr bwMode="auto">
          <a:xfrm>
            <a:off x="8610600" y="4343401"/>
            <a:ext cx="1828800" cy="779463"/>
          </a:xfrm>
          <a:prstGeom prst="rect">
            <a:avLst/>
          </a:prstGeom>
          <a:noFill/>
          <a:ln w="12700">
            <a:noFill/>
            <a:miter lim="800000"/>
            <a:headEnd/>
            <a:tailEnd/>
          </a:ln>
        </p:spPr>
        <p:txBody>
          <a:bodyPr>
            <a:spAutoFit/>
          </a:bodyPr>
          <a:lstStyle/>
          <a:p>
            <a:pPr eaLnBrk="0" hangingPunct="0">
              <a:spcBef>
                <a:spcPct val="50000"/>
              </a:spcBef>
            </a:pPr>
            <a:r>
              <a:rPr lang="en-US">
                <a:latin typeface="Times New Roman" pitchFamily="18" charset="0"/>
              </a:rPr>
              <a:t>Stop project</a:t>
            </a:r>
          </a:p>
          <a:p>
            <a:pPr eaLnBrk="0" hangingPunct="0">
              <a:spcBef>
                <a:spcPct val="50000"/>
              </a:spcBef>
            </a:pPr>
            <a:r>
              <a:rPr lang="en-US">
                <a:latin typeface="Times New Roman" pitchFamily="18" charset="0"/>
              </a:rPr>
              <a:t>NPV=0</a:t>
            </a:r>
          </a:p>
        </p:txBody>
      </p:sp>
    </p:spTree>
    <p:extLst>
      <p:ext uri="{BB962C8B-B14F-4D97-AF65-F5344CB8AC3E}">
        <p14:creationId xmlns:p14="http://schemas.microsoft.com/office/powerpoint/2010/main" val="1196845150"/>
      </p:ext>
    </p:extLst>
  </p:cSld>
  <p:clrMapOvr>
    <a:masterClrMapping/>
  </p:clrMapOvr>
  <p:transition>
    <p:checke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t>Decision Trees</a:t>
            </a:r>
          </a:p>
        </p:txBody>
      </p:sp>
      <p:sp>
        <p:nvSpPr>
          <p:cNvPr id="29699" name="Text Box 3"/>
          <p:cNvSpPr txBox="1">
            <a:spLocks noChangeArrowheads="1"/>
          </p:cNvSpPr>
          <p:nvPr/>
        </p:nvSpPr>
        <p:spPr bwMode="auto">
          <a:xfrm>
            <a:off x="8077200" y="1447801"/>
            <a:ext cx="1295400" cy="47720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960 (.8)</a:t>
            </a:r>
          </a:p>
          <a:p>
            <a:pPr eaLnBrk="0" hangingPunct="0">
              <a:spcBef>
                <a:spcPct val="50000"/>
              </a:spcBef>
            </a:pPr>
            <a:r>
              <a:rPr lang="en-US" sz="2200">
                <a:latin typeface="Times New Roman" pitchFamily="18" charset="0"/>
              </a:rPr>
              <a:t>220(.2)</a:t>
            </a:r>
          </a:p>
          <a:p>
            <a:pPr eaLnBrk="0" hangingPunct="0">
              <a:spcBef>
                <a:spcPct val="50000"/>
              </a:spcBef>
            </a:pPr>
            <a:r>
              <a:rPr lang="en-US" sz="2200">
                <a:latin typeface="Times New Roman" pitchFamily="18" charset="0"/>
              </a:rPr>
              <a:t>930(.4)</a:t>
            </a:r>
          </a:p>
          <a:p>
            <a:pPr eaLnBrk="0" hangingPunct="0">
              <a:spcBef>
                <a:spcPct val="50000"/>
              </a:spcBef>
            </a:pPr>
            <a:r>
              <a:rPr lang="en-US" sz="2200">
                <a:latin typeface="Times New Roman" pitchFamily="18" charset="0"/>
              </a:rPr>
              <a:t>140(.6)</a:t>
            </a:r>
          </a:p>
          <a:p>
            <a:pPr eaLnBrk="0" hangingPunct="0">
              <a:spcBef>
                <a:spcPct val="50000"/>
              </a:spcBef>
            </a:pPr>
            <a:r>
              <a:rPr lang="en-US" sz="2000" i="1">
                <a:latin typeface="Times New Roman" pitchFamily="18" charset="0"/>
              </a:rPr>
              <a:t>800(.8)</a:t>
            </a:r>
          </a:p>
          <a:p>
            <a:pPr eaLnBrk="0" hangingPunct="0">
              <a:spcBef>
                <a:spcPct val="50000"/>
              </a:spcBef>
            </a:pPr>
            <a:r>
              <a:rPr lang="en-US" sz="2000" i="1">
                <a:latin typeface="Times New Roman" pitchFamily="18" charset="0"/>
              </a:rPr>
              <a:t>100(.2)</a:t>
            </a:r>
          </a:p>
          <a:p>
            <a:pPr eaLnBrk="0" hangingPunct="0">
              <a:spcBef>
                <a:spcPct val="50000"/>
              </a:spcBef>
            </a:pPr>
            <a:r>
              <a:rPr lang="en-US" sz="2000" i="1">
                <a:latin typeface="Times New Roman" pitchFamily="18" charset="0"/>
              </a:rPr>
              <a:t>410(.8)</a:t>
            </a:r>
          </a:p>
          <a:p>
            <a:pPr eaLnBrk="0" hangingPunct="0">
              <a:spcBef>
                <a:spcPct val="50000"/>
              </a:spcBef>
            </a:pPr>
            <a:r>
              <a:rPr lang="en-US" sz="2000" i="1">
                <a:latin typeface="Times New Roman" pitchFamily="18" charset="0"/>
              </a:rPr>
              <a:t>180(.2)</a:t>
            </a:r>
            <a:endParaRPr lang="en-US" sz="2200">
              <a:latin typeface="Times New Roman" pitchFamily="18" charset="0"/>
            </a:endParaRPr>
          </a:p>
          <a:p>
            <a:pPr eaLnBrk="0" hangingPunct="0">
              <a:spcBef>
                <a:spcPct val="50000"/>
              </a:spcBef>
            </a:pPr>
            <a:r>
              <a:rPr lang="en-US" sz="2200">
                <a:latin typeface="Times New Roman" pitchFamily="18" charset="0"/>
              </a:rPr>
              <a:t>220(.4)</a:t>
            </a:r>
          </a:p>
          <a:p>
            <a:pPr eaLnBrk="0" hangingPunct="0">
              <a:spcBef>
                <a:spcPct val="50000"/>
              </a:spcBef>
            </a:pPr>
            <a:r>
              <a:rPr lang="en-US" sz="2200">
                <a:latin typeface="Times New Roman" pitchFamily="18" charset="0"/>
              </a:rPr>
              <a:t>100(.6)</a:t>
            </a:r>
          </a:p>
        </p:txBody>
      </p:sp>
      <p:sp>
        <p:nvSpPr>
          <p:cNvPr id="29700" name="Text Box 4"/>
          <p:cNvSpPr txBox="1">
            <a:spLocks noChangeArrowheads="1"/>
          </p:cNvSpPr>
          <p:nvPr/>
        </p:nvSpPr>
        <p:spPr bwMode="auto">
          <a:xfrm>
            <a:off x="5410200" y="1752601"/>
            <a:ext cx="1524000" cy="1433513"/>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+150(.6)</a:t>
            </a: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+30(.4)</a:t>
            </a:r>
          </a:p>
        </p:txBody>
      </p:sp>
      <p:sp>
        <p:nvSpPr>
          <p:cNvPr id="29701" name="Text Box 5"/>
          <p:cNvSpPr txBox="1">
            <a:spLocks noChangeArrowheads="1"/>
          </p:cNvSpPr>
          <p:nvPr/>
        </p:nvSpPr>
        <p:spPr bwMode="auto">
          <a:xfrm>
            <a:off x="5257800" y="4191001"/>
            <a:ext cx="1524000" cy="18002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+100(.6)</a:t>
            </a:r>
          </a:p>
          <a:p>
            <a:pPr eaLnBrk="0" hangingPunct="0">
              <a:spcBef>
                <a:spcPct val="50000"/>
              </a:spcBef>
            </a:pPr>
            <a:endParaRPr lang="en-US" sz="1600">
              <a:latin typeface="Times New Roman" pitchFamily="18" charset="0"/>
            </a:endParaRP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+50(.4)</a:t>
            </a:r>
          </a:p>
        </p:txBody>
      </p:sp>
      <p:sp>
        <p:nvSpPr>
          <p:cNvPr id="29702" name="Text Box 6"/>
          <p:cNvSpPr txBox="1">
            <a:spLocks noChangeArrowheads="1"/>
          </p:cNvSpPr>
          <p:nvPr/>
        </p:nvSpPr>
        <p:spPr bwMode="auto">
          <a:xfrm>
            <a:off x="1752600" y="22860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-550</a:t>
            </a:r>
          </a:p>
          <a:p>
            <a:pPr algn="r" eaLnBrk="0" hangingPunct="0">
              <a:spcBef>
                <a:spcPct val="50000"/>
              </a:spcBef>
            </a:pPr>
            <a:r>
              <a:rPr lang="en-US" sz="2400">
                <a:latin typeface="Times New Roman" pitchFamily="18" charset="0"/>
              </a:rPr>
              <a:t>NPV=    ?</a:t>
            </a:r>
          </a:p>
        </p:txBody>
      </p:sp>
      <p:sp>
        <p:nvSpPr>
          <p:cNvPr id="29703" name="Text Box 7"/>
          <p:cNvSpPr txBox="1">
            <a:spLocks noChangeArrowheads="1"/>
          </p:cNvSpPr>
          <p:nvPr/>
        </p:nvSpPr>
        <p:spPr bwMode="auto">
          <a:xfrm>
            <a:off x="1752600" y="51054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-250</a:t>
            </a:r>
          </a:p>
          <a:p>
            <a:pPr algn="r" eaLnBrk="0" hangingPunct="0">
              <a:spcBef>
                <a:spcPct val="50000"/>
              </a:spcBef>
            </a:pPr>
            <a:r>
              <a:rPr lang="en-US" sz="2400">
                <a:latin typeface="Times New Roman" pitchFamily="18" charset="0"/>
              </a:rPr>
              <a:t>NPV=    ?</a:t>
            </a:r>
          </a:p>
        </p:txBody>
      </p:sp>
      <p:grpSp>
        <p:nvGrpSpPr>
          <p:cNvPr id="2" name="Group 8"/>
          <p:cNvGrpSpPr>
            <a:grpSpLocks/>
          </p:cNvGrpSpPr>
          <p:nvPr/>
        </p:nvGrpSpPr>
        <p:grpSpPr bwMode="auto">
          <a:xfrm>
            <a:off x="6553200" y="1676400"/>
            <a:ext cx="1524000" cy="533400"/>
            <a:chOff x="3168" y="1056"/>
            <a:chExt cx="960" cy="336"/>
          </a:xfrm>
        </p:grpSpPr>
        <p:sp>
          <p:nvSpPr>
            <p:cNvPr id="29728" name="Line 9"/>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29729" name="Line 10"/>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3" name="Group 11"/>
          <p:cNvGrpSpPr>
            <a:grpSpLocks/>
          </p:cNvGrpSpPr>
          <p:nvPr/>
        </p:nvGrpSpPr>
        <p:grpSpPr bwMode="auto">
          <a:xfrm>
            <a:off x="6553200" y="2667000"/>
            <a:ext cx="1524000" cy="533400"/>
            <a:chOff x="3168" y="1056"/>
            <a:chExt cx="960" cy="336"/>
          </a:xfrm>
        </p:grpSpPr>
        <p:sp>
          <p:nvSpPr>
            <p:cNvPr id="29726" name="Line 12"/>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29727" name="Line 13"/>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29706" name="Text Box 14"/>
          <p:cNvSpPr txBox="1">
            <a:spLocks noChangeArrowheads="1"/>
          </p:cNvSpPr>
          <p:nvPr/>
        </p:nvSpPr>
        <p:spPr bwMode="auto">
          <a:xfrm>
            <a:off x="7239000" y="37338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-150</a:t>
            </a:r>
          </a:p>
        </p:txBody>
      </p:sp>
      <p:sp>
        <p:nvSpPr>
          <p:cNvPr id="29707" name="Text Box 15"/>
          <p:cNvSpPr txBox="1">
            <a:spLocks noChangeArrowheads="1"/>
          </p:cNvSpPr>
          <p:nvPr/>
        </p:nvSpPr>
        <p:spPr bwMode="auto">
          <a:xfrm>
            <a:off x="7315200" y="46482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0</a:t>
            </a:r>
          </a:p>
        </p:txBody>
      </p:sp>
      <p:sp>
        <p:nvSpPr>
          <p:cNvPr id="29708" name="Line 16"/>
          <p:cNvSpPr>
            <a:spLocks noChangeShapeType="1"/>
          </p:cNvSpPr>
          <p:nvPr/>
        </p:nvSpPr>
        <p:spPr bwMode="auto">
          <a:xfrm flipH="1">
            <a:off x="3581400" y="1981200"/>
            <a:ext cx="1752600" cy="533400"/>
          </a:xfrm>
          <a:prstGeom prst="line">
            <a:avLst/>
          </a:prstGeom>
          <a:noFill/>
          <a:ln w="9525">
            <a:solidFill>
              <a:schemeClr val="tx1"/>
            </a:solidFill>
            <a:round/>
            <a:headEnd/>
            <a:tailEnd/>
          </a:ln>
        </p:spPr>
        <p:txBody>
          <a:bodyPr wrap="none" anchor="ctr"/>
          <a:lstStyle/>
          <a:p>
            <a:endParaRPr lang="en-US"/>
          </a:p>
        </p:txBody>
      </p:sp>
      <p:sp>
        <p:nvSpPr>
          <p:cNvPr id="29709" name="Line 17"/>
          <p:cNvSpPr>
            <a:spLocks noChangeShapeType="1"/>
          </p:cNvSpPr>
          <p:nvPr/>
        </p:nvSpPr>
        <p:spPr bwMode="auto">
          <a:xfrm flipH="1" flipV="1">
            <a:off x="3581400" y="2514600"/>
            <a:ext cx="1752600" cy="457200"/>
          </a:xfrm>
          <a:prstGeom prst="line">
            <a:avLst/>
          </a:prstGeom>
          <a:noFill/>
          <a:ln w="9525">
            <a:solidFill>
              <a:schemeClr val="tx1"/>
            </a:solidFill>
            <a:round/>
            <a:headEnd/>
            <a:tailEnd/>
          </a:ln>
        </p:spPr>
        <p:txBody>
          <a:bodyPr wrap="none" anchor="ctr"/>
          <a:lstStyle/>
          <a:p>
            <a:endParaRPr lang="en-US"/>
          </a:p>
        </p:txBody>
      </p:sp>
      <p:grpSp>
        <p:nvGrpSpPr>
          <p:cNvPr id="4" name="Group 18"/>
          <p:cNvGrpSpPr>
            <a:grpSpLocks/>
          </p:cNvGrpSpPr>
          <p:nvPr/>
        </p:nvGrpSpPr>
        <p:grpSpPr bwMode="auto">
          <a:xfrm>
            <a:off x="6553200" y="3657600"/>
            <a:ext cx="1524000" cy="533400"/>
            <a:chOff x="3168" y="1056"/>
            <a:chExt cx="960" cy="336"/>
          </a:xfrm>
        </p:grpSpPr>
        <p:sp>
          <p:nvSpPr>
            <p:cNvPr id="29724" name="Line 19"/>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29725" name="Line 20"/>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5" name="Group 21"/>
          <p:cNvGrpSpPr>
            <a:grpSpLocks/>
          </p:cNvGrpSpPr>
          <p:nvPr/>
        </p:nvGrpSpPr>
        <p:grpSpPr bwMode="auto">
          <a:xfrm>
            <a:off x="6553200" y="4572000"/>
            <a:ext cx="1524000" cy="533400"/>
            <a:chOff x="3168" y="1056"/>
            <a:chExt cx="960" cy="336"/>
          </a:xfrm>
        </p:grpSpPr>
        <p:sp>
          <p:nvSpPr>
            <p:cNvPr id="29722" name="Line 22"/>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29723" name="Line 23"/>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6" name="Group 24"/>
          <p:cNvGrpSpPr>
            <a:grpSpLocks/>
          </p:cNvGrpSpPr>
          <p:nvPr/>
        </p:nvGrpSpPr>
        <p:grpSpPr bwMode="auto">
          <a:xfrm>
            <a:off x="6553200" y="5486400"/>
            <a:ext cx="1524000" cy="533400"/>
            <a:chOff x="3168" y="1056"/>
            <a:chExt cx="960" cy="336"/>
          </a:xfrm>
        </p:grpSpPr>
        <p:sp>
          <p:nvSpPr>
            <p:cNvPr id="29720" name="Line 25"/>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29721" name="Line 26"/>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29713" name="Line 27"/>
          <p:cNvSpPr>
            <a:spLocks noChangeShapeType="1"/>
          </p:cNvSpPr>
          <p:nvPr/>
        </p:nvSpPr>
        <p:spPr bwMode="auto">
          <a:xfrm flipH="1">
            <a:off x="3657600" y="4495800"/>
            <a:ext cx="1600200" cy="838200"/>
          </a:xfrm>
          <a:prstGeom prst="line">
            <a:avLst/>
          </a:prstGeom>
          <a:noFill/>
          <a:ln w="9525">
            <a:solidFill>
              <a:schemeClr val="tx1"/>
            </a:solidFill>
            <a:round/>
            <a:headEnd/>
            <a:tailEnd/>
          </a:ln>
        </p:spPr>
        <p:txBody>
          <a:bodyPr wrap="none" anchor="ctr"/>
          <a:lstStyle/>
          <a:p>
            <a:endParaRPr lang="en-US"/>
          </a:p>
        </p:txBody>
      </p:sp>
      <p:sp>
        <p:nvSpPr>
          <p:cNvPr id="29714" name="Line 28"/>
          <p:cNvSpPr>
            <a:spLocks noChangeShapeType="1"/>
          </p:cNvSpPr>
          <p:nvPr/>
        </p:nvSpPr>
        <p:spPr bwMode="auto">
          <a:xfrm flipH="1" flipV="1">
            <a:off x="3657600" y="5334000"/>
            <a:ext cx="1600200" cy="457200"/>
          </a:xfrm>
          <a:prstGeom prst="line">
            <a:avLst/>
          </a:prstGeom>
          <a:noFill/>
          <a:ln w="9525">
            <a:solidFill>
              <a:schemeClr val="tx1"/>
            </a:solidFill>
            <a:round/>
            <a:headEnd/>
            <a:tailEnd/>
          </a:ln>
        </p:spPr>
        <p:txBody>
          <a:bodyPr wrap="none" anchor="ctr"/>
          <a:lstStyle/>
          <a:p>
            <a:endParaRPr lang="en-US"/>
          </a:p>
        </p:txBody>
      </p:sp>
      <p:sp>
        <p:nvSpPr>
          <p:cNvPr id="29715" name="Text Box 29"/>
          <p:cNvSpPr txBox="1">
            <a:spLocks noChangeArrowheads="1"/>
          </p:cNvSpPr>
          <p:nvPr/>
        </p:nvSpPr>
        <p:spPr bwMode="auto">
          <a:xfrm>
            <a:off x="6477000" y="4191000"/>
            <a:ext cx="533400" cy="457200"/>
          </a:xfrm>
          <a:prstGeom prst="rect">
            <a:avLst/>
          </a:prstGeom>
          <a:noFill/>
          <a:ln w="9525">
            <a:noFill/>
            <a:miter lim="800000"/>
            <a:headEnd/>
            <a:tailEnd/>
          </a:ln>
        </p:spPr>
        <p:txBody>
          <a:bodyPr>
            <a:spAutoFit/>
          </a:bodyPr>
          <a:lstStyle/>
          <a:p>
            <a:pPr eaLnBrk="0" hangingPunct="0">
              <a:spcBef>
                <a:spcPct val="50000"/>
              </a:spcBef>
            </a:pPr>
            <a:r>
              <a:rPr lang="en-US" sz="2400">
                <a:latin typeface="Times New Roman" pitchFamily="18" charset="0"/>
              </a:rPr>
              <a:t>or</a:t>
            </a:r>
          </a:p>
        </p:txBody>
      </p:sp>
      <p:sp>
        <p:nvSpPr>
          <p:cNvPr id="29716" name="AutoShape 30"/>
          <p:cNvSpPr>
            <a:spLocks/>
          </p:cNvSpPr>
          <p:nvPr/>
        </p:nvSpPr>
        <p:spPr bwMode="auto">
          <a:xfrm>
            <a:off x="6324600" y="3962400"/>
            <a:ext cx="304800" cy="914400"/>
          </a:xfrm>
          <a:prstGeom prst="leftBrace">
            <a:avLst>
              <a:gd name="adj1" fmla="val 25000"/>
              <a:gd name="adj2" fmla="val 50000"/>
            </a:avLst>
          </a:prstGeom>
          <a:noFill/>
          <a:ln w="9525">
            <a:solidFill>
              <a:schemeClr val="tx1"/>
            </a:solidFill>
            <a:round/>
            <a:headEnd/>
            <a:tailEnd/>
          </a:ln>
        </p:spPr>
        <p:txBody>
          <a:bodyPr wrap="none" anchor="ctr"/>
          <a:lstStyle/>
          <a:p>
            <a:endParaRPr lang="en-US"/>
          </a:p>
        </p:txBody>
      </p:sp>
      <p:pic>
        <p:nvPicPr>
          <p:cNvPr id="29719" name="Picture 33" descr="AIRPLAN"/>
          <p:cNvPicPr>
            <a:picLocks noChangeAspect="1" noChangeArrowheads="1"/>
          </p:cNvPicPr>
          <p:nvPr/>
        </p:nvPicPr>
        <p:blipFill>
          <a:blip r:embed="rId3"/>
          <a:srcRect/>
          <a:stretch>
            <a:fillRect/>
          </a:stretch>
        </p:blipFill>
        <p:spPr bwMode="auto">
          <a:xfrm>
            <a:off x="7010400" y="107803"/>
            <a:ext cx="1676400" cy="1193800"/>
          </a:xfrm>
          <a:prstGeom prst="rect">
            <a:avLst/>
          </a:prstGeom>
          <a:noFill/>
          <a:ln w="9525">
            <a:noFill/>
            <a:miter lim="800000"/>
            <a:headEnd/>
            <a:tailEnd/>
          </a:ln>
        </p:spPr>
      </p:pic>
      <p:sp>
        <p:nvSpPr>
          <p:cNvPr id="35" name="Text Box 41"/>
          <p:cNvSpPr txBox="1">
            <a:spLocks noChangeArrowheads="1"/>
          </p:cNvSpPr>
          <p:nvPr/>
        </p:nvSpPr>
        <p:spPr bwMode="auto">
          <a:xfrm>
            <a:off x="2133600" y="18288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dirty="0">
                <a:solidFill>
                  <a:schemeClr val="accent2"/>
                </a:solidFill>
                <a:latin typeface="Times New Roman" pitchFamily="18" charset="0"/>
              </a:rPr>
              <a:t>Turboprop</a:t>
            </a:r>
          </a:p>
        </p:txBody>
      </p:sp>
      <p:sp>
        <p:nvSpPr>
          <p:cNvPr id="36" name="Text Box 42"/>
          <p:cNvSpPr txBox="1">
            <a:spLocks noChangeArrowheads="1"/>
          </p:cNvSpPr>
          <p:nvPr/>
        </p:nvSpPr>
        <p:spPr bwMode="auto">
          <a:xfrm>
            <a:off x="2133600" y="46482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a:solidFill>
                  <a:schemeClr val="accent2"/>
                </a:solidFill>
                <a:latin typeface="Times New Roman" pitchFamily="18" charset="0"/>
              </a:rPr>
              <a:t>Piston</a:t>
            </a:r>
          </a:p>
        </p:txBody>
      </p:sp>
    </p:spTree>
    <p:extLst>
      <p:ext uri="{BB962C8B-B14F-4D97-AF65-F5344CB8AC3E}">
        <p14:creationId xmlns:p14="http://schemas.microsoft.com/office/powerpoint/2010/main" val="2992394996"/>
      </p:ext>
    </p:extLst>
  </p:cSld>
  <p:clrMapOvr>
    <a:masterClrMapping/>
  </p:clrMapOvr>
  <p:transition>
    <p:split orient="ver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a:t>Decision Trees</a:t>
            </a:r>
          </a:p>
        </p:txBody>
      </p:sp>
      <p:sp>
        <p:nvSpPr>
          <p:cNvPr id="10244" name="Text Box 3"/>
          <p:cNvSpPr txBox="1">
            <a:spLocks noChangeArrowheads="1"/>
          </p:cNvSpPr>
          <p:nvPr/>
        </p:nvSpPr>
        <p:spPr bwMode="auto">
          <a:xfrm>
            <a:off x="8077200" y="1447801"/>
            <a:ext cx="1295400" cy="4772025"/>
          </a:xfrm>
          <a:prstGeom prst="rect">
            <a:avLst/>
          </a:prstGeom>
          <a:noFill/>
          <a:ln w="9525">
            <a:noFill/>
            <a:miter lim="800000"/>
            <a:headEnd/>
            <a:tailEnd/>
          </a:ln>
        </p:spPr>
        <p:txBody>
          <a:bodyPr>
            <a:spAutoFit/>
          </a:bodyPr>
          <a:lstStyle/>
          <a:p>
            <a:pPr eaLnBrk="0" hangingPunct="0">
              <a:spcBef>
                <a:spcPct val="50000"/>
              </a:spcBef>
            </a:pPr>
            <a:r>
              <a:rPr lang="en-US" sz="2200">
                <a:solidFill>
                  <a:schemeClr val="accent2"/>
                </a:solidFill>
                <a:latin typeface="Times New Roman" pitchFamily="18" charset="0"/>
              </a:rPr>
              <a:t>960 (.8)</a:t>
            </a:r>
          </a:p>
          <a:p>
            <a:pPr eaLnBrk="0" hangingPunct="0">
              <a:spcBef>
                <a:spcPct val="50000"/>
              </a:spcBef>
            </a:pPr>
            <a:r>
              <a:rPr lang="en-US" sz="2200">
                <a:solidFill>
                  <a:schemeClr val="accent2"/>
                </a:solidFill>
                <a:latin typeface="Times New Roman" pitchFamily="18" charset="0"/>
              </a:rPr>
              <a:t>220(.2)</a:t>
            </a:r>
          </a:p>
          <a:p>
            <a:pPr eaLnBrk="0" hangingPunct="0">
              <a:spcBef>
                <a:spcPct val="50000"/>
              </a:spcBef>
            </a:pPr>
            <a:r>
              <a:rPr lang="en-US" sz="2200">
                <a:solidFill>
                  <a:schemeClr val="accent2"/>
                </a:solidFill>
                <a:latin typeface="Times New Roman" pitchFamily="18" charset="0"/>
              </a:rPr>
              <a:t>930(.4)</a:t>
            </a:r>
          </a:p>
          <a:p>
            <a:pPr eaLnBrk="0" hangingPunct="0">
              <a:spcBef>
                <a:spcPct val="50000"/>
              </a:spcBef>
            </a:pPr>
            <a:r>
              <a:rPr lang="en-US" sz="2200">
                <a:solidFill>
                  <a:schemeClr val="accent2"/>
                </a:solidFill>
                <a:latin typeface="Times New Roman" pitchFamily="18" charset="0"/>
              </a:rPr>
              <a:t>140(.6)</a:t>
            </a:r>
          </a:p>
          <a:p>
            <a:pPr eaLnBrk="0" hangingPunct="0">
              <a:spcBef>
                <a:spcPct val="50000"/>
              </a:spcBef>
            </a:pPr>
            <a:r>
              <a:rPr lang="en-US" sz="2000" i="1">
                <a:solidFill>
                  <a:schemeClr val="accent2"/>
                </a:solidFill>
                <a:latin typeface="Times New Roman" pitchFamily="18" charset="0"/>
              </a:rPr>
              <a:t>800(.8)</a:t>
            </a:r>
          </a:p>
          <a:p>
            <a:pPr eaLnBrk="0" hangingPunct="0">
              <a:spcBef>
                <a:spcPct val="50000"/>
              </a:spcBef>
            </a:pPr>
            <a:r>
              <a:rPr lang="en-US" sz="2000" i="1">
                <a:solidFill>
                  <a:schemeClr val="accent2"/>
                </a:solidFill>
                <a:latin typeface="Times New Roman" pitchFamily="18" charset="0"/>
              </a:rPr>
              <a:t>100(.2)</a:t>
            </a:r>
          </a:p>
          <a:p>
            <a:pPr eaLnBrk="0" hangingPunct="0">
              <a:spcBef>
                <a:spcPct val="50000"/>
              </a:spcBef>
            </a:pPr>
            <a:r>
              <a:rPr lang="en-US" sz="2000" i="1">
                <a:solidFill>
                  <a:schemeClr val="accent2"/>
                </a:solidFill>
                <a:latin typeface="Times New Roman" pitchFamily="18" charset="0"/>
              </a:rPr>
              <a:t>410(.8)</a:t>
            </a:r>
          </a:p>
          <a:p>
            <a:pPr eaLnBrk="0" hangingPunct="0">
              <a:spcBef>
                <a:spcPct val="50000"/>
              </a:spcBef>
            </a:pPr>
            <a:r>
              <a:rPr lang="en-US" sz="2000" i="1">
                <a:solidFill>
                  <a:schemeClr val="accent2"/>
                </a:solidFill>
                <a:latin typeface="Times New Roman" pitchFamily="18" charset="0"/>
              </a:rPr>
              <a:t>180(.2)</a:t>
            </a:r>
            <a:endParaRPr lang="en-US" sz="2200">
              <a:solidFill>
                <a:schemeClr val="accent2"/>
              </a:solidFill>
              <a:latin typeface="Times New Roman" pitchFamily="18" charset="0"/>
            </a:endParaRPr>
          </a:p>
          <a:p>
            <a:pPr eaLnBrk="0" hangingPunct="0">
              <a:spcBef>
                <a:spcPct val="50000"/>
              </a:spcBef>
            </a:pPr>
            <a:r>
              <a:rPr lang="en-US" sz="2200">
                <a:solidFill>
                  <a:schemeClr val="accent2"/>
                </a:solidFill>
                <a:latin typeface="Times New Roman" pitchFamily="18" charset="0"/>
              </a:rPr>
              <a:t>220(.4)</a:t>
            </a:r>
          </a:p>
          <a:p>
            <a:pPr eaLnBrk="0" hangingPunct="0">
              <a:spcBef>
                <a:spcPct val="50000"/>
              </a:spcBef>
            </a:pPr>
            <a:r>
              <a:rPr lang="en-US" sz="2200">
                <a:solidFill>
                  <a:schemeClr val="accent2"/>
                </a:solidFill>
                <a:latin typeface="Times New Roman" pitchFamily="18" charset="0"/>
              </a:rPr>
              <a:t>100(.6)</a:t>
            </a:r>
          </a:p>
        </p:txBody>
      </p:sp>
      <p:sp>
        <p:nvSpPr>
          <p:cNvPr id="10245" name="Text Box 4"/>
          <p:cNvSpPr txBox="1">
            <a:spLocks noChangeArrowheads="1"/>
          </p:cNvSpPr>
          <p:nvPr/>
        </p:nvSpPr>
        <p:spPr bwMode="auto">
          <a:xfrm>
            <a:off x="5410200" y="1752601"/>
            <a:ext cx="1524000" cy="1433513"/>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+150(.6)</a:t>
            </a: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+30(.4)</a:t>
            </a:r>
          </a:p>
        </p:txBody>
      </p:sp>
      <p:sp>
        <p:nvSpPr>
          <p:cNvPr id="10246" name="Text Box 5"/>
          <p:cNvSpPr txBox="1">
            <a:spLocks noChangeArrowheads="1"/>
          </p:cNvSpPr>
          <p:nvPr/>
        </p:nvSpPr>
        <p:spPr bwMode="auto">
          <a:xfrm>
            <a:off x="5257800" y="4191001"/>
            <a:ext cx="1524000" cy="18002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+100(.6)</a:t>
            </a:r>
          </a:p>
          <a:p>
            <a:pPr eaLnBrk="0" hangingPunct="0">
              <a:spcBef>
                <a:spcPct val="50000"/>
              </a:spcBef>
            </a:pPr>
            <a:endParaRPr lang="en-US" sz="1600">
              <a:latin typeface="Times New Roman" pitchFamily="18" charset="0"/>
            </a:endParaRP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+50(.4)</a:t>
            </a:r>
          </a:p>
        </p:txBody>
      </p:sp>
      <p:sp>
        <p:nvSpPr>
          <p:cNvPr id="10247" name="Text Box 6"/>
          <p:cNvSpPr txBox="1">
            <a:spLocks noChangeArrowheads="1"/>
          </p:cNvSpPr>
          <p:nvPr/>
        </p:nvSpPr>
        <p:spPr bwMode="auto">
          <a:xfrm>
            <a:off x="1752600" y="22860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-550</a:t>
            </a:r>
          </a:p>
          <a:p>
            <a:pPr algn="r" eaLnBrk="0" hangingPunct="0">
              <a:spcBef>
                <a:spcPct val="50000"/>
              </a:spcBef>
            </a:pPr>
            <a:r>
              <a:rPr lang="en-US" sz="2400">
                <a:latin typeface="Times New Roman" pitchFamily="18" charset="0"/>
              </a:rPr>
              <a:t>NPV=    ?</a:t>
            </a:r>
          </a:p>
        </p:txBody>
      </p:sp>
      <p:sp>
        <p:nvSpPr>
          <p:cNvPr id="10248" name="Text Box 7"/>
          <p:cNvSpPr txBox="1">
            <a:spLocks noChangeArrowheads="1"/>
          </p:cNvSpPr>
          <p:nvPr/>
        </p:nvSpPr>
        <p:spPr bwMode="auto">
          <a:xfrm>
            <a:off x="1752600" y="51054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-250</a:t>
            </a:r>
          </a:p>
          <a:p>
            <a:pPr algn="r" eaLnBrk="0" hangingPunct="0">
              <a:spcBef>
                <a:spcPct val="50000"/>
              </a:spcBef>
            </a:pPr>
            <a:r>
              <a:rPr lang="en-US" sz="2400">
                <a:latin typeface="Times New Roman" pitchFamily="18" charset="0"/>
              </a:rPr>
              <a:t>NPV=    ?</a:t>
            </a:r>
          </a:p>
        </p:txBody>
      </p:sp>
      <p:grpSp>
        <p:nvGrpSpPr>
          <p:cNvPr id="2" name="Group 8"/>
          <p:cNvGrpSpPr>
            <a:grpSpLocks/>
          </p:cNvGrpSpPr>
          <p:nvPr/>
        </p:nvGrpSpPr>
        <p:grpSpPr bwMode="auto">
          <a:xfrm>
            <a:off x="6553200" y="1676400"/>
            <a:ext cx="1524000" cy="533400"/>
            <a:chOff x="3168" y="1056"/>
            <a:chExt cx="960" cy="336"/>
          </a:xfrm>
        </p:grpSpPr>
        <p:sp>
          <p:nvSpPr>
            <p:cNvPr id="10274" name="Line 9"/>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0275" name="Line 10"/>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3" name="Group 11"/>
          <p:cNvGrpSpPr>
            <a:grpSpLocks/>
          </p:cNvGrpSpPr>
          <p:nvPr/>
        </p:nvGrpSpPr>
        <p:grpSpPr bwMode="auto">
          <a:xfrm>
            <a:off x="6553200" y="2667000"/>
            <a:ext cx="1524000" cy="533400"/>
            <a:chOff x="3168" y="1056"/>
            <a:chExt cx="960" cy="336"/>
          </a:xfrm>
        </p:grpSpPr>
        <p:sp>
          <p:nvSpPr>
            <p:cNvPr id="10272" name="Line 12"/>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0273" name="Line 13"/>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0251" name="Text Box 14"/>
          <p:cNvSpPr txBox="1">
            <a:spLocks noChangeArrowheads="1"/>
          </p:cNvSpPr>
          <p:nvPr/>
        </p:nvSpPr>
        <p:spPr bwMode="auto">
          <a:xfrm>
            <a:off x="7239000" y="37338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-150</a:t>
            </a:r>
          </a:p>
        </p:txBody>
      </p:sp>
      <p:sp>
        <p:nvSpPr>
          <p:cNvPr id="10252" name="Text Box 15"/>
          <p:cNvSpPr txBox="1">
            <a:spLocks noChangeArrowheads="1"/>
          </p:cNvSpPr>
          <p:nvPr/>
        </p:nvSpPr>
        <p:spPr bwMode="auto">
          <a:xfrm>
            <a:off x="7315200" y="46482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0</a:t>
            </a:r>
          </a:p>
        </p:txBody>
      </p:sp>
      <p:sp>
        <p:nvSpPr>
          <p:cNvPr id="10253" name="Line 16"/>
          <p:cNvSpPr>
            <a:spLocks noChangeShapeType="1"/>
          </p:cNvSpPr>
          <p:nvPr/>
        </p:nvSpPr>
        <p:spPr bwMode="auto">
          <a:xfrm flipH="1">
            <a:off x="3581400" y="1981200"/>
            <a:ext cx="1752600" cy="533400"/>
          </a:xfrm>
          <a:prstGeom prst="line">
            <a:avLst/>
          </a:prstGeom>
          <a:noFill/>
          <a:ln w="9525">
            <a:solidFill>
              <a:schemeClr val="tx1"/>
            </a:solidFill>
            <a:round/>
            <a:headEnd/>
            <a:tailEnd/>
          </a:ln>
        </p:spPr>
        <p:txBody>
          <a:bodyPr wrap="none" anchor="ctr"/>
          <a:lstStyle/>
          <a:p>
            <a:endParaRPr lang="en-US"/>
          </a:p>
        </p:txBody>
      </p:sp>
      <p:sp>
        <p:nvSpPr>
          <p:cNvPr id="10254" name="Line 17"/>
          <p:cNvSpPr>
            <a:spLocks noChangeShapeType="1"/>
          </p:cNvSpPr>
          <p:nvPr/>
        </p:nvSpPr>
        <p:spPr bwMode="auto">
          <a:xfrm flipH="1" flipV="1">
            <a:off x="3581400" y="2514600"/>
            <a:ext cx="1752600" cy="457200"/>
          </a:xfrm>
          <a:prstGeom prst="line">
            <a:avLst/>
          </a:prstGeom>
          <a:noFill/>
          <a:ln w="9525">
            <a:solidFill>
              <a:schemeClr val="tx1"/>
            </a:solidFill>
            <a:round/>
            <a:headEnd/>
            <a:tailEnd/>
          </a:ln>
        </p:spPr>
        <p:txBody>
          <a:bodyPr wrap="none" anchor="ctr"/>
          <a:lstStyle/>
          <a:p>
            <a:endParaRPr lang="en-US"/>
          </a:p>
        </p:txBody>
      </p:sp>
      <p:grpSp>
        <p:nvGrpSpPr>
          <p:cNvPr id="4" name="Group 18"/>
          <p:cNvGrpSpPr>
            <a:grpSpLocks/>
          </p:cNvGrpSpPr>
          <p:nvPr/>
        </p:nvGrpSpPr>
        <p:grpSpPr bwMode="auto">
          <a:xfrm>
            <a:off x="6553200" y="3657600"/>
            <a:ext cx="1524000" cy="533400"/>
            <a:chOff x="3168" y="1056"/>
            <a:chExt cx="960" cy="336"/>
          </a:xfrm>
        </p:grpSpPr>
        <p:sp>
          <p:nvSpPr>
            <p:cNvPr id="10270" name="Line 19"/>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0271" name="Line 20"/>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5" name="Group 21"/>
          <p:cNvGrpSpPr>
            <a:grpSpLocks/>
          </p:cNvGrpSpPr>
          <p:nvPr/>
        </p:nvGrpSpPr>
        <p:grpSpPr bwMode="auto">
          <a:xfrm>
            <a:off x="6553200" y="4572000"/>
            <a:ext cx="1524000" cy="533400"/>
            <a:chOff x="3168" y="1056"/>
            <a:chExt cx="960" cy="336"/>
          </a:xfrm>
        </p:grpSpPr>
        <p:sp>
          <p:nvSpPr>
            <p:cNvPr id="10268" name="Line 22"/>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0269" name="Line 23"/>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6" name="Group 24"/>
          <p:cNvGrpSpPr>
            <a:grpSpLocks/>
          </p:cNvGrpSpPr>
          <p:nvPr/>
        </p:nvGrpSpPr>
        <p:grpSpPr bwMode="auto">
          <a:xfrm>
            <a:off x="6553200" y="5486400"/>
            <a:ext cx="1524000" cy="533400"/>
            <a:chOff x="3168" y="1056"/>
            <a:chExt cx="960" cy="336"/>
          </a:xfrm>
        </p:grpSpPr>
        <p:sp>
          <p:nvSpPr>
            <p:cNvPr id="10266" name="Line 25"/>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0267" name="Line 26"/>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0258" name="Line 27"/>
          <p:cNvSpPr>
            <a:spLocks noChangeShapeType="1"/>
          </p:cNvSpPr>
          <p:nvPr/>
        </p:nvSpPr>
        <p:spPr bwMode="auto">
          <a:xfrm flipH="1">
            <a:off x="3657600" y="4495800"/>
            <a:ext cx="1600200" cy="838200"/>
          </a:xfrm>
          <a:prstGeom prst="line">
            <a:avLst/>
          </a:prstGeom>
          <a:noFill/>
          <a:ln w="9525">
            <a:solidFill>
              <a:schemeClr val="tx1"/>
            </a:solidFill>
            <a:round/>
            <a:headEnd/>
            <a:tailEnd/>
          </a:ln>
        </p:spPr>
        <p:txBody>
          <a:bodyPr wrap="none" anchor="ctr"/>
          <a:lstStyle/>
          <a:p>
            <a:endParaRPr lang="en-US"/>
          </a:p>
        </p:txBody>
      </p:sp>
      <p:sp>
        <p:nvSpPr>
          <p:cNvPr id="10259" name="Line 28"/>
          <p:cNvSpPr>
            <a:spLocks noChangeShapeType="1"/>
          </p:cNvSpPr>
          <p:nvPr/>
        </p:nvSpPr>
        <p:spPr bwMode="auto">
          <a:xfrm flipH="1" flipV="1">
            <a:off x="3657600" y="5334000"/>
            <a:ext cx="1600200" cy="457200"/>
          </a:xfrm>
          <a:prstGeom prst="line">
            <a:avLst/>
          </a:prstGeom>
          <a:noFill/>
          <a:ln w="9525">
            <a:solidFill>
              <a:schemeClr val="tx1"/>
            </a:solidFill>
            <a:round/>
            <a:headEnd/>
            <a:tailEnd/>
          </a:ln>
        </p:spPr>
        <p:txBody>
          <a:bodyPr wrap="none" anchor="ctr"/>
          <a:lstStyle/>
          <a:p>
            <a:endParaRPr lang="en-US"/>
          </a:p>
        </p:txBody>
      </p:sp>
      <p:sp>
        <p:nvSpPr>
          <p:cNvPr id="10260" name="Text Box 29"/>
          <p:cNvSpPr txBox="1">
            <a:spLocks noChangeArrowheads="1"/>
          </p:cNvSpPr>
          <p:nvPr/>
        </p:nvSpPr>
        <p:spPr bwMode="auto">
          <a:xfrm>
            <a:off x="6477000" y="4191000"/>
            <a:ext cx="533400" cy="457200"/>
          </a:xfrm>
          <a:prstGeom prst="rect">
            <a:avLst/>
          </a:prstGeom>
          <a:noFill/>
          <a:ln w="9525">
            <a:noFill/>
            <a:miter lim="800000"/>
            <a:headEnd/>
            <a:tailEnd/>
          </a:ln>
        </p:spPr>
        <p:txBody>
          <a:bodyPr>
            <a:spAutoFit/>
          </a:bodyPr>
          <a:lstStyle/>
          <a:p>
            <a:pPr eaLnBrk="0" hangingPunct="0">
              <a:spcBef>
                <a:spcPct val="50000"/>
              </a:spcBef>
            </a:pPr>
            <a:r>
              <a:rPr lang="en-US" sz="2400">
                <a:latin typeface="Times New Roman" pitchFamily="18" charset="0"/>
              </a:rPr>
              <a:t>or</a:t>
            </a:r>
          </a:p>
        </p:txBody>
      </p:sp>
      <p:sp>
        <p:nvSpPr>
          <p:cNvPr id="10261" name="AutoShape 30"/>
          <p:cNvSpPr>
            <a:spLocks/>
          </p:cNvSpPr>
          <p:nvPr/>
        </p:nvSpPr>
        <p:spPr bwMode="auto">
          <a:xfrm>
            <a:off x="6324600" y="3962400"/>
            <a:ext cx="304800" cy="914400"/>
          </a:xfrm>
          <a:prstGeom prst="leftBrace">
            <a:avLst>
              <a:gd name="adj1" fmla="val 25000"/>
              <a:gd name="adj2" fmla="val 50000"/>
            </a:avLst>
          </a:prstGeom>
          <a:noFill/>
          <a:ln w="9525">
            <a:solidFill>
              <a:schemeClr val="tx1"/>
            </a:solidFill>
            <a:round/>
            <a:headEnd/>
            <a:tailEnd/>
          </a:ln>
        </p:spPr>
        <p:txBody>
          <a:bodyPr wrap="none" anchor="ctr"/>
          <a:lstStyle/>
          <a:p>
            <a:endParaRPr lang="en-US"/>
          </a:p>
        </p:txBody>
      </p:sp>
      <p:sp>
        <p:nvSpPr>
          <p:cNvPr id="10262" name="Text Box 31"/>
          <p:cNvSpPr txBox="1">
            <a:spLocks noChangeArrowheads="1"/>
          </p:cNvSpPr>
          <p:nvPr/>
        </p:nvSpPr>
        <p:spPr bwMode="auto">
          <a:xfrm>
            <a:off x="9220200" y="1676401"/>
            <a:ext cx="1066800" cy="4314825"/>
          </a:xfrm>
          <a:prstGeom prst="rect">
            <a:avLst/>
          </a:prstGeom>
          <a:noFill/>
          <a:ln w="9525">
            <a:noFill/>
            <a:miter lim="800000"/>
            <a:headEnd/>
            <a:tailEnd/>
          </a:ln>
        </p:spPr>
        <p:txBody>
          <a:bodyPr>
            <a:spAutoFit/>
          </a:bodyPr>
          <a:lstStyle/>
          <a:p>
            <a:pPr eaLnBrk="0" hangingPunct="0">
              <a:spcBef>
                <a:spcPct val="50000"/>
              </a:spcBef>
            </a:pPr>
            <a:r>
              <a:rPr lang="en-US" sz="2200" b="1">
                <a:solidFill>
                  <a:srgbClr val="FF3300"/>
                </a:solidFill>
                <a:latin typeface="Times New Roman" pitchFamily="18" charset="0"/>
              </a:rPr>
              <a:t>812</a:t>
            </a:r>
          </a:p>
          <a:p>
            <a:pPr eaLnBrk="0" hangingPunct="0">
              <a:spcBef>
                <a:spcPct val="50000"/>
              </a:spcBef>
            </a:pPr>
            <a:endParaRPr lang="en-US" sz="2200" b="1">
              <a:solidFill>
                <a:srgbClr val="FF3300"/>
              </a:solidFill>
              <a:latin typeface="Times New Roman" pitchFamily="18" charset="0"/>
            </a:endParaRPr>
          </a:p>
          <a:p>
            <a:pPr eaLnBrk="0" hangingPunct="0">
              <a:spcBef>
                <a:spcPct val="50000"/>
              </a:spcBef>
            </a:pPr>
            <a:r>
              <a:rPr lang="en-US" sz="2200" b="1">
                <a:solidFill>
                  <a:srgbClr val="FF3300"/>
                </a:solidFill>
                <a:latin typeface="Times New Roman" pitchFamily="18" charset="0"/>
              </a:rPr>
              <a:t>456</a:t>
            </a:r>
          </a:p>
          <a:p>
            <a:pPr eaLnBrk="0" hangingPunct="0">
              <a:spcBef>
                <a:spcPct val="50000"/>
              </a:spcBef>
            </a:pPr>
            <a:endParaRPr lang="en-US" sz="2200" b="1">
              <a:solidFill>
                <a:srgbClr val="FF3300"/>
              </a:solidFill>
              <a:latin typeface="Times New Roman" pitchFamily="18" charset="0"/>
            </a:endParaRPr>
          </a:p>
          <a:p>
            <a:pPr eaLnBrk="0" hangingPunct="0">
              <a:spcBef>
                <a:spcPct val="50000"/>
              </a:spcBef>
            </a:pPr>
            <a:r>
              <a:rPr lang="en-US" sz="2000" b="1" i="1">
                <a:solidFill>
                  <a:srgbClr val="FF3300"/>
                </a:solidFill>
                <a:latin typeface="Times New Roman" pitchFamily="18" charset="0"/>
              </a:rPr>
              <a:t>660</a:t>
            </a:r>
          </a:p>
          <a:p>
            <a:pPr eaLnBrk="0" hangingPunct="0">
              <a:spcBef>
                <a:spcPct val="50000"/>
              </a:spcBef>
            </a:pPr>
            <a:endParaRPr lang="en-US" sz="2000" b="1" i="1">
              <a:solidFill>
                <a:srgbClr val="FF3300"/>
              </a:solidFill>
              <a:latin typeface="Times New Roman" pitchFamily="18" charset="0"/>
            </a:endParaRPr>
          </a:p>
          <a:p>
            <a:pPr eaLnBrk="0" hangingPunct="0">
              <a:spcBef>
                <a:spcPct val="50000"/>
              </a:spcBef>
            </a:pPr>
            <a:r>
              <a:rPr lang="en-US" sz="2000" b="1" i="1">
                <a:solidFill>
                  <a:srgbClr val="FF3300"/>
                </a:solidFill>
                <a:latin typeface="Times New Roman" pitchFamily="18" charset="0"/>
              </a:rPr>
              <a:t>364</a:t>
            </a:r>
            <a:endParaRPr lang="en-US" sz="2200" b="1">
              <a:solidFill>
                <a:srgbClr val="FF3300"/>
              </a:solidFill>
              <a:latin typeface="Times New Roman" pitchFamily="18" charset="0"/>
            </a:endParaRPr>
          </a:p>
          <a:p>
            <a:pPr eaLnBrk="0" hangingPunct="0">
              <a:spcBef>
                <a:spcPct val="50000"/>
              </a:spcBef>
            </a:pPr>
            <a:endParaRPr lang="en-US" sz="2200" b="1">
              <a:solidFill>
                <a:srgbClr val="FF3300"/>
              </a:solidFill>
              <a:latin typeface="Times New Roman" pitchFamily="18" charset="0"/>
            </a:endParaRPr>
          </a:p>
          <a:p>
            <a:pPr eaLnBrk="0" hangingPunct="0">
              <a:spcBef>
                <a:spcPct val="50000"/>
              </a:spcBef>
            </a:pPr>
            <a:r>
              <a:rPr lang="en-US" sz="2200" b="1">
                <a:solidFill>
                  <a:srgbClr val="FF3300"/>
                </a:solidFill>
                <a:latin typeface="Times New Roman" pitchFamily="18" charset="0"/>
              </a:rPr>
              <a:t>148</a:t>
            </a:r>
          </a:p>
        </p:txBody>
      </p:sp>
      <p:graphicFrame>
        <p:nvGraphicFramePr>
          <p:cNvPr id="10242" name="Object 32"/>
          <p:cNvGraphicFramePr>
            <a:graphicFrameLocks noChangeAspect="1"/>
          </p:cNvGraphicFramePr>
          <p:nvPr/>
        </p:nvGraphicFramePr>
        <p:xfrm>
          <a:off x="6038851" y="3321051"/>
          <a:ext cx="112713" cy="214313"/>
        </p:xfrm>
        <a:graphic>
          <a:graphicData uri="http://schemas.openxmlformats.org/presentationml/2006/ole">
            <mc:AlternateContent xmlns:mc="http://schemas.openxmlformats.org/markup-compatibility/2006">
              <mc:Choice xmlns:v="urn:schemas-microsoft-com:vml" Requires="v">
                <p:oleObj name="Equation" r:id="rId3" imgW="114120" imgH="215640" progId="Equation.3">
                  <p:embed/>
                </p:oleObj>
              </mc:Choice>
              <mc:Fallback>
                <p:oleObj name="Equation" r:id="rId3" imgW="114120" imgH="215640" progId="Equation.3">
                  <p:embed/>
                  <p:pic>
                    <p:nvPicPr>
                      <p:cNvPr id="10242"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1" y="3321051"/>
                        <a:ext cx="112713" cy="214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 name="Text Box 41"/>
          <p:cNvSpPr txBox="1">
            <a:spLocks noChangeArrowheads="1"/>
          </p:cNvSpPr>
          <p:nvPr/>
        </p:nvSpPr>
        <p:spPr bwMode="auto">
          <a:xfrm>
            <a:off x="2133600" y="18288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dirty="0">
                <a:solidFill>
                  <a:schemeClr val="accent2"/>
                </a:solidFill>
                <a:latin typeface="Times New Roman" pitchFamily="18" charset="0"/>
              </a:rPr>
              <a:t>Turboprop</a:t>
            </a:r>
          </a:p>
        </p:txBody>
      </p:sp>
      <p:sp>
        <p:nvSpPr>
          <p:cNvPr id="39" name="Text Box 42"/>
          <p:cNvSpPr txBox="1">
            <a:spLocks noChangeArrowheads="1"/>
          </p:cNvSpPr>
          <p:nvPr/>
        </p:nvSpPr>
        <p:spPr bwMode="auto">
          <a:xfrm>
            <a:off x="2133600" y="46482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a:solidFill>
                  <a:schemeClr val="accent2"/>
                </a:solidFill>
                <a:latin typeface="Times New Roman" pitchFamily="18" charset="0"/>
              </a:rPr>
              <a:t>Piston</a:t>
            </a:r>
          </a:p>
        </p:txBody>
      </p:sp>
      <p:pic>
        <p:nvPicPr>
          <p:cNvPr id="40" name="Picture 33" descr="AIRPLAN"/>
          <p:cNvPicPr>
            <a:picLocks noChangeAspect="1" noChangeArrowheads="1"/>
          </p:cNvPicPr>
          <p:nvPr/>
        </p:nvPicPr>
        <p:blipFill>
          <a:blip r:embed="rId5"/>
          <a:srcRect/>
          <a:stretch>
            <a:fillRect/>
          </a:stretch>
        </p:blipFill>
        <p:spPr bwMode="auto">
          <a:xfrm>
            <a:off x="7010400" y="107803"/>
            <a:ext cx="1676400" cy="1193800"/>
          </a:xfrm>
          <a:prstGeom prst="rect">
            <a:avLst/>
          </a:prstGeom>
          <a:noFill/>
          <a:ln w="9525">
            <a:noFill/>
            <a:miter lim="800000"/>
            <a:headEnd/>
            <a:tailEnd/>
          </a:ln>
        </p:spPr>
      </p:pic>
    </p:spTree>
    <p:extLst>
      <p:ext uri="{BB962C8B-B14F-4D97-AF65-F5344CB8AC3E}">
        <p14:creationId xmlns:p14="http://schemas.microsoft.com/office/powerpoint/2010/main" val="2102596172"/>
      </p:ext>
    </p:extLst>
  </p:cSld>
  <p:clrMapOvr>
    <a:masterClrMapping/>
  </p:clrMapOvr>
  <p:transition>
    <p:zo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lstStyle/>
          <a:p>
            <a:pPr eaLnBrk="1" hangingPunct="1"/>
            <a:r>
              <a:rPr lang="en-US"/>
              <a:t>Decision Trees</a:t>
            </a:r>
          </a:p>
        </p:txBody>
      </p:sp>
      <p:sp>
        <p:nvSpPr>
          <p:cNvPr id="11269" name="Text Box 3"/>
          <p:cNvSpPr txBox="1">
            <a:spLocks noChangeArrowheads="1"/>
          </p:cNvSpPr>
          <p:nvPr/>
        </p:nvSpPr>
        <p:spPr bwMode="auto">
          <a:xfrm>
            <a:off x="8077200" y="1447801"/>
            <a:ext cx="1295400" cy="4772025"/>
          </a:xfrm>
          <a:prstGeom prst="rect">
            <a:avLst/>
          </a:prstGeom>
          <a:noFill/>
          <a:ln w="9525">
            <a:noFill/>
            <a:miter lim="800000"/>
            <a:headEnd/>
            <a:tailEnd/>
          </a:ln>
        </p:spPr>
        <p:txBody>
          <a:bodyPr>
            <a:spAutoFit/>
          </a:bodyPr>
          <a:lstStyle/>
          <a:p>
            <a:pPr eaLnBrk="0" hangingPunct="0">
              <a:spcBef>
                <a:spcPct val="50000"/>
              </a:spcBef>
            </a:pPr>
            <a:r>
              <a:rPr lang="en-US" sz="2200">
                <a:solidFill>
                  <a:schemeClr val="accent2"/>
                </a:solidFill>
                <a:latin typeface="Times New Roman" pitchFamily="18" charset="0"/>
              </a:rPr>
              <a:t>960 (.8)</a:t>
            </a:r>
          </a:p>
          <a:p>
            <a:pPr eaLnBrk="0" hangingPunct="0">
              <a:spcBef>
                <a:spcPct val="50000"/>
              </a:spcBef>
            </a:pPr>
            <a:r>
              <a:rPr lang="en-US" sz="2200">
                <a:solidFill>
                  <a:schemeClr val="accent2"/>
                </a:solidFill>
                <a:latin typeface="Times New Roman" pitchFamily="18" charset="0"/>
              </a:rPr>
              <a:t>220(.2)</a:t>
            </a:r>
          </a:p>
          <a:p>
            <a:pPr eaLnBrk="0" hangingPunct="0">
              <a:spcBef>
                <a:spcPct val="50000"/>
              </a:spcBef>
            </a:pPr>
            <a:r>
              <a:rPr lang="en-US" sz="2200">
                <a:solidFill>
                  <a:schemeClr val="accent2"/>
                </a:solidFill>
                <a:latin typeface="Times New Roman" pitchFamily="18" charset="0"/>
              </a:rPr>
              <a:t>930(.4)</a:t>
            </a:r>
          </a:p>
          <a:p>
            <a:pPr eaLnBrk="0" hangingPunct="0">
              <a:spcBef>
                <a:spcPct val="50000"/>
              </a:spcBef>
            </a:pPr>
            <a:r>
              <a:rPr lang="en-US" sz="2200">
                <a:solidFill>
                  <a:schemeClr val="accent2"/>
                </a:solidFill>
                <a:latin typeface="Times New Roman" pitchFamily="18" charset="0"/>
              </a:rPr>
              <a:t>140(.6)</a:t>
            </a:r>
          </a:p>
          <a:p>
            <a:pPr eaLnBrk="0" hangingPunct="0">
              <a:spcBef>
                <a:spcPct val="50000"/>
              </a:spcBef>
            </a:pPr>
            <a:r>
              <a:rPr lang="en-US" sz="2000" i="1">
                <a:solidFill>
                  <a:schemeClr val="accent2"/>
                </a:solidFill>
                <a:latin typeface="Times New Roman" pitchFamily="18" charset="0"/>
              </a:rPr>
              <a:t>800(.8)</a:t>
            </a:r>
          </a:p>
          <a:p>
            <a:pPr eaLnBrk="0" hangingPunct="0">
              <a:spcBef>
                <a:spcPct val="50000"/>
              </a:spcBef>
            </a:pPr>
            <a:r>
              <a:rPr lang="en-US" sz="2000" i="1">
                <a:solidFill>
                  <a:schemeClr val="accent2"/>
                </a:solidFill>
                <a:latin typeface="Times New Roman" pitchFamily="18" charset="0"/>
              </a:rPr>
              <a:t>100(.2)</a:t>
            </a:r>
          </a:p>
          <a:p>
            <a:pPr eaLnBrk="0" hangingPunct="0">
              <a:spcBef>
                <a:spcPct val="50000"/>
              </a:spcBef>
            </a:pPr>
            <a:r>
              <a:rPr lang="en-US" sz="2000" i="1">
                <a:solidFill>
                  <a:schemeClr val="accent2"/>
                </a:solidFill>
                <a:latin typeface="Times New Roman" pitchFamily="18" charset="0"/>
              </a:rPr>
              <a:t>410(.8)</a:t>
            </a:r>
          </a:p>
          <a:p>
            <a:pPr eaLnBrk="0" hangingPunct="0">
              <a:spcBef>
                <a:spcPct val="50000"/>
              </a:spcBef>
            </a:pPr>
            <a:r>
              <a:rPr lang="en-US" sz="2000" i="1">
                <a:solidFill>
                  <a:schemeClr val="accent2"/>
                </a:solidFill>
                <a:latin typeface="Times New Roman" pitchFamily="18" charset="0"/>
              </a:rPr>
              <a:t>180(.2)</a:t>
            </a:r>
            <a:endParaRPr lang="en-US" sz="2200">
              <a:solidFill>
                <a:schemeClr val="accent2"/>
              </a:solidFill>
              <a:latin typeface="Times New Roman" pitchFamily="18" charset="0"/>
            </a:endParaRPr>
          </a:p>
          <a:p>
            <a:pPr eaLnBrk="0" hangingPunct="0">
              <a:spcBef>
                <a:spcPct val="50000"/>
              </a:spcBef>
            </a:pPr>
            <a:r>
              <a:rPr lang="en-US" sz="2200">
                <a:solidFill>
                  <a:schemeClr val="accent2"/>
                </a:solidFill>
                <a:latin typeface="Times New Roman" pitchFamily="18" charset="0"/>
              </a:rPr>
              <a:t>220(.4)</a:t>
            </a:r>
          </a:p>
          <a:p>
            <a:pPr eaLnBrk="0" hangingPunct="0">
              <a:spcBef>
                <a:spcPct val="50000"/>
              </a:spcBef>
            </a:pPr>
            <a:r>
              <a:rPr lang="en-US" sz="2200">
                <a:solidFill>
                  <a:schemeClr val="accent2"/>
                </a:solidFill>
                <a:latin typeface="Times New Roman" pitchFamily="18" charset="0"/>
              </a:rPr>
              <a:t>100(.6)</a:t>
            </a:r>
          </a:p>
        </p:txBody>
      </p:sp>
      <p:sp>
        <p:nvSpPr>
          <p:cNvPr id="11270" name="Text Box 4"/>
          <p:cNvSpPr txBox="1">
            <a:spLocks noChangeArrowheads="1"/>
          </p:cNvSpPr>
          <p:nvPr/>
        </p:nvSpPr>
        <p:spPr bwMode="auto">
          <a:xfrm>
            <a:off x="5410200" y="1752601"/>
            <a:ext cx="1524000" cy="1433513"/>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+150(.6)</a:t>
            </a: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+30(.4)</a:t>
            </a:r>
          </a:p>
        </p:txBody>
      </p:sp>
      <p:sp>
        <p:nvSpPr>
          <p:cNvPr id="11271" name="Text Box 5"/>
          <p:cNvSpPr txBox="1">
            <a:spLocks noChangeArrowheads="1"/>
          </p:cNvSpPr>
          <p:nvPr/>
        </p:nvSpPr>
        <p:spPr bwMode="auto">
          <a:xfrm>
            <a:off x="5257800" y="4191001"/>
            <a:ext cx="1524000" cy="18002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+100(.6)</a:t>
            </a:r>
          </a:p>
          <a:p>
            <a:pPr eaLnBrk="0" hangingPunct="0">
              <a:spcBef>
                <a:spcPct val="50000"/>
              </a:spcBef>
            </a:pPr>
            <a:endParaRPr lang="en-US" sz="1600">
              <a:latin typeface="Times New Roman" pitchFamily="18" charset="0"/>
            </a:endParaRP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+50(.4)</a:t>
            </a:r>
          </a:p>
        </p:txBody>
      </p:sp>
      <p:sp>
        <p:nvSpPr>
          <p:cNvPr id="11272" name="Text Box 6"/>
          <p:cNvSpPr txBox="1">
            <a:spLocks noChangeArrowheads="1"/>
          </p:cNvSpPr>
          <p:nvPr/>
        </p:nvSpPr>
        <p:spPr bwMode="auto">
          <a:xfrm>
            <a:off x="1752600" y="22860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-550</a:t>
            </a:r>
          </a:p>
          <a:p>
            <a:pPr algn="r" eaLnBrk="0" hangingPunct="0">
              <a:spcBef>
                <a:spcPct val="50000"/>
              </a:spcBef>
            </a:pPr>
            <a:r>
              <a:rPr lang="en-US" sz="2400">
                <a:latin typeface="Times New Roman" pitchFamily="18" charset="0"/>
              </a:rPr>
              <a:t>NPV=    ?</a:t>
            </a:r>
          </a:p>
        </p:txBody>
      </p:sp>
      <p:sp>
        <p:nvSpPr>
          <p:cNvPr id="11273" name="Text Box 7"/>
          <p:cNvSpPr txBox="1">
            <a:spLocks noChangeArrowheads="1"/>
          </p:cNvSpPr>
          <p:nvPr/>
        </p:nvSpPr>
        <p:spPr bwMode="auto">
          <a:xfrm>
            <a:off x="1752600" y="51054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-250</a:t>
            </a:r>
          </a:p>
          <a:p>
            <a:pPr algn="r" eaLnBrk="0" hangingPunct="0">
              <a:spcBef>
                <a:spcPct val="50000"/>
              </a:spcBef>
            </a:pPr>
            <a:r>
              <a:rPr lang="en-US" sz="2400">
                <a:latin typeface="Times New Roman" pitchFamily="18" charset="0"/>
              </a:rPr>
              <a:t>NPV=    ?</a:t>
            </a:r>
          </a:p>
        </p:txBody>
      </p:sp>
      <p:grpSp>
        <p:nvGrpSpPr>
          <p:cNvPr id="2" name="Group 8"/>
          <p:cNvGrpSpPr>
            <a:grpSpLocks/>
          </p:cNvGrpSpPr>
          <p:nvPr/>
        </p:nvGrpSpPr>
        <p:grpSpPr bwMode="auto">
          <a:xfrm>
            <a:off x="6553200" y="1676400"/>
            <a:ext cx="1524000" cy="533400"/>
            <a:chOff x="3168" y="1056"/>
            <a:chExt cx="960" cy="336"/>
          </a:xfrm>
        </p:grpSpPr>
        <p:sp>
          <p:nvSpPr>
            <p:cNvPr id="11301" name="Line 9"/>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1302" name="Line 10"/>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3" name="Group 11"/>
          <p:cNvGrpSpPr>
            <a:grpSpLocks/>
          </p:cNvGrpSpPr>
          <p:nvPr/>
        </p:nvGrpSpPr>
        <p:grpSpPr bwMode="auto">
          <a:xfrm>
            <a:off x="6553200" y="2667000"/>
            <a:ext cx="1524000" cy="533400"/>
            <a:chOff x="3168" y="1056"/>
            <a:chExt cx="960" cy="336"/>
          </a:xfrm>
        </p:grpSpPr>
        <p:sp>
          <p:nvSpPr>
            <p:cNvPr id="11299" name="Line 12"/>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1300" name="Line 13"/>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1276" name="Text Box 14"/>
          <p:cNvSpPr txBox="1">
            <a:spLocks noChangeArrowheads="1"/>
          </p:cNvSpPr>
          <p:nvPr/>
        </p:nvSpPr>
        <p:spPr bwMode="auto">
          <a:xfrm>
            <a:off x="7239000" y="37338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-150</a:t>
            </a:r>
          </a:p>
        </p:txBody>
      </p:sp>
      <p:sp>
        <p:nvSpPr>
          <p:cNvPr id="11277" name="Text Box 15"/>
          <p:cNvSpPr txBox="1">
            <a:spLocks noChangeArrowheads="1"/>
          </p:cNvSpPr>
          <p:nvPr/>
        </p:nvSpPr>
        <p:spPr bwMode="auto">
          <a:xfrm>
            <a:off x="7315200" y="46482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0</a:t>
            </a:r>
          </a:p>
        </p:txBody>
      </p:sp>
      <p:sp>
        <p:nvSpPr>
          <p:cNvPr id="11278" name="Line 16"/>
          <p:cNvSpPr>
            <a:spLocks noChangeShapeType="1"/>
          </p:cNvSpPr>
          <p:nvPr/>
        </p:nvSpPr>
        <p:spPr bwMode="auto">
          <a:xfrm flipH="1">
            <a:off x="3581400" y="1981200"/>
            <a:ext cx="1752600" cy="533400"/>
          </a:xfrm>
          <a:prstGeom prst="line">
            <a:avLst/>
          </a:prstGeom>
          <a:noFill/>
          <a:ln w="9525">
            <a:solidFill>
              <a:schemeClr val="tx1"/>
            </a:solidFill>
            <a:round/>
            <a:headEnd/>
            <a:tailEnd/>
          </a:ln>
        </p:spPr>
        <p:txBody>
          <a:bodyPr wrap="none" anchor="ctr"/>
          <a:lstStyle/>
          <a:p>
            <a:endParaRPr lang="en-US"/>
          </a:p>
        </p:txBody>
      </p:sp>
      <p:sp>
        <p:nvSpPr>
          <p:cNvPr id="11279" name="Line 17"/>
          <p:cNvSpPr>
            <a:spLocks noChangeShapeType="1"/>
          </p:cNvSpPr>
          <p:nvPr/>
        </p:nvSpPr>
        <p:spPr bwMode="auto">
          <a:xfrm flipH="1" flipV="1">
            <a:off x="3581400" y="2514600"/>
            <a:ext cx="1752600" cy="457200"/>
          </a:xfrm>
          <a:prstGeom prst="line">
            <a:avLst/>
          </a:prstGeom>
          <a:noFill/>
          <a:ln w="9525">
            <a:solidFill>
              <a:schemeClr val="tx1"/>
            </a:solidFill>
            <a:round/>
            <a:headEnd/>
            <a:tailEnd/>
          </a:ln>
        </p:spPr>
        <p:txBody>
          <a:bodyPr wrap="none" anchor="ctr"/>
          <a:lstStyle/>
          <a:p>
            <a:endParaRPr lang="en-US"/>
          </a:p>
        </p:txBody>
      </p:sp>
      <p:grpSp>
        <p:nvGrpSpPr>
          <p:cNvPr id="4" name="Group 18"/>
          <p:cNvGrpSpPr>
            <a:grpSpLocks/>
          </p:cNvGrpSpPr>
          <p:nvPr/>
        </p:nvGrpSpPr>
        <p:grpSpPr bwMode="auto">
          <a:xfrm>
            <a:off x="6553200" y="3657600"/>
            <a:ext cx="1524000" cy="533400"/>
            <a:chOff x="3168" y="1056"/>
            <a:chExt cx="960" cy="336"/>
          </a:xfrm>
        </p:grpSpPr>
        <p:sp>
          <p:nvSpPr>
            <p:cNvPr id="11297" name="Line 19"/>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1298" name="Line 20"/>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5" name="Group 21"/>
          <p:cNvGrpSpPr>
            <a:grpSpLocks/>
          </p:cNvGrpSpPr>
          <p:nvPr/>
        </p:nvGrpSpPr>
        <p:grpSpPr bwMode="auto">
          <a:xfrm>
            <a:off x="6553200" y="4572000"/>
            <a:ext cx="1524000" cy="533400"/>
            <a:chOff x="3168" y="1056"/>
            <a:chExt cx="960" cy="336"/>
          </a:xfrm>
        </p:grpSpPr>
        <p:sp>
          <p:nvSpPr>
            <p:cNvPr id="11295" name="Line 22"/>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1296" name="Line 23"/>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6" name="Group 24"/>
          <p:cNvGrpSpPr>
            <a:grpSpLocks/>
          </p:cNvGrpSpPr>
          <p:nvPr/>
        </p:nvGrpSpPr>
        <p:grpSpPr bwMode="auto">
          <a:xfrm>
            <a:off x="6553200" y="5486400"/>
            <a:ext cx="1524000" cy="533400"/>
            <a:chOff x="3168" y="1056"/>
            <a:chExt cx="960" cy="336"/>
          </a:xfrm>
        </p:grpSpPr>
        <p:sp>
          <p:nvSpPr>
            <p:cNvPr id="11293" name="Line 25"/>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1294" name="Line 26"/>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1283" name="Line 27"/>
          <p:cNvSpPr>
            <a:spLocks noChangeShapeType="1"/>
          </p:cNvSpPr>
          <p:nvPr/>
        </p:nvSpPr>
        <p:spPr bwMode="auto">
          <a:xfrm flipH="1">
            <a:off x="3657600" y="4495800"/>
            <a:ext cx="1600200" cy="838200"/>
          </a:xfrm>
          <a:prstGeom prst="line">
            <a:avLst/>
          </a:prstGeom>
          <a:noFill/>
          <a:ln w="9525">
            <a:solidFill>
              <a:schemeClr val="tx1"/>
            </a:solidFill>
            <a:round/>
            <a:headEnd/>
            <a:tailEnd/>
          </a:ln>
        </p:spPr>
        <p:txBody>
          <a:bodyPr wrap="none" anchor="ctr"/>
          <a:lstStyle/>
          <a:p>
            <a:endParaRPr lang="en-US"/>
          </a:p>
        </p:txBody>
      </p:sp>
      <p:sp>
        <p:nvSpPr>
          <p:cNvPr id="11284" name="Line 28"/>
          <p:cNvSpPr>
            <a:spLocks noChangeShapeType="1"/>
          </p:cNvSpPr>
          <p:nvPr/>
        </p:nvSpPr>
        <p:spPr bwMode="auto">
          <a:xfrm flipH="1" flipV="1">
            <a:off x="3657600" y="5334000"/>
            <a:ext cx="1600200" cy="457200"/>
          </a:xfrm>
          <a:prstGeom prst="line">
            <a:avLst/>
          </a:prstGeom>
          <a:noFill/>
          <a:ln w="9525">
            <a:solidFill>
              <a:schemeClr val="tx1"/>
            </a:solidFill>
            <a:round/>
            <a:headEnd/>
            <a:tailEnd/>
          </a:ln>
        </p:spPr>
        <p:txBody>
          <a:bodyPr wrap="none" anchor="ctr"/>
          <a:lstStyle/>
          <a:p>
            <a:endParaRPr lang="en-US"/>
          </a:p>
        </p:txBody>
      </p:sp>
      <p:sp>
        <p:nvSpPr>
          <p:cNvPr id="11285" name="Text Box 29"/>
          <p:cNvSpPr txBox="1">
            <a:spLocks noChangeArrowheads="1"/>
          </p:cNvSpPr>
          <p:nvPr/>
        </p:nvSpPr>
        <p:spPr bwMode="auto">
          <a:xfrm>
            <a:off x="6477000" y="4191000"/>
            <a:ext cx="533400" cy="457200"/>
          </a:xfrm>
          <a:prstGeom prst="rect">
            <a:avLst/>
          </a:prstGeom>
          <a:noFill/>
          <a:ln w="9525">
            <a:noFill/>
            <a:miter lim="800000"/>
            <a:headEnd/>
            <a:tailEnd/>
          </a:ln>
        </p:spPr>
        <p:txBody>
          <a:bodyPr>
            <a:spAutoFit/>
          </a:bodyPr>
          <a:lstStyle/>
          <a:p>
            <a:pPr eaLnBrk="0" hangingPunct="0">
              <a:spcBef>
                <a:spcPct val="50000"/>
              </a:spcBef>
            </a:pPr>
            <a:r>
              <a:rPr lang="en-US" sz="2400">
                <a:latin typeface="Times New Roman" pitchFamily="18" charset="0"/>
              </a:rPr>
              <a:t>or</a:t>
            </a:r>
          </a:p>
        </p:txBody>
      </p:sp>
      <p:sp>
        <p:nvSpPr>
          <p:cNvPr id="11286" name="AutoShape 30"/>
          <p:cNvSpPr>
            <a:spLocks/>
          </p:cNvSpPr>
          <p:nvPr/>
        </p:nvSpPr>
        <p:spPr bwMode="auto">
          <a:xfrm>
            <a:off x="6324600" y="3962400"/>
            <a:ext cx="304800" cy="914400"/>
          </a:xfrm>
          <a:prstGeom prst="leftBrace">
            <a:avLst>
              <a:gd name="adj1" fmla="val 25000"/>
              <a:gd name="adj2" fmla="val 50000"/>
            </a:avLst>
          </a:prstGeom>
          <a:noFill/>
          <a:ln w="9525">
            <a:solidFill>
              <a:schemeClr val="tx1"/>
            </a:solidFill>
            <a:round/>
            <a:headEnd/>
            <a:tailEnd/>
          </a:ln>
        </p:spPr>
        <p:txBody>
          <a:bodyPr wrap="none" anchor="ctr"/>
          <a:lstStyle/>
          <a:p>
            <a:endParaRPr lang="en-US"/>
          </a:p>
        </p:txBody>
      </p:sp>
      <p:sp>
        <p:nvSpPr>
          <p:cNvPr id="11287" name="Text Box 31"/>
          <p:cNvSpPr txBox="1">
            <a:spLocks noChangeArrowheads="1"/>
          </p:cNvSpPr>
          <p:nvPr/>
        </p:nvSpPr>
        <p:spPr bwMode="auto">
          <a:xfrm>
            <a:off x="9220200" y="1676401"/>
            <a:ext cx="1066800" cy="4314825"/>
          </a:xfrm>
          <a:prstGeom prst="rect">
            <a:avLst/>
          </a:prstGeom>
          <a:noFill/>
          <a:ln w="9525">
            <a:noFill/>
            <a:miter lim="800000"/>
            <a:headEnd/>
            <a:tailEnd/>
          </a:ln>
        </p:spPr>
        <p:txBody>
          <a:bodyPr>
            <a:spAutoFit/>
          </a:bodyPr>
          <a:lstStyle/>
          <a:p>
            <a:pPr eaLnBrk="0" hangingPunct="0">
              <a:spcBef>
                <a:spcPct val="50000"/>
              </a:spcBef>
            </a:pPr>
            <a:r>
              <a:rPr lang="en-US" sz="2200" b="1">
                <a:solidFill>
                  <a:srgbClr val="FF3300"/>
                </a:solidFill>
                <a:latin typeface="Times New Roman" pitchFamily="18" charset="0"/>
              </a:rPr>
              <a:t>812</a:t>
            </a:r>
          </a:p>
          <a:p>
            <a:pPr eaLnBrk="0" hangingPunct="0">
              <a:spcBef>
                <a:spcPct val="50000"/>
              </a:spcBef>
            </a:pPr>
            <a:endParaRPr lang="en-US" sz="2200" b="1">
              <a:solidFill>
                <a:srgbClr val="FF3300"/>
              </a:solidFill>
              <a:latin typeface="Times New Roman" pitchFamily="18" charset="0"/>
            </a:endParaRPr>
          </a:p>
          <a:p>
            <a:pPr eaLnBrk="0" hangingPunct="0">
              <a:spcBef>
                <a:spcPct val="50000"/>
              </a:spcBef>
            </a:pPr>
            <a:r>
              <a:rPr lang="en-US" sz="2200" b="1">
                <a:solidFill>
                  <a:srgbClr val="FF3300"/>
                </a:solidFill>
                <a:latin typeface="Times New Roman" pitchFamily="18" charset="0"/>
              </a:rPr>
              <a:t>456</a:t>
            </a:r>
          </a:p>
          <a:p>
            <a:pPr eaLnBrk="0" hangingPunct="0">
              <a:spcBef>
                <a:spcPct val="50000"/>
              </a:spcBef>
            </a:pPr>
            <a:endParaRPr lang="en-US" sz="2200" b="1">
              <a:solidFill>
                <a:srgbClr val="FF3300"/>
              </a:solidFill>
              <a:latin typeface="Times New Roman" pitchFamily="18" charset="0"/>
            </a:endParaRPr>
          </a:p>
          <a:p>
            <a:pPr eaLnBrk="0" hangingPunct="0">
              <a:spcBef>
                <a:spcPct val="50000"/>
              </a:spcBef>
            </a:pPr>
            <a:r>
              <a:rPr lang="en-US" sz="2000" b="1" i="1">
                <a:solidFill>
                  <a:srgbClr val="FF3300"/>
                </a:solidFill>
                <a:latin typeface="Times New Roman" pitchFamily="18" charset="0"/>
              </a:rPr>
              <a:t>660</a:t>
            </a:r>
          </a:p>
          <a:p>
            <a:pPr eaLnBrk="0" hangingPunct="0">
              <a:spcBef>
                <a:spcPct val="50000"/>
              </a:spcBef>
            </a:pPr>
            <a:endParaRPr lang="en-US" sz="2000" b="1" i="1">
              <a:solidFill>
                <a:srgbClr val="FF3300"/>
              </a:solidFill>
              <a:latin typeface="Times New Roman" pitchFamily="18" charset="0"/>
            </a:endParaRPr>
          </a:p>
          <a:p>
            <a:pPr eaLnBrk="0" hangingPunct="0">
              <a:spcBef>
                <a:spcPct val="50000"/>
              </a:spcBef>
            </a:pPr>
            <a:r>
              <a:rPr lang="en-US" sz="2000" b="1" i="1">
                <a:solidFill>
                  <a:srgbClr val="FF3300"/>
                </a:solidFill>
                <a:latin typeface="Times New Roman" pitchFamily="18" charset="0"/>
              </a:rPr>
              <a:t>364</a:t>
            </a:r>
            <a:endParaRPr lang="en-US" sz="2200" b="1">
              <a:solidFill>
                <a:srgbClr val="FF3300"/>
              </a:solidFill>
              <a:latin typeface="Times New Roman" pitchFamily="18" charset="0"/>
            </a:endParaRPr>
          </a:p>
          <a:p>
            <a:pPr eaLnBrk="0" hangingPunct="0">
              <a:spcBef>
                <a:spcPct val="50000"/>
              </a:spcBef>
            </a:pPr>
            <a:endParaRPr lang="en-US" sz="2200" b="1">
              <a:solidFill>
                <a:srgbClr val="FF3300"/>
              </a:solidFill>
              <a:latin typeface="Times New Roman" pitchFamily="18" charset="0"/>
            </a:endParaRPr>
          </a:p>
          <a:p>
            <a:pPr eaLnBrk="0" hangingPunct="0">
              <a:spcBef>
                <a:spcPct val="50000"/>
              </a:spcBef>
            </a:pPr>
            <a:r>
              <a:rPr lang="en-US" sz="2200" b="1">
                <a:solidFill>
                  <a:srgbClr val="FF3300"/>
                </a:solidFill>
                <a:latin typeface="Times New Roman" pitchFamily="18" charset="0"/>
              </a:rPr>
              <a:t>148</a:t>
            </a:r>
          </a:p>
        </p:txBody>
      </p:sp>
      <p:graphicFrame>
        <p:nvGraphicFramePr>
          <p:cNvPr id="11266" name="Object 32"/>
          <p:cNvGraphicFramePr>
            <a:graphicFrameLocks noChangeAspect="1"/>
          </p:cNvGraphicFramePr>
          <p:nvPr/>
        </p:nvGraphicFramePr>
        <p:xfrm>
          <a:off x="6038851" y="3321051"/>
          <a:ext cx="112713" cy="214313"/>
        </p:xfrm>
        <a:graphic>
          <a:graphicData uri="http://schemas.openxmlformats.org/presentationml/2006/ole">
            <mc:AlternateContent xmlns:mc="http://schemas.openxmlformats.org/markup-compatibility/2006">
              <mc:Choice xmlns:v="urn:schemas-microsoft-com:vml" Requires="v">
                <p:oleObj name="Equation" r:id="rId3" imgW="114120" imgH="215640" progId="Equation.3">
                  <p:embed/>
                </p:oleObj>
              </mc:Choice>
              <mc:Fallback>
                <p:oleObj name="Equation" r:id="rId3" imgW="114120" imgH="215640" progId="Equation.3">
                  <p:embed/>
                  <p:pic>
                    <p:nvPicPr>
                      <p:cNvPr id="11266"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1" y="3321051"/>
                        <a:ext cx="112713" cy="214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Group 33"/>
          <p:cNvGrpSpPr>
            <a:grpSpLocks/>
          </p:cNvGrpSpPr>
          <p:nvPr/>
        </p:nvGrpSpPr>
        <p:grpSpPr bwMode="auto">
          <a:xfrm>
            <a:off x="3505200" y="5562600"/>
            <a:ext cx="5181600" cy="685800"/>
            <a:chOff x="1248" y="3504"/>
            <a:chExt cx="3264" cy="432"/>
          </a:xfrm>
        </p:grpSpPr>
        <p:sp>
          <p:nvSpPr>
            <p:cNvPr id="11292" name="Rectangle 34"/>
            <p:cNvSpPr>
              <a:spLocks noChangeArrowheads="1"/>
            </p:cNvSpPr>
            <p:nvPr/>
          </p:nvSpPr>
          <p:spPr bwMode="auto">
            <a:xfrm>
              <a:off x="1248" y="3504"/>
              <a:ext cx="3264" cy="432"/>
            </a:xfrm>
            <a:prstGeom prst="rect">
              <a:avLst/>
            </a:prstGeom>
            <a:solidFill>
              <a:srgbClr val="FFCCFF"/>
            </a:solidFill>
            <a:ln w="9525">
              <a:miter lim="800000"/>
              <a:headEnd/>
              <a:tailEnd/>
            </a:ln>
            <a:scene3d>
              <a:camera prst="legacyPerspectiveTopRight">
                <a:rot lat="899998" lon="0" rev="0"/>
              </a:camera>
              <a:lightRig rig="legacyFlat3" dir="b"/>
            </a:scene3d>
            <a:sp3d extrusionH="121893000" prstMaterial="legacyMatte">
              <a:bevelT w="13500" h="13500" prst="angle"/>
              <a:bevelB w="13500" h="13500" prst="angle"/>
              <a:extrusionClr>
                <a:srgbClr val="FFCCFF"/>
              </a:extrusionClr>
            </a:sp3d>
          </p:spPr>
          <p:txBody>
            <a:bodyPr wrap="none" anchor="ctr">
              <a:flatTx/>
            </a:bodyPr>
            <a:lstStyle/>
            <a:p>
              <a:endParaRPr lang="en-US"/>
            </a:p>
          </p:txBody>
        </p:sp>
        <p:graphicFrame>
          <p:nvGraphicFramePr>
            <p:cNvPr id="11267" name="Object 35"/>
            <p:cNvGraphicFramePr>
              <a:graphicFrameLocks noChangeAspect="1"/>
            </p:cNvGraphicFramePr>
            <p:nvPr/>
          </p:nvGraphicFramePr>
          <p:xfrm>
            <a:off x="1296" y="3504"/>
            <a:ext cx="3176" cy="367"/>
          </p:xfrm>
          <a:graphic>
            <a:graphicData uri="http://schemas.openxmlformats.org/presentationml/2006/ole">
              <mc:AlternateContent xmlns:mc="http://schemas.openxmlformats.org/markup-compatibility/2006">
                <mc:Choice xmlns:v="urn:schemas-microsoft-com:vml" Requires="v">
                  <p:oleObj name="Equation" r:id="rId5" imgW="1854000" imgH="215640" progId="Equation.3">
                    <p:embed/>
                  </p:oleObj>
                </mc:Choice>
                <mc:Fallback>
                  <p:oleObj name="Equation" r:id="rId5" imgW="1854000" imgH="215640" progId="Equation.3">
                    <p:embed/>
                    <p:pic>
                      <p:nvPicPr>
                        <p:cNvPr id="11267"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6" y="3504"/>
                          <a:ext cx="3176" cy="367"/>
                        </a:xfrm>
                        <a:prstGeom prst="rect">
                          <a:avLst/>
                        </a:prstGeom>
                        <a:solidFill>
                          <a:srgbClr val="FFCCFF"/>
                        </a:solidFill>
                        <a:ln w="9525">
                          <a:solidFill>
                            <a:srgbClr val="FF3300"/>
                          </a:solidFill>
                          <a:miter lim="800000"/>
                          <a:headEnd/>
                          <a:tailEnd/>
                        </a:ln>
                        <a:effectLst/>
                        <a:extLst>
                          <a:ext uri="{AF507438-7753-43E0-B8FC-AC1667EBCBE1}">
                            <a14:hiddenEffects xmlns:a14="http://schemas.microsoft.com/office/drawing/2010/main">
                              <a:effectLst>
                                <a:outerShdw dist="125724" dir="2700000" algn="ctr" rotWithShape="0">
                                  <a:srgbClr val="808080"/>
                                </a:outerShdw>
                              </a:effectLst>
                            </a14:hiddenEffects>
                          </a:ext>
                        </a:extLst>
                      </p:spPr>
                    </p:pic>
                  </p:oleObj>
                </mc:Fallback>
              </mc:AlternateContent>
            </a:graphicData>
          </a:graphic>
        </p:graphicFrame>
      </p:grpSp>
      <p:sp>
        <p:nvSpPr>
          <p:cNvPr id="40" name="Text Box 41"/>
          <p:cNvSpPr txBox="1">
            <a:spLocks noChangeArrowheads="1"/>
          </p:cNvSpPr>
          <p:nvPr/>
        </p:nvSpPr>
        <p:spPr bwMode="auto">
          <a:xfrm>
            <a:off x="2133600" y="18288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dirty="0">
                <a:solidFill>
                  <a:schemeClr val="accent2"/>
                </a:solidFill>
                <a:latin typeface="Times New Roman" pitchFamily="18" charset="0"/>
              </a:rPr>
              <a:t>Turboprop</a:t>
            </a:r>
          </a:p>
        </p:txBody>
      </p:sp>
      <p:sp>
        <p:nvSpPr>
          <p:cNvPr id="41" name="Text Box 42"/>
          <p:cNvSpPr txBox="1">
            <a:spLocks noChangeArrowheads="1"/>
          </p:cNvSpPr>
          <p:nvPr/>
        </p:nvSpPr>
        <p:spPr bwMode="auto">
          <a:xfrm>
            <a:off x="2133600" y="46482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a:solidFill>
                  <a:schemeClr val="accent2"/>
                </a:solidFill>
                <a:latin typeface="Times New Roman" pitchFamily="18" charset="0"/>
              </a:rPr>
              <a:t>Piston</a:t>
            </a:r>
          </a:p>
        </p:txBody>
      </p:sp>
      <p:pic>
        <p:nvPicPr>
          <p:cNvPr id="42" name="Picture 33" descr="AIRPLAN"/>
          <p:cNvPicPr>
            <a:picLocks noChangeAspect="1" noChangeArrowheads="1"/>
          </p:cNvPicPr>
          <p:nvPr/>
        </p:nvPicPr>
        <p:blipFill>
          <a:blip r:embed="rId7"/>
          <a:srcRect/>
          <a:stretch>
            <a:fillRect/>
          </a:stretch>
        </p:blipFill>
        <p:spPr bwMode="auto">
          <a:xfrm>
            <a:off x="7010400" y="107803"/>
            <a:ext cx="1676400" cy="1193800"/>
          </a:xfrm>
          <a:prstGeom prst="rect">
            <a:avLst/>
          </a:prstGeom>
          <a:noFill/>
          <a:ln w="9525">
            <a:noFill/>
            <a:miter lim="800000"/>
            <a:headEnd/>
            <a:tailEnd/>
          </a:ln>
        </p:spPr>
      </p:pic>
    </p:spTree>
    <p:extLst>
      <p:ext uri="{BB962C8B-B14F-4D97-AF65-F5344CB8AC3E}">
        <p14:creationId xmlns:p14="http://schemas.microsoft.com/office/powerpoint/2010/main" val="445200579"/>
      </p:ext>
    </p:extLst>
  </p:cSld>
  <p:clrMapOvr>
    <a:masterClrMapping/>
  </p:clrMapOvr>
  <p:transition>
    <p:wipe di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t>Decision Trees</a:t>
            </a:r>
          </a:p>
        </p:txBody>
      </p:sp>
      <p:sp>
        <p:nvSpPr>
          <p:cNvPr id="13317" name="Text Box 3"/>
          <p:cNvSpPr txBox="1">
            <a:spLocks noChangeArrowheads="1"/>
          </p:cNvSpPr>
          <p:nvPr/>
        </p:nvSpPr>
        <p:spPr bwMode="auto">
          <a:xfrm>
            <a:off x="8077200" y="1447801"/>
            <a:ext cx="1295400" cy="47720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960 (.8)</a:t>
            </a:r>
          </a:p>
          <a:p>
            <a:pPr eaLnBrk="0" hangingPunct="0">
              <a:spcBef>
                <a:spcPct val="50000"/>
              </a:spcBef>
            </a:pPr>
            <a:r>
              <a:rPr lang="en-US" sz="2200">
                <a:latin typeface="Times New Roman" pitchFamily="18" charset="0"/>
              </a:rPr>
              <a:t>220(.2)</a:t>
            </a:r>
          </a:p>
          <a:p>
            <a:pPr eaLnBrk="0" hangingPunct="0">
              <a:spcBef>
                <a:spcPct val="50000"/>
              </a:spcBef>
            </a:pPr>
            <a:r>
              <a:rPr lang="en-US" sz="2200">
                <a:latin typeface="Times New Roman" pitchFamily="18" charset="0"/>
              </a:rPr>
              <a:t>930(.4)</a:t>
            </a:r>
          </a:p>
          <a:p>
            <a:pPr eaLnBrk="0" hangingPunct="0">
              <a:spcBef>
                <a:spcPct val="50000"/>
              </a:spcBef>
            </a:pPr>
            <a:r>
              <a:rPr lang="en-US" sz="2200">
                <a:latin typeface="Times New Roman" pitchFamily="18" charset="0"/>
              </a:rPr>
              <a:t>140(.6)</a:t>
            </a:r>
          </a:p>
          <a:p>
            <a:pPr eaLnBrk="0" hangingPunct="0">
              <a:spcBef>
                <a:spcPct val="50000"/>
              </a:spcBef>
            </a:pPr>
            <a:r>
              <a:rPr lang="en-US" sz="2000" i="1">
                <a:latin typeface="Times New Roman" pitchFamily="18" charset="0"/>
              </a:rPr>
              <a:t>800(.8)</a:t>
            </a:r>
          </a:p>
          <a:p>
            <a:pPr eaLnBrk="0" hangingPunct="0">
              <a:spcBef>
                <a:spcPct val="50000"/>
              </a:spcBef>
            </a:pPr>
            <a:r>
              <a:rPr lang="en-US" sz="2000" i="1">
                <a:latin typeface="Times New Roman" pitchFamily="18" charset="0"/>
              </a:rPr>
              <a:t>100(.2)</a:t>
            </a:r>
          </a:p>
          <a:p>
            <a:pPr eaLnBrk="0" hangingPunct="0">
              <a:spcBef>
                <a:spcPct val="50000"/>
              </a:spcBef>
            </a:pPr>
            <a:r>
              <a:rPr lang="en-US" sz="2000" i="1">
                <a:latin typeface="Times New Roman" pitchFamily="18" charset="0"/>
              </a:rPr>
              <a:t>410(.8)</a:t>
            </a:r>
          </a:p>
          <a:p>
            <a:pPr eaLnBrk="0" hangingPunct="0">
              <a:spcBef>
                <a:spcPct val="50000"/>
              </a:spcBef>
            </a:pPr>
            <a:r>
              <a:rPr lang="en-US" sz="2000" i="1">
                <a:latin typeface="Times New Roman" pitchFamily="18" charset="0"/>
              </a:rPr>
              <a:t>180(.2)</a:t>
            </a:r>
            <a:endParaRPr lang="en-US" sz="2200">
              <a:latin typeface="Times New Roman" pitchFamily="18" charset="0"/>
            </a:endParaRPr>
          </a:p>
          <a:p>
            <a:pPr eaLnBrk="0" hangingPunct="0">
              <a:spcBef>
                <a:spcPct val="50000"/>
              </a:spcBef>
            </a:pPr>
            <a:r>
              <a:rPr lang="en-US" sz="2200">
                <a:latin typeface="Times New Roman" pitchFamily="18" charset="0"/>
              </a:rPr>
              <a:t>220(.4)</a:t>
            </a:r>
          </a:p>
          <a:p>
            <a:pPr eaLnBrk="0" hangingPunct="0">
              <a:spcBef>
                <a:spcPct val="50000"/>
              </a:spcBef>
            </a:pPr>
            <a:r>
              <a:rPr lang="en-US" sz="2200">
                <a:latin typeface="Times New Roman" pitchFamily="18" charset="0"/>
              </a:rPr>
              <a:t>100(.6)</a:t>
            </a:r>
          </a:p>
        </p:txBody>
      </p:sp>
      <p:sp>
        <p:nvSpPr>
          <p:cNvPr id="13318" name="Text Box 4"/>
          <p:cNvSpPr txBox="1">
            <a:spLocks noChangeArrowheads="1"/>
          </p:cNvSpPr>
          <p:nvPr/>
        </p:nvSpPr>
        <p:spPr bwMode="auto">
          <a:xfrm>
            <a:off x="1752600" y="22860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-550</a:t>
            </a:r>
          </a:p>
          <a:p>
            <a:pPr algn="r" eaLnBrk="0" hangingPunct="0">
              <a:spcBef>
                <a:spcPct val="50000"/>
              </a:spcBef>
            </a:pPr>
            <a:r>
              <a:rPr lang="en-US" sz="2400">
                <a:latin typeface="Times New Roman" pitchFamily="18" charset="0"/>
              </a:rPr>
              <a:t>NPV=    ?</a:t>
            </a:r>
          </a:p>
        </p:txBody>
      </p:sp>
      <p:sp>
        <p:nvSpPr>
          <p:cNvPr id="13319" name="Text Box 5"/>
          <p:cNvSpPr txBox="1">
            <a:spLocks noChangeArrowheads="1"/>
          </p:cNvSpPr>
          <p:nvPr/>
        </p:nvSpPr>
        <p:spPr bwMode="auto">
          <a:xfrm>
            <a:off x="1752600" y="51054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-250</a:t>
            </a:r>
          </a:p>
          <a:p>
            <a:pPr algn="r" eaLnBrk="0" hangingPunct="0">
              <a:spcBef>
                <a:spcPct val="50000"/>
              </a:spcBef>
            </a:pPr>
            <a:r>
              <a:rPr lang="en-US" sz="2400">
                <a:latin typeface="Times New Roman" pitchFamily="18" charset="0"/>
              </a:rPr>
              <a:t>NPV=    ?</a:t>
            </a:r>
          </a:p>
        </p:txBody>
      </p:sp>
      <p:grpSp>
        <p:nvGrpSpPr>
          <p:cNvPr id="2" name="Group 6"/>
          <p:cNvGrpSpPr>
            <a:grpSpLocks/>
          </p:cNvGrpSpPr>
          <p:nvPr/>
        </p:nvGrpSpPr>
        <p:grpSpPr bwMode="auto">
          <a:xfrm>
            <a:off x="6553200" y="1676400"/>
            <a:ext cx="1524000" cy="533400"/>
            <a:chOff x="3168" y="1056"/>
            <a:chExt cx="960" cy="336"/>
          </a:xfrm>
        </p:grpSpPr>
        <p:sp>
          <p:nvSpPr>
            <p:cNvPr id="13356" name="Line 7"/>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3357" name="Line 8"/>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3" name="Group 9"/>
          <p:cNvGrpSpPr>
            <a:grpSpLocks/>
          </p:cNvGrpSpPr>
          <p:nvPr/>
        </p:nvGrpSpPr>
        <p:grpSpPr bwMode="auto">
          <a:xfrm>
            <a:off x="6553200" y="2667000"/>
            <a:ext cx="1524000" cy="533400"/>
            <a:chOff x="3168" y="1056"/>
            <a:chExt cx="960" cy="336"/>
          </a:xfrm>
        </p:grpSpPr>
        <p:sp>
          <p:nvSpPr>
            <p:cNvPr id="13354" name="Line 10"/>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3355" name="Line 11"/>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3322" name="Text Box 12"/>
          <p:cNvSpPr txBox="1">
            <a:spLocks noChangeArrowheads="1"/>
          </p:cNvSpPr>
          <p:nvPr/>
        </p:nvSpPr>
        <p:spPr bwMode="auto">
          <a:xfrm>
            <a:off x="7239000" y="37338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-150</a:t>
            </a:r>
          </a:p>
        </p:txBody>
      </p:sp>
      <p:sp>
        <p:nvSpPr>
          <p:cNvPr id="13323" name="Text Box 13"/>
          <p:cNvSpPr txBox="1">
            <a:spLocks noChangeArrowheads="1"/>
          </p:cNvSpPr>
          <p:nvPr/>
        </p:nvSpPr>
        <p:spPr bwMode="auto">
          <a:xfrm>
            <a:off x="7315200" y="46482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0</a:t>
            </a:r>
          </a:p>
        </p:txBody>
      </p:sp>
      <p:sp>
        <p:nvSpPr>
          <p:cNvPr id="13324" name="Line 14"/>
          <p:cNvSpPr>
            <a:spLocks noChangeShapeType="1"/>
          </p:cNvSpPr>
          <p:nvPr/>
        </p:nvSpPr>
        <p:spPr bwMode="auto">
          <a:xfrm flipH="1">
            <a:off x="3581400" y="1981200"/>
            <a:ext cx="1752600" cy="533400"/>
          </a:xfrm>
          <a:prstGeom prst="line">
            <a:avLst/>
          </a:prstGeom>
          <a:noFill/>
          <a:ln w="9525">
            <a:solidFill>
              <a:schemeClr val="tx1"/>
            </a:solidFill>
            <a:round/>
            <a:headEnd/>
            <a:tailEnd/>
          </a:ln>
        </p:spPr>
        <p:txBody>
          <a:bodyPr wrap="none" anchor="ctr"/>
          <a:lstStyle/>
          <a:p>
            <a:endParaRPr lang="en-US"/>
          </a:p>
        </p:txBody>
      </p:sp>
      <p:sp>
        <p:nvSpPr>
          <p:cNvPr id="13325" name="Line 15"/>
          <p:cNvSpPr>
            <a:spLocks noChangeShapeType="1"/>
          </p:cNvSpPr>
          <p:nvPr/>
        </p:nvSpPr>
        <p:spPr bwMode="auto">
          <a:xfrm flipH="1" flipV="1">
            <a:off x="3581400" y="2514600"/>
            <a:ext cx="1752600" cy="457200"/>
          </a:xfrm>
          <a:prstGeom prst="line">
            <a:avLst/>
          </a:prstGeom>
          <a:noFill/>
          <a:ln w="9525">
            <a:solidFill>
              <a:schemeClr val="tx1"/>
            </a:solidFill>
            <a:round/>
            <a:headEnd/>
            <a:tailEnd/>
          </a:ln>
        </p:spPr>
        <p:txBody>
          <a:bodyPr wrap="none" anchor="ctr"/>
          <a:lstStyle/>
          <a:p>
            <a:endParaRPr lang="en-US"/>
          </a:p>
        </p:txBody>
      </p:sp>
      <p:grpSp>
        <p:nvGrpSpPr>
          <p:cNvPr id="4" name="Group 16"/>
          <p:cNvGrpSpPr>
            <a:grpSpLocks/>
          </p:cNvGrpSpPr>
          <p:nvPr/>
        </p:nvGrpSpPr>
        <p:grpSpPr bwMode="auto">
          <a:xfrm>
            <a:off x="6553200" y="3657600"/>
            <a:ext cx="1524000" cy="533400"/>
            <a:chOff x="3168" y="1056"/>
            <a:chExt cx="960" cy="336"/>
          </a:xfrm>
        </p:grpSpPr>
        <p:sp>
          <p:nvSpPr>
            <p:cNvPr id="13352" name="Line 17"/>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3353" name="Line 18"/>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5" name="Group 19"/>
          <p:cNvGrpSpPr>
            <a:grpSpLocks/>
          </p:cNvGrpSpPr>
          <p:nvPr/>
        </p:nvGrpSpPr>
        <p:grpSpPr bwMode="auto">
          <a:xfrm>
            <a:off x="6553200" y="4572000"/>
            <a:ext cx="1524000" cy="533400"/>
            <a:chOff x="3168" y="1056"/>
            <a:chExt cx="960" cy="336"/>
          </a:xfrm>
        </p:grpSpPr>
        <p:sp>
          <p:nvSpPr>
            <p:cNvPr id="13350" name="Line 20"/>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3351" name="Line 21"/>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6" name="Group 22"/>
          <p:cNvGrpSpPr>
            <a:grpSpLocks/>
          </p:cNvGrpSpPr>
          <p:nvPr/>
        </p:nvGrpSpPr>
        <p:grpSpPr bwMode="auto">
          <a:xfrm>
            <a:off x="6553200" y="5486400"/>
            <a:ext cx="1524000" cy="533400"/>
            <a:chOff x="3168" y="1056"/>
            <a:chExt cx="960" cy="336"/>
          </a:xfrm>
        </p:grpSpPr>
        <p:sp>
          <p:nvSpPr>
            <p:cNvPr id="13348" name="Line 23"/>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3349" name="Line 24"/>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3329" name="Line 25"/>
          <p:cNvSpPr>
            <a:spLocks noChangeShapeType="1"/>
          </p:cNvSpPr>
          <p:nvPr/>
        </p:nvSpPr>
        <p:spPr bwMode="auto">
          <a:xfrm flipH="1">
            <a:off x="3657600" y="4495800"/>
            <a:ext cx="1600200" cy="838200"/>
          </a:xfrm>
          <a:prstGeom prst="line">
            <a:avLst/>
          </a:prstGeom>
          <a:noFill/>
          <a:ln w="9525">
            <a:solidFill>
              <a:schemeClr val="tx1"/>
            </a:solidFill>
            <a:round/>
            <a:headEnd/>
            <a:tailEnd/>
          </a:ln>
        </p:spPr>
        <p:txBody>
          <a:bodyPr wrap="none" anchor="ctr"/>
          <a:lstStyle/>
          <a:p>
            <a:endParaRPr lang="en-US"/>
          </a:p>
        </p:txBody>
      </p:sp>
      <p:sp>
        <p:nvSpPr>
          <p:cNvPr id="13330" name="Line 26"/>
          <p:cNvSpPr>
            <a:spLocks noChangeShapeType="1"/>
          </p:cNvSpPr>
          <p:nvPr/>
        </p:nvSpPr>
        <p:spPr bwMode="auto">
          <a:xfrm flipH="1" flipV="1">
            <a:off x="3657600" y="5334000"/>
            <a:ext cx="1600200" cy="457200"/>
          </a:xfrm>
          <a:prstGeom prst="line">
            <a:avLst/>
          </a:prstGeom>
          <a:noFill/>
          <a:ln w="9525">
            <a:solidFill>
              <a:schemeClr val="tx1"/>
            </a:solidFill>
            <a:round/>
            <a:headEnd/>
            <a:tailEnd/>
          </a:ln>
        </p:spPr>
        <p:txBody>
          <a:bodyPr wrap="none" anchor="ctr"/>
          <a:lstStyle/>
          <a:p>
            <a:endParaRPr lang="en-US"/>
          </a:p>
        </p:txBody>
      </p:sp>
      <p:sp>
        <p:nvSpPr>
          <p:cNvPr id="13331" name="Text Box 27"/>
          <p:cNvSpPr txBox="1">
            <a:spLocks noChangeArrowheads="1"/>
          </p:cNvSpPr>
          <p:nvPr/>
        </p:nvSpPr>
        <p:spPr bwMode="auto">
          <a:xfrm>
            <a:off x="6477000" y="4191000"/>
            <a:ext cx="533400" cy="457200"/>
          </a:xfrm>
          <a:prstGeom prst="rect">
            <a:avLst/>
          </a:prstGeom>
          <a:noFill/>
          <a:ln w="9525">
            <a:noFill/>
            <a:miter lim="800000"/>
            <a:headEnd/>
            <a:tailEnd/>
          </a:ln>
        </p:spPr>
        <p:txBody>
          <a:bodyPr>
            <a:spAutoFit/>
          </a:bodyPr>
          <a:lstStyle/>
          <a:p>
            <a:pPr eaLnBrk="0" hangingPunct="0">
              <a:spcBef>
                <a:spcPct val="50000"/>
              </a:spcBef>
            </a:pPr>
            <a:r>
              <a:rPr lang="en-US" sz="2400">
                <a:latin typeface="Times New Roman" pitchFamily="18" charset="0"/>
              </a:rPr>
              <a:t>or</a:t>
            </a:r>
          </a:p>
        </p:txBody>
      </p:sp>
      <p:sp>
        <p:nvSpPr>
          <p:cNvPr id="13332" name="AutoShape 28"/>
          <p:cNvSpPr>
            <a:spLocks/>
          </p:cNvSpPr>
          <p:nvPr/>
        </p:nvSpPr>
        <p:spPr bwMode="auto">
          <a:xfrm>
            <a:off x="6324600" y="3962400"/>
            <a:ext cx="304800" cy="914400"/>
          </a:xfrm>
          <a:prstGeom prst="leftBrace">
            <a:avLst>
              <a:gd name="adj1" fmla="val 25000"/>
              <a:gd name="adj2" fmla="val 50000"/>
            </a:avLst>
          </a:prstGeom>
          <a:noFill/>
          <a:ln w="9525">
            <a:solidFill>
              <a:schemeClr val="tx1"/>
            </a:solidFill>
            <a:round/>
            <a:headEnd/>
            <a:tailEnd/>
          </a:ln>
        </p:spPr>
        <p:txBody>
          <a:bodyPr wrap="none" anchor="ctr"/>
          <a:lstStyle/>
          <a:p>
            <a:endParaRPr lang="en-US"/>
          </a:p>
        </p:txBody>
      </p:sp>
      <p:sp>
        <p:nvSpPr>
          <p:cNvPr id="13333" name="Text Box 29"/>
          <p:cNvSpPr txBox="1">
            <a:spLocks noChangeArrowheads="1"/>
          </p:cNvSpPr>
          <p:nvPr/>
        </p:nvSpPr>
        <p:spPr bwMode="auto">
          <a:xfrm>
            <a:off x="9220200" y="1676401"/>
            <a:ext cx="1066800" cy="4314825"/>
          </a:xfrm>
          <a:prstGeom prst="rect">
            <a:avLst/>
          </a:prstGeom>
          <a:noFill/>
          <a:ln w="9525">
            <a:noFill/>
            <a:miter lim="800000"/>
            <a:headEnd/>
            <a:tailEnd/>
          </a:ln>
        </p:spPr>
        <p:txBody>
          <a:bodyPr>
            <a:spAutoFit/>
          </a:bodyPr>
          <a:lstStyle/>
          <a:p>
            <a:pPr eaLnBrk="0" hangingPunct="0">
              <a:spcBef>
                <a:spcPct val="50000"/>
              </a:spcBef>
            </a:pPr>
            <a:r>
              <a:rPr lang="en-US" sz="2200" b="1">
                <a:solidFill>
                  <a:schemeClr val="accent2"/>
                </a:solidFill>
                <a:latin typeface="Times New Roman" pitchFamily="18" charset="0"/>
              </a:rPr>
              <a:t>812</a:t>
            </a:r>
          </a:p>
          <a:p>
            <a:pPr eaLnBrk="0" hangingPunct="0">
              <a:spcBef>
                <a:spcPct val="50000"/>
              </a:spcBef>
            </a:pPr>
            <a:endParaRPr lang="en-US" sz="2200" b="1">
              <a:solidFill>
                <a:schemeClr val="accent2"/>
              </a:solidFill>
              <a:latin typeface="Times New Roman" pitchFamily="18" charset="0"/>
            </a:endParaRPr>
          </a:p>
          <a:p>
            <a:pPr eaLnBrk="0" hangingPunct="0">
              <a:spcBef>
                <a:spcPct val="50000"/>
              </a:spcBef>
            </a:pPr>
            <a:r>
              <a:rPr lang="en-US" sz="2200" b="1">
                <a:solidFill>
                  <a:schemeClr val="accent2"/>
                </a:solidFill>
                <a:latin typeface="Times New Roman" pitchFamily="18" charset="0"/>
              </a:rPr>
              <a:t>456</a:t>
            </a:r>
          </a:p>
          <a:p>
            <a:pPr eaLnBrk="0" hangingPunct="0">
              <a:spcBef>
                <a:spcPct val="50000"/>
              </a:spcBef>
            </a:pPr>
            <a:endParaRPr lang="en-US" sz="2200" b="1">
              <a:solidFill>
                <a:schemeClr val="accent2"/>
              </a:solidFill>
              <a:latin typeface="Times New Roman" pitchFamily="18" charset="0"/>
            </a:endParaRPr>
          </a:p>
          <a:p>
            <a:pPr eaLnBrk="0" hangingPunct="0">
              <a:spcBef>
                <a:spcPct val="50000"/>
              </a:spcBef>
            </a:pPr>
            <a:r>
              <a:rPr lang="en-US" sz="2000" b="1" i="1">
                <a:solidFill>
                  <a:schemeClr val="accent2"/>
                </a:solidFill>
                <a:latin typeface="Times New Roman" pitchFamily="18" charset="0"/>
              </a:rPr>
              <a:t>660</a:t>
            </a:r>
          </a:p>
          <a:p>
            <a:pPr eaLnBrk="0" hangingPunct="0">
              <a:spcBef>
                <a:spcPct val="50000"/>
              </a:spcBef>
            </a:pPr>
            <a:endParaRPr lang="en-US" sz="2000" b="1" i="1">
              <a:solidFill>
                <a:schemeClr val="accent2"/>
              </a:solidFill>
              <a:latin typeface="Times New Roman" pitchFamily="18" charset="0"/>
            </a:endParaRPr>
          </a:p>
          <a:p>
            <a:pPr eaLnBrk="0" hangingPunct="0">
              <a:spcBef>
                <a:spcPct val="50000"/>
              </a:spcBef>
            </a:pPr>
            <a:r>
              <a:rPr lang="en-US" sz="2000" b="1" i="1">
                <a:solidFill>
                  <a:schemeClr val="accent2"/>
                </a:solidFill>
                <a:latin typeface="Times New Roman" pitchFamily="18" charset="0"/>
              </a:rPr>
              <a:t>364</a:t>
            </a:r>
            <a:endParaRPr lang="en-US" sz="2200" b="1">
              <a:solidFill>
                <a:schemeClr val="accent2"/>
              </a:solidFill>
              <a:latin typeface="Times New Roman" pitchFamily="18" charset="0"/>
            </a:endParaRPr>
          </a:p>
          <a:p>
            <a:pPr eaLnBrk="0" hangingPunct="0">
              <a:spcBef>
                <a:spcPct val="50000"/>
              </a:spcBef>
            </a:pPr>
            <a:endParaRPr lang="en-US" sz="2200" b="1">
              <a:solidFill>
                <a:schemeClr val="accent2"/>
              </a:solidFill>
              <a:latin typeface="Times New Roman" pitchFamily="18" charset="0"/>
            </a:endParaRPr>
          </a:p>
          <a:p>
            <a:pPr eaLnBrk="0" hangingPunct="0">
              <a:spcBef>
                <a:spcPct val="50000"/>
              </a:spcBef>
            </a:pPr>
            <a:r>
              <a:rPr lang="en-US" sz="2200" b="1">
                <a:solidFill>
                  <a:schemeClr val="accent2"/>
                </a:solidFill>
                <a:latin typeface="Times New Roman" pitchFamily="18" charset="0"/>
              </a:rPr>
              <a:t>148</a:t>
            </a:r>
          </a:p>
        </p:txBody>
      </p:sp>
      <p:graphicFrame>
        <p:nvGraphicFramePr>
          <p:cNvPr id="13314" name="Object 30"/>
          <p:cNvGraphicFramePr>
            <a:graphicFrameLocks noChangeAspect="1"/>
          </p:cNvGraphicFramePr>
          <p:nvPr/>
        </p:nvGraphicFramePr>
        <p:xfrm>
          <a:off x="6038851" y="3321051"/>
          <a:ext cx="112713" cy="214313"/>
        </p:xfrm>
        <a:graphic>
          <a:graphicData uri="http://schemas.openxmlformats.org/presentationml/2006/ole">
            <mc:AlternateContent xmlns:mc="http://schemas.openxmlformats.org/markup-compatibility/2006">
              <mc:Choice xmlns:v="urn:schemas-microsoft-com:vml" Requires="v">
                <p:oleObj name="Equation" r:id="rId3" imgW="114120" imgH="215640" progId="Equation.3">
                  <p:embed/>
                </p:oleObj>
              </mc:Choice>
              <mc:Fallback>
                <p:oleObj name="Equation" r:id="rId3" imgW="114120" imgH="215640" progId="Equation.3">
                  <p:embed/>
                  <p:pic>
                    <p:nvPicPr>
                      <p:cNvPr id="13314"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1" y="3321051"/>
                        <a:ext cx="112713" cy="214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34" name="Text Box 31"/>
          <p:cNvSpPr txBox="1">
            <a:spLocks noChangeArrowheads="1"/>
          </p:cNvSpPr>
          <p:nvPr/>
        </p:nvSpPr>
        <p:spPr bwMode="auto">
          <a:xfrm>
            <a:off x="5410200" y="1752601"/>
            <a:ext cx="1524000" cy="1433513"/>
          </a:xfrm>
          <a:prstGeom prst="rect">
            <a:avLst/>
          </a:prstGeom>
          <a:noFill/>
          <a:ln w="9525">
            <a:noFill/>
            <a:miter lim="800000"/>
            <a:headEnd/>
            <a:tailEnd/>
          </a:ln>
        </p:spPr>
        <p:txBody>
          <a:bodyPr>
            <a:spAutoFit/>
          </a:bodyPr>
          <a:lstStyle/>
          <a:p>
            <a:pPr eaLnBrk="0" hangingPunct="0">
              <a:spcBef>
                <a:spcPct val="50000"/>
              </a:spcBef>
            </a:pPr>
            <a:r>
              <a:rPr lang="en-US" sz="2200" b="1">
                <a:solidFill>
                  <a:schemeClr val="accent2"/>
                </a:solidFill>
                <a:latin typeface="Times New Roman" pitchFamily="18" charset="0"/>
              </a:rPr>
              <a:t>+150(.6)</a:t>
            </a:r>
            <a:endParaRPr lang="en-US" sz="2200">
              <a:latin typeface="Times New Roman" pitchFamily="18" charset="0"/>
            </a:endParaRPr>
          </a:p>
          <a:p>
            <a:pPr eaLnBrk="0" hangingPunct="0">
              <a:spcBef>
                <a:spcPct val="50000"/>
              </a:spcBef>
            </a:pPr>
            <a:endParaRPr lang="en-US" sz="2200">
              <a:latin typeface="Times New Roman" pitchFamily="18" charset="0"/>
            </a:endParaRPr>
          </a:p>
          <a:p>
            <a:pPr eaLnBrk="0" hangingPunct="0">
              <a:spcBef>
                <a:spcPct val="50000"/>
              </a:spcBef>
            </a:pPr>
            <a:r>
              <a:rPr lang="en-US" sz="2200" b="1">
                <a:solidFill>
                  <a:schemeClr val="accent2"/>
                </a:solidFill>
                <a:latin typeface="Times New Roman" pitchFamily="18" charset="0"/>
              </a:rPr>
              <a:t>+30(.4)</a:t>
            </a:r>
            <a:endParaRPr lang="en-US" sz="2200">
              <a:latin typeface="Times New Roman" pitchFamily="18" charset="0"/>
            </a:endParaRPr>
          </a:p>
        </p:txBody>
      </p:sp>
      <p:sp>
        <p:nvSpPr>
          <p:cNvPr id="13335" name="Text Box 32"/>
          <p:cNvSpPr txBox="1">
            <a:spLocks noChangeArrowheads="1"/>
          </p:cNvSpPr>
          <p:nvPr/>
        </p:nvSpPr>
        <p:spPr bwMode="auto">
          <a:xfrm>
            <a:off x="5257800" y="4191001"/>
            <a:ext cx="1524000" cy="1800225"/>
          </a:xfrm>
          <a:prstGeom prst="rect">
            <a:avLst/>
          </a:prstGeom>
          <a:noFill/>
          <a:ln w="9525">
            <a:noFill/>
            <a:miter lim="800000"/>
            <a:headEnd/>
            <a:tailEnd/>
          </a:ln>
        </p:spPr>
        <p:txBody>
          <a:bodyPr>
            <a:spAutoFit/>
          </a:bodyPr>
          <a:lstStyle/>
          <a:p>
            <a:pPr eaLnBrk="0" hangingPunct="0">
              <a:spcBef>
                <a:spcPct val="50000"/>
              </a:spcBef>
            </a:pPr>
            <a:r>
              <a:rPr lang="en-US" sz="2200" b="1">
                <a:solidFill>
                  <a:schemeClr val="accent2"/>
                </a:solidFill>
                <a:latin typeface="Times New Roman" pitchFamily="18" charset="0"/>
              </a:rPr>
              <a:t>+100(.6)</a:t>
            </a:r>
          </a:p>
          <a:p>
            <a:pPr eaLnBrk="0" hangingPunct="0">
              <a:spcBef>
                <a:spcPct val="50000"/>
              </a:spcBef>
            </a:pPr>
            <a:endParaRPr lang="en-US" sz="1600" b="1">
              <a:solidFill>
                <a:schemeClr val="accent2"/>
              </a:solidFill>
              <a:latin typeface="Times New Roman" pitchFamily="18" charset="0"/>
            </a:endParaRPr>
          </a:p>
          <a:p>
            <a:pPr eaLnBrk="0" hangingPunct="0">
              <a:spcBef>
                <a:spcPct val="50000"/>
              </a:spcBef>
            </a:pPr>
            <a:endParaRPr lang="en-US" sz="2200" b="1">
              <a:solidFill>
                <a:schemeClr val="accent2"/>
              </a:solidFill>
              <a:latin typeface="Times New Roman" pitchFamily="18" charset="0"/>
            </a:endParaRPr>
          </a:p>
          <a:p>
            <a:pPr eaLnBrk="0" hangingPunct="0">
              <a:spcBef>
                <a:spcPct val="50000"/>
              </a:spcBef>
            </a:pPr>
            <a:r>
              <a:rPr lang="en-US" sz="2200" b="1">
                <a:solidFill>
                  <a:schemeClr val="accent2"/>
                </a:solidFill>
                <a:latin typeface="Times New Roman" pitchFamily="18" charset="0"/>
              </a:rPr>
              <a:t>+50(.4)</a:t>
            </a:r>
          </a:p>
        </p:txBody>
      </p:sp>
      <p:sp>
        <p:nvSpPr>
          <p:cNvPr id="13336" name="Text Box 33"/>
          <p:cNvSpPr txBox="1">
            <a:spLocks noChangeArrowheads="1"/>
          </p:cNvSpPr>
          <p:nvPr/>
        </p:nvSpPr>
        <p:spPr bwMode="auto">
          <a:xfrm>
            <a:off x="3962400" y="3048001"/>
            <a:ext cx="1981200" cy="396875"/>
          </a:xfrm>
          <a:prstGeom prst="rect">
            <a:avLst/>
          </a:prstGeom>
          <a:noFill/>
          <a:ln w="9525">
            <a:noFill/>
            <a:miter lim="800000"/>
            <a:headEnd/>
            <a:tailEnd/>
          </a:ln>
        </p:spPr>
        <p:txBody>
          <a:bodyPr>
            <a:spAutoFit/>
          </a:bodyPr>
          <a:lstStyle/>
          <a:p>
            <a:pPr eaLnBrk="0" hangingPunct="0">
              <a:spcBef>
                <a:spcPct val="50000"/>
              </a:spcBef>
            </a:pPr>
            <a:r>
              <a:rPr lang="en-US" sz="2000" b="1">
                <a:solidFill>
                  <a:srgbClr val="FF3300"/>
                </a:solidFill>
                <a:latin typeface="Times New Roman" pitchFamily="18" charset="0"/>
              </a:rPr>
              <a:t>NPV=444.55</a:t>
            </a:r>
          </a:p>
        </p:txBody>
      </p:sp>
      <p:sp>
        <p:nvSpPr>
          <p:cNvPr id="13337" name="Text Box 34"/>
          <p:cNvSpPr txBox="1">
            <a:spLocks noChangeArrowheads="1"/>
          </p:cNvSpPr>
          <p:nvPr/>
        </p:nvSpPr>
        <p:spPr bwMode="auto">
          <a:xfrm>
            <a:off x="3962400" y="1524001"/>
            <a:ext cx="1981200" cy="396875"/>
          </a:xfrm>
          <a:prstGeom prst="rect">
            <a:avLst/>
          </a:prstGeom>
          <a:noFill/>
          <a:ln w="9525">
            <a:noFill/>
            <a:miter lim="800000"/>
            <a:headEnd/>
            <a:tailEnd/>
          </a:ln>
        </p:spPr>
        <p:txBody>
          <a:bodyPr>
            <a:spAutoFit/>
          </a:bodyPr>
          <a:lstStyle/>
          <a:p>
            <a:pPr eaLnBrk="0" hangingPunct="0">
              <a:spcBef>
                <a:spcPct val="50000"/>
              </a:spcBef>
            </a:pPr>
            <a:r>
              <a:rPr lang="en-US" sz="2000" b="1">
                <a:solidFill>
                  <a:srgbClr val="FF3300"/>
                </a:solidFill>
                <a:latin typeface="Times New Roman" pitchFamily="18" charset="0"/>
              </a:rPr>
              <a:t>NPV=888.18</a:t>
            </a:r>
          </a:p>
        </p:txBody>
      </p:sp>
      <p:sp>
        <p:nvSpPr>
          <p:cNvPr id="13338" name="Text Box 35"/>
          <p:cNvSpPr txBox="1">
            <a:spLocks noChangeArrowheads="1"/>
          </p:cNvSpPr>
          <p:nvPr/>
        </p:nvSpPr>
        <p:spPr bwMode="auto">
          <a:xfrm>
            <a:off x="3886200" y="3962401"/>
            <a:ext cx="1981200" cy="396875"/>
          </a:xfrm>
          <a:prstGeom prst="rect">
            <a:avLst/>
          </a:prstGeom>
          <a:noFill/>
          <a:ln w="9525">
            <a:noFill/>
            <a:miter lim="800000"/>
            <a:headEnd/>
            <a:tailEnd/>
          </a:ln>
        </p:spPr>
        <p:txBody>
          <a:bodyPr>
            <a:spAutoFit/>
          </a:bodyPr>
          <a:lstStyle/>
          <a:p>
            <a:pPr eaLnBrk="0" hangingPunct="0">
              <a:spcBef>
                <a:spcPct val="50000"/>
              </a:spcBef>
            </a:pPr>
            <a:r>
              <a:rPr lang="en-US" sz="2000" b="1">
                <a:solidFill>
                  <a:srgbClr val="FF3300"/>
                </a:solidFill>
                <a:latin typeface="Times New Roman" pitchFamily="18" charset="0"/>
              </a:rPr>
              <a:t>NPV=550.00</a:t>
            </a:r>
          </a:p>
        </p:txBody>
      </p:sp>
      <p:sp>
        <p:nvSpPr>
          <p:cNvPr id="13339" name="Text Box 36"/>
          <p:cNvSpPr txBox="1">
            <a:spLocks noChangeArrowheads="1"/>
          </p:cNvSpPr>
          <p:nvPr/>
        </p:nvSpPr>
        <p:spPr bwMode="auto">
          <a:xfrm>
            <a:off x="3962400" y="5867401"/>
            <a:ext cx="1981200" cy="396875"/>
          </a:xfrm>
          <a:prstGeom prst="rect">
            <a:avLst/>
          </a:prstGeom>
          <a:noFill/>
          <a:ln w="9525">
            <a:noFill/>
            <a:miter lim="800000"/>
            <a:headEnd/>
            <a:tailEnd/>
          </a:ln>
        </p:spPr>
        <p:txBody>
          <a:bodyPr>
            <a:spAutoFit/>
          </a:bodyPr>
          <a:lstStyle/>
          <a:p>
            <a:pPr eaLnBrk="0" hangingPunct="0">
              <a:spcBef>
                <a:spcPct val="50000"/>
              </a:spcBef>
            </a:pPr>
            <a:r>
              <a:rPr lang="en-US" sz="2000" b="1">
                <a:solidFill>
                  <a:srgbClr val="FF3300"/>
                </a:solidFill>
                <a:latin typeface="Times New Roman" pitchFamily="18" charset="0"/>
              </a:rPr>
              <a:t>NPV=184.55</a:t>
            </a:r>
          </a:p>
        </p:txBody>
      </p:sp>
      <p:sp>
        <p:nvSpPr>
          <p:cNvPr id="13340" name="Text Box 37"/>
          <p:cNvSpPr txBox="1">
            <a:spLocks noChangeArrowheads="1"/>
          </p:cNvSpPr>
          <p:nvPr/>
        </p:nvSpPr>
        <p:spPr bwMode="auto">
          <a:xfrm>
            <a:off x="6477000" y="3505201"/>
            <a:ext cx="7620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*450</a:t>
            </a:r>
          </a:p>
        </p:txBody>
      </p:sp>
      <p:sp>
        <p:nvSpPr>
          <p:cNvPr id="13341" name="Text Box 38"/>
          <p:cNvSpPr txBox="1">
            <a:spLocks noChangeArrowheads="1"/>
          </p:cNvSpPr>
          <p:nvPr/>
        </p:nvSpPr>
        <p:spPr bwMode="auto">
          <a:xfrm>
            <a:off x="6553200" y="4953001"/>
            <a:ext cx="7620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331</a:t>
            </a:r>
          </a:p>
        </p:txBody>
      </p:sp>
      <p:graphicFrame>
        <p:nvGraphicFramePr>
          <p:cNvPr id="13315" name="Object 39"/>
          <p:cNvGraphicFramePr>
            <a:graphicFrameLocks noChangeAspect="1"/>
          </p:cNvGraphicFramePr>
          <p:nvPr/>
        </p:nvGraphicFramePr>
        <p:xfrm>
          <a:off x="2590800" y="3733801"/>
          <a:ext cx="3557588" cy="1109663"/>
        </p:xfrm>
        <a:graphic>
          <a:graphicData uri="http://schemas.openxmlformats.org/presentationml/2006/ole">
            <mc:AlternateContent xmlns:mc="http://schemas.openxmlformats.org/markup-compatibility/2006">
              <mc:Choice xmlns:v="urn:schemas-microsoft-com:vml" Requires="v">
                <p:oleObj name="Equation" r:id="rId5" imgW="1257120" imgH="393480" progId="Equation.3">
                  <p:embed/>
                </p:oleObj>
              </mc:Choice>
              <mc:Fallback>
                <p:oleObj name="Equation" r:id="rId5" imgW="1257120" imgH="393480" progId="Equation.3">
                  <p:embed/>
                  <p:pic>
                    <p:nvPicPr>
                      <p:cNvPr id="13315"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3733801"/>
                        <a:ext cx="3557588" cy="1109663"/>
                      </a:xfrm>
                      <a:prstGeom prst="rect">
                        <a:avLst/>
                      </a:prstGeom>
                      <a:solidFill>
                        <a:srgbClr val="FECEFD"/>
                      </a:solidFill>
                      <a:ln w="9525">
                        <a:solidFill>
                          <a:srgbClr val="FF3300"/>
                        </a:solidFill>
                        <a:miter lim="800000"/>
                        <a:headEnd/>
                        <a:tailEnd/>
                      </a:ln>
                      <a:effectLst>
                        <a:outerShdw dist="107763" dir="2700000" algn="ctr" rotWithShape="0">
                          <a:srgbClr val="808080"/>
                        </a:outerShdw>
                      </a:effectLst>
                    </p:spPr>
                  </p:pic>
                </p:oleObj>
              </mc:Fallback>
            </mc:AlternateContent>
          </a:graphicData>
        </a:graphic>
      </p:graphicFrame>
      <p:sp>
        <p:nvSpPr>
          <p:cNvPr id="13342" name="AutoShape 40"/>
          <p:cNvSpPr>
            <a:spLocks noChangeArrowheads="1"/>
          </p:cNvSpPr>
          <p:nvPr/>
        </p:nvSpPr>
        <p:spPr bwMode="auto">
          <a:xfrm>
            <a:off x="4495800" y="1905000"/>
            <a:ext cx="304800" cy="1828800"/>
          </a:xfrm>
          <a:prstGeom prst="downArrow">
            <a:avLst>
              <a:gd name="adj1" fmla="val 50000"/>
              <a:gd name="adj2" fmla="val 150000"/>
            </a:avLst>
          </a:prstGeom>
          <a:solidFill>
            <a:schemeClr val="accent1"/>
          </a:solidFill>
          <a:ln w="9525">
            <a:solidFill>
              <a:schemeClr val="tx1"/>
            </a:solidFill>
            <a:miter lim="800000"/>
            <a:headEnd/>
            <a:tailEnd/>
          </a:ln>
        </p:spPr>
        <p:txBody>
          <a:bodyPr wrap="none" anchor="ctr"/>
          <a:lstStyle/>
          <a:p>
            <a:endParaRPr lang="en-US"/>
          </a:p>
        </p:txBody>
      </p:sp>
      <p:sp>
        <p:nvSpPr>
          <p:cNvPr id="13343" name="Line 41"/>
          <p:cNvSpPr>
            <a:spLocks noChangeShapeType="1"/>
          </p:cNvSpPr>
          <p:nvPr/>
        </p:nvSpPr>
        <p:spPr bwMode="auto">
          <a:xfrm flipH="1">
            <a:off x="5105400" y="2209800"/>
            <a:ext cx="685800" cy="1600200"/>
          </a:xfrm>
          <a:prstGeom prst="line">
            <a:avLst/>
          </a:prstGeom>
          <a:noFill/>
          <a:ln w="57150">
            <a:solidFill>
              <a:srgbClr val="009900"/>
            </a:solidFill>
            <a:round/>
            <a:headEnd/>
            <a:tailEnd type="triangle" w="med" len="med"/>
          </a:ln>
        </p:spPr>
        <p:txBody>
          <a:bodyPr wrap="none" anchor="ctr"/>
          <a:lstStyle/>
          <a:p>
            <a:endParaRPr lang="en-US"/>
          </a:p>
        </p:txBody>
      </p:sp>
      <p:sp>
        <p:nvSpPr>
          <p:cNvPr id="13344" name="Line 42"/>
          <p:cNvSpPr>
            <a:spLocks noChangeShapeType="1"/>
          </p:cNvSpPr>
          <p:nvPr/>
        </p:nvSpPr>
        <p:spPr bwMode="auto">
          <a:xfrm flipH="1">
            <a:off x="5715000" y="2057400"/>
            <a:ext cx="3505200" cy="1828800"/>
          </a:xfrm>
          <a:prstGeom prst="line">
            <a:avLst/>
          </a:prstGeom>
          <a:noFill/>
          <a:ln w="57150">
            <a:solidFill>
              <a:srgbClr val="009900"/>
            </a:solidFill>
            <a:round/>
            <a:headEnd/>
            <a:tailEnd type="triangle" w="med" len="med"/>
          </a:ln>
        </p:spPr>
        <p:txBody>
          <a:bodyPr wrap="none" anchor="ctr"/>
          <a:lstStyle/>
          <a:p>
            <a:endParaRPr lang="en-US"/>
          </a:p>
        </p:txBody>
      </p:sp>
      <p:sp>
        <p:nvSpPr>
          <p:cNvPr id="49" name="Text Box 41"/>
          <p:cNvSpPr txBox="1">
            <a:spLocks noChangeArrowheads="1"/>
          </p:cNvSpPr>
          <p:nvPr/>
        </p:nvSpPr>
        <p:spPr bwMode="auto">
          <a:xfrm>
            <a:off x="1676400" y="19812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dirty="0">
                <a:solidFill>
                  <a:schemeClr val="accent2"/>
                </a:solidFill>
                <a:latin typeface="Times New Roman" pitchFamily="18" charset="0"/>
              </a:rPr>
              <a:t>Turboprop</a:t>
            </a:r>
          </a:p>
        </p:txBody>
      </p:sp>
      <p:sp>
        <p:nvSpPr>
          <p:cNvPr id="50" name="Text Box 42"/>
          <p:cNvSpPr txBox="1">
            <a:spLocks noChangeArrowheads="1"/>
          </p:cNvSpPr>
          <p:nvPr/>
        </p:nvSpPr>
        <p:spPr bwMode="auto">
          <a:xfrm>
            <a:off x="1676400" y="48006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a:solidFill>
                  <a:schemeClr val="accent2"/>
                </a:solidFill>
                <a:latin typeface="Times New Roman" pitchFamily="18" charset="0"/>
              </a:rPr>
              <a:t>Piston</a:t>
            </a:r>
          </a:p>
        </p:txBody>
      </p:sp>
      <p:pic>
        <p:nvPicPr>
          <p:cNvPr id="47" name="Picture 33" descr="AIRPLAN"/>
          <p:cNvPicPr>
            <a:picLocks noChangeAspect="1" noChangeArrowheads="1"/>
          </p:cNvPicPr>
          <p:nvPr/>
        </p:nvPicPr>
        <p:blipFill>
          <a:blip r:embed="rId7"/>
          <a:srcRect/>
          <a:stretch>
            <a:fillRect/>
          </a:stretch>
        </p:blipFill>
        <p:spPr bwMode="auto">
          <a:xfrm>
            <a:off x="7010400" y="107803"/>
            <a:ext cx="1676400" cy="1193800"/>
          </a:xfrm>
          <a:prstGeom prst="rect">
            <a:avLst/>
          </a:prstGeom>
          <a:noFill/>
          <a:ln w="9525">
            <a:noFill/>
            <a:miter lim="800000"/>
            <a:headEnd/>
            <a:tailEnd/>
          </a:ln>
        </p:spPr>
      </p:pic>
    </p:spTree>
    <p:extLst>
      <p:ext uri="{BB962C8B-B14F-4D97-AF65-F5344CB8AC3E}">
        <p14:creationId xmlns:p14="http://schemas.microsoft.com/office/powerpoint/2010/main" val="522133322"/>
      </p:ext>
    </p:extLst>
  </p:cSld>
  <p:clrMapOvr>
    <a:masterClrMapping/>
  </p:clrMapOvr>
  <p:transition>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p:txBody>
          <a:bodyPr/>
          <a:lstStyle/>
          <a:p>
            <a:pPr eaLnBrk="1" hangingPunct="1"/>
            <a:r>
              <a:rPr lang="en-US"/>
              <a:t>Decision Trees</a:t>
            </a:r>
          </a:p>
        </p:txBody>
      </p:sp>
      <p:sp>
        <p:nvSpPr>
          <p:cNvPr id="14341" name="Text Box 3"/>
          <p:cNvSpPr txBox="1">
            <a:spLocks noChangeArrowheads="1"/>
          </p:cNvSpPr>
          <p:nvPr/>
        </p:nvSpPr>
        <p:spPr bwMode="auto">
          <a:xfrm>
            <a:off x="8077200" y="1447801"/>
            <a:ext cx="1295400" cy="47720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960 (.8)</a:t>
            </a:r>
          </a:p>
          <a:p>
            <a:pPr eaLnBrk="0" hangingPunct="0">
              <a:spcBef>
                <a:spcPct val="50000"/>
              </a:spcBef>
            </a:pPr>
            <a:r>
              <a:rPr lang="en-US" sz="2200">
                <a:latin typeface="Times New Roman" pitchFamily="18" charset="0"/>
              </a:rPr>
              <a:t>220(.2)</a:t>
            </a:r>
          </a:p>
          <a:p>
            <a:pPr eaLnBrk="0" hangingPunct="0">
              <a:spcBef>
                <a:spcPct val="50000"/>
              </a:spcBef>
            </a:pPr>
            <a:r>
              <a:rPr lang="en-US" sz="2200">
                <a:latin typeface="Times New Roman" pitchFamily="18" charset="0"/>
              </a:rPr>
              <a:t>930(.4)</a:t>
            </a:r>
          </a:p>
          <a:p>
            <a:pPr eaLnBrk="0" hangingPunct="0">
              <a:spcBef>
                <a:spcPct val="50000"/>
              </a:spcBef>
            </a:pPr>
            <a:r>
              <a:rPr lang="en-US" sz="2200">
                <a:latin typeface="Times New Roman" pitchFamily="18" charset="0"/>
              </a:rPr>
              <a:t>140(.6)</a:t>
            </a:r>
          </a:p>
          <a:p>
            <a:pPr eaLnBrk="0" hangingPunct="0">
              <a:spcBef>
                <a:spcPct val="50000"/>
              </a:spcBef>
            </a:pPr>
            <a:r>
              <a:rPr lang="en-US" sz="2000" i="1">
                <a:latin typeface="Times New Roman" pitchFamily="18" charset="0"/>
              </a:rPr>
              <a:t>800(.8)</a:t>
            </a:r>
          </a:p>
          <a:p>
            <a:pPr eaLnBrk="0" hangingPunct="0">
              <a:spcBef>
                <a:spcPct val="50000"/>
              </a:spcBef>
            </a:pPr>
            <a:r>
              <a:rPr lang="en-US" sz="2000" i="1">
                <a:latin typeface="Times New Roman" pitchFamily="18" charset="0"/>
              </a:rPr>
              <a:t>100(.2)</a:t>
            </a:r>
          </a:p>
          <a:p>
            <a:pPr eaLnBrk="0" hangingPunct="0">
              <a:spcBef>
                <a:spcPct val="50000"/>
              </a:spcBef>
            </a:pPr>
            <a:r>
              <a:rPr lang="en-US" sz="2000" i="1">
                <a:latin typeface="Times New Roman" pitchFamily="18" charset="0"/>
              </a:rPr>
              <a:t>410(.8)</a:t>
            </a:r>
          </a:p>
          <a:p>
            <a:pPr eaLnBrk="0" hangingPunct="0">
              <a:spcBef>
                <a:spcPct val="50000"/>
              </a:spcBef>
            </a:pPr>
            <a:r>
              <a:rPr lang="en-US" sz="2000" i="1">
                <a:latin typeface="Times New Roman" pitchFamily="18" charset="0"/>
              </a:rPr>
              <a:t>180(.2)</a:t>
            </a:r>
            <a:endParaRPr lang="en-US" sz="2200">
              <a:latin typeface="Times New Roman" pitchFamily="18" charset="0"/>
            </a:endParaRPr>
          </a:p>
          <a:p>
            <a:pPr eaLnBrk="0" hangingPunct="0">
              <a:spcBef>
                <a:spcPct val="50000"/>
              </a:spcBef>
            </a:pPr>
            <a:r>
              <a:rPr lang="en-US" sz="2200">
                <a:latin typeface="Times New Roman" pitchFamily="18" charset="0"/>
              </a:rPr>
              <a:t>220(.4)</a:t>
            </a:r>
          </a:p>
          <a:p>
            <a:pPr eaLnBrk="0" hangingPunct="0">
              <a:spcBef>
                <a:spcPct val="50000"/>
              </a:spcBef>
            </a:pPr>
            <a:r>
              <a:rPr lang="en-US" sz="2200">
                <a:latin typeface="Times New Roman" pitchFamily="18" charset="0"/>
              </a:rPr>
              <a:t>100(.6)</a:t>
            </a:r>
          </a:p>
        </p:txBody>
      </p:sp>
      <p:sp>
        <p:nvSpPr>
          <p:cNvPr id="14342" name="Text Box 4"/>
          <p:cNvSpPr txBox="1">
            <a:spLocks noChangeArrowheads="1"/>
          </p:cNvSpPr>
          <p:nvPr/>
        </p:nvSpPr>
        <p:spPr bwMode="auto">
          <a:xfrm>
            <a:off x="9220200" y="1676401"/>
            <a:ext cx="1066800" cy="43148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812</a:t>
            </a: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456</a:t>
            </a:r>
          </a:p>
          <a:p>
            <a:pPr eaLnBrk="0" hangingPunct="0">
              <a:spcBef>
                <a:spcPct val="50000"/>
              </a:spcBef>
            </a:pPr>
            <a:endParaRPr lang="en-US" sz="2200">
              <a:latin typeface="Times New Roman" pitchFamily="18" charset="0"/>
            </a:endParaRPr>
          </a:p>
          <a:p>
            <a:pPr eaLnBrk="0" hangingPunct="0">
              <a:spcBef>
                <a:spcPct val="50000"/>
              </a:spcBef>
            </a:pPr>
            <a:r>
              <a:rPr lang="en-US" sz="2000" i="1">
                <a:latin typeface="Times New Roman" pitchFamily="18" charset="0"/>
              </a:rPr>
              <a:t>660</a:t>
            </a:r>
          </a:p>
          <a:p>
            <a:pPr eaLnBrk="0" hangingPunct="0">
              <a:spcBef>
                <a:spcPct val="50000"/>
              </a:spcBef>
            </a:pPr>
            <a:endParaRPr lang="en-US" sz="2000" i="1">
              <a:latin typeface="Times New Roman" pitchFamily="18" charset="0"/>
            </a:endParaRPr>
          </a:p>
          <a:p>
            <a:pPr eaLnBrk="0" hangingPunct="0">
              <a:spcBef>
                <a:spcPct val="50000"/>
              </a:spcBef>
            </a:pPr>
            <a:r>
              <a:rPr lang="en-US" sz="2000" i="1">
                <a:latin typeface="Times New Roman" pitchFamily="18" charset="0"/>
              </a:rPr>
              <a:t>364</a:t>
            </a:r>
            <a:endParaRPr lang="en-US" sz="2200">
              <a:latin typeface="Times New Roman" pitchFamily="18" charset="0"/>
            </a:endParaRP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148</a:t>
            </a:r>
          </a:p>
        </p:txBody>
      </p:sp>
      <p:sp>
        <p:nvSpPr>
          <p:cNvPr id="14343" name="Text Box 5"/>
          <p:cNvSpPr txBox="1">
            <a:spLocks noChangeArrowheads="1"/>
          </p:cNvSpPr>
          <p:nvPr/>
        </p:nvSpPr>
        <p:spPr bwMode="auto">
          <a:xfrm>
            <a:off x="5410200" y="1752601"/>
            <a:ext cx="1524000" cy="1433513"/>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+150</a:t>
            </a:r>
            <a:r>
              <a:rPr lang="en-US" sz="2200" b="1">
                <a:solidFill>
                  <a:schemeClr val="accent2"/>
                </a:solidFill>
                <a:latin typeface="Times New Roman" pitchFamily="18" charset="0"/>
              </a:rPr>
              <a:t>(.6)</a:t>
            </a:r>
            <a:endParaRPr lang="en-US" sz="2200">
              <a:latin typeface="Times New Roman" pitchFamily="18" charset="0"/>
            </a:endParaRPr>
          </a:p>
          <a:p>
            <a:pPr eaLnBrk="0" hangingPunct="0">
              <a:spcBef>
                <a:spcPct val="50000"/>
              </a:spcBef>
            </a:pPr>
            <a:r>
              <a:rPr lang="en-US" sz="2200" b="1">
                <a:solidFill>
                  <a:srgbClr val="FF3300"/>
                </a:solidFill>
                <a:latin typeface="Times New Roman" pitchFamily="18" charset="0"/>
              </a:rPr>
              <a:t>710.73</a:t>
            </a:r>
            <a:endParaRPr lang="en-US" sz="2200">
              <a:latin typeface="Times New Roman" pitchFamily="18" charset="0"/>
            </a:endParaRPr>
          </a:p>
          <a:p>
            <a:pPr eaLnBrk="0" hangingPunct="0">
              <a:spcBef>
                <a:spcPct val="50000"/>
              </a:spcBef>
            </a:pPr>
            <a:r>
              <a:rPr lang="en-US" sz="2200">
                <a:latin typeface="Times New Roman" pitchFamily="18" charset="0"/>
              </a:rPr>
              <a:t>+30</a:t>
            </a:r>
            <a:r>
              <a:rPr lang="en-US" sz="2200" b="1">
                <a:solidFill>
                  <a:schemeClr val="accent2"/>
                </a:solidFill>
                <a:latin typeface="Times New Roman" pitchFamily="18" charset="0"/>
              </a:rPr>
              <a:t>(.4)</a:t>
            </a:r>
            <a:endParaRPr lang="en-US" sz="2200">
              <a:latin typeface="Times New Roman" pitchFamily="18" charset="0"/>
            </a:endParaRPr>
          </a:p>
        </p:txBody>
      </p:sp>
      <p:sp>
        <p:nvSpPr>
          <p:cNvPr id="14344" name="Text Box 6"/>
          <p:cNvSpPr txBox="1">
            <a:spLocks noChangeArrowheads="1"/>
          </p:cNvSpPr>
          <p:nvPr/>
        </p:nvSpPr>
        <p:spPr bwMode="auto">
          <a:xfrm>
            <a:off x="5257800" y="4191001"/>
            <a:ext cx="1524000" cy="18002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+100</a:t>
            </a:r>
            <a:r>
              <a:rPr lang="en-US" sz="2200" b="1">
                <a:solidFill>
                  <a:schemeClr val="accent2"/>
                </a:solidFill>
                <a:latin typeface="Times New Roman" pitchFamily="18" charset="0"/>
              </a:rPr>
              <a:t>(.6)</a:t>
            </a:r>
            <a:endParaRPr lang="en-US" sz="2200">
              <a:latin typeface="Times New Roman" pitchFamily="18" charset="0"/>
            </a:endParaRPr>
          </a:p>
          <a:p>
            <a:pPr eaLnBrk="0" hangingPunct="0">
              <a:spcBef>
                <a:spcPct val="50000"/>
              </a:spcBef>
            </a:pPr>
            <a:endParaRPr lang="en-US" sz="1600">
              <a:latin typeface="Times New Roman" pitchFamily="18" charset="0"/>
            </a:endParaRPr>
          </a:p>
          <a:p>
            <a:pPr eaLnBrk="0" hangingPunct="0">
              <a:spcBef>
                <a:spcPct val="50000"/>
              </a:spcBef>
            </a:pPr>
            <a:r>
              <a:rPr lang="en-US" sz="2200" b="1">
                <a:solidFill>
                  <a:srgbClr val="FF3300"/>
                </a:solidFill>
                <a:latin typeface="Times New Roman" pitchFamily="18" charset="0"/>
              </a:rPr>
              <a:t>403.82</a:t>
            </a:r>
            <a:endParaRPr lang="en-US" sz="2200">
              <a:latin typeface="Times New Roman" pitchFamily="18" charset="0"/>
            </a:endParaRPr>
          </a:p>
          <a:p>
            <a:pPr eaLnBrk="0" hangingPunct="0">
              <a:spcBef>
                <a:spcPct val="50000"/>
              </a:spcBef>
            </a:pPr>
            <a:r>
              <a:rPr lang="en-US" sz="2200">
                <a:latin typeface="Times New Roman" pitchFamily="18" charset="0"/>
              </a:rPr>
              <a:t>+50</a:t>
            </a:r>
            <a:r>
              <a:rPr lang="en-US" sz="2200" b="1">
                <a:solidFill>
                  <a:schemeClr val="accent2"/>
                </a:solidFill>
                <a:latin typeface="Times New Roman" pitchFamily="18" charset="0"/>
              </a:rPr>
              <a:t>(.4)</a:t>
            </a:r>
          </a:p>
        </p:txBody>
      </p:sp>
      <p:grpSp>
        <p:nvGrpSpPr>
          <p:cNvPr id="2" name="Group 7"/>
          <p:cNvGrpSpPr>
            <a:grpSpLocks/>
          </p:cNvGrpSpPr>
          <p:nvPr/>
        </p:nvGrpSpPr>
        <p:grpSpPr bwMode="auto">
          <a:xfrm>
            <a:off x="6553200" y="1676400"/>
            <a:ext cx="1524000" cy="533400"/>
            <a:chOff x="3168" y="1056"/>
            <a:chExt cx="960" cy="336"/>
          </a:xfrm>
        </p:grpSpPr>
        <p:sp>
          <p:nvSpPr>
            <p:cNvPr id="14378" name="Line 8"/>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4379" name="Line 9"/>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3" name="Group 10"/>
          <p:cNvGrpSpPr>
            <a:grpSpLocks/>
          </p:cNvGrpSpPr>
          <p:nvPr/>
        </p:nvGrpSpPr>
        <p:grpSpPr bwMode="auto">
          <a:xfrm>
            <a:off x="6553200" y="2667000"/>
            <a:ext cx="1524000" cy="533400"/>
            <a:chOff x="3168" y="1056"/>
            <a:chExt cx="960" cy="336"/>
          </a:xfrm>
        </p:grpSpPr>
        <p:sp>
          <p:nvSpPr>
            <p:cNvPr id="14376" name="Line 11"/>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4377" name="Line 12"/>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4347" name="Text Box 13"/>
          <p:cNvSpPr txBox="1">
            <a:spLocks noChangeArrowheads="1"/>
          </p:cNvSpPr>
          <p:nvPr/>
        </p:nvSpPr>
        <p:spPr bwMode="auto">
          <a:xfrm>
            <a:off x="7239000" y="37338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-150</a:t>
            </a:r>
          </a:p>
        </p:txBody>
      </p:sp>
      <p:sp>
        <p:nvSpPr>
          <p:cNvPr id="14348" name="Text Box 14"/>
          <p:cNvSpPr txBox="1">
            <a:spLocks noChangeArrowheads="1"/>
          </p:cNvSpPr>
          <p:nvPr/>
        </p:nvSpPr>
        <p:spPr bwMode="auto">
          <a:xfrm>
            <a:off x="7315200" y="46482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0</a:t>
            </a:r>
          </a:p>
        </p:txBody>
      </p:sp>
      <p:sp>
        <p:nvSpPr>
          <p:cNvPr id="14349" name="Text Box 15"/>
          <p:cNvSpPr txBox="1">
            <a:spLocks noChangeArrowheads="1"/>
          </p:cNvSpPr>
          <p:nvPr/>
        </p:nvSpPr>
        <p:spPr bwMode="auto">
          <a:xfrm>
            <a:off x="6477000" y="3505201"/>
            <a:ext cx="7620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*450</a:t>
            </a:r>
          </a:p>
        </p:txBody>
      </p:sp>
      <p:sp>
        <p:nvSpPr>
          <p:cNvPr id="14350" name="Text Box 16"/>
          <p:cNvSpPr txBox="1">
            <a:spLocks noChangeArrowheads="1"/>
          </p:cNvSpPr>
          <p:nvPr/>
        </p:nvSpPr>
        <p:spPr bwMode="auto">
          <a:xfrm>
            <a:off x="6553200" y="4953001"/>
            <a:ext cx="7620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331</a:t>
            </a:r>
          </a:p>
        </p:txBody>
      </p:sp>
      <p:sp>
        <p:nvSpPr>
          <p:cNvPr id="14351" name="Line 17"/>
          <p:cNvSpPr>
            <a:spLocks noChangeShapeType="1"/>
          </p:cNvSpPr>
          <p:nvPr/>
        </p:nvSpPr>
        <p:spPr bwMode="auto">
          <a:xfrm flipH="1">
            <a:off x="3581400" y="1981200"/>
            <a:ext cx="1752600" cy="533400"/>
          </a:xfrm>
          <a:prstGeom prst="line">
            <a:avLst/>
          </a:prstGeom>
          <a:noFill/>
          <a:ln w="9525">
            <a:solidFill>
              <a:schemeClr val="tx1"/>
            </a:solidFill>
            <a:round/>
            <a:headEnd/>
            <a:tailEnd/>
          </a:ln>
        </p:spPr>
        <p:txBody>
          <a:bodyPr wrap="none" anchor="ctr"/>
          <a:lstStyle/>
          <a:p>
            <a:endParaRPr lang="en-US"/>
          </a:p>
        </p:txBody>
      </p:sp>
      <p:sp>
        <p:nvSpPr>
          <p:cNvPr id="14352" name="Line 18"/>
          <p:cNvSpPr>
            <a:spLocks noChangeShapeType="1"/>
          </p:cNvSpPr>
          <p:nvPr/>
        </p:nvSpPr>
        <p:spPr bwMode="auto">
          <a:xfrm flipH="1" flipV="1">
            <a:off x="3581400" y="2514600"/>
            <a:ext cx="1752600" cy="457200"/>
          </a:xfrm>
          <a:prstGeom prst="line">
            <a:avLst/>
          </a:prstGeom>
          <a:noFill/>
          <a:ln w="9525">
            <a:solidFill>
              <a:schemeClr val="tx1"/>
            </a:solidFill>
            <a:round/>
            <a:headEnd/>
            <a:tailEnd/>
          </a:ln>
        </p:spPr>
        <p:txBody>
          <a:bodyPr wrap="none" anchor="ctr"/>
          <a:lstStyle/>
          <a:p>
            <a:endParaRPr lang="en-US"/>
          </a:p>
        </p:txBody>
      </p:sp>
      <p:grpSp>
        <p:nvGrpSpPr>
          <p:cNvPr id="4" name="Group 19"/>
          <p:cNvGrpSpPr>
            <a:grpSpLocks/>
          </p:cNvGrpSpPr>
          <p:nvPr/>
        </p:nvGrpSpPr>
        <p:grpSpPr bwMode="auto">
          <a:xfrm>
            <a:off x="6553200" y="3657600"/>
            <a:ext cx="1524000" cy="533400"/>
            <a:chOff x="3168" y="1056"/>
            <a:chExt cx="960" cy="336"/>
          </a:xfrm>
        </p:grpSpPr>
        <p:sp>
          <p:nvSpPr>
            <p:cNvPr id="14374" name="Line 20"/>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4375" name="Line 21"/>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5" name="Group 22"/>
          <p:cNvGrpSpPr>
            <a:grpSpLocks/>
          </p:cNvGrpSpPr>
          <p:nvPr/>
        </p:nvGrpSpPr>
        <p:grpSpPr bwMode="auto">
          <a:xfrm>
            <a:off x="6553200" y="4572000"/>
            <a:ext cx="1524000" cy="533400"/>
            <a:chOff x="3168" y="1056"/>
            <a:chExt cx="960" cy="336"/>
          </a:xfrm>
        </p:grpSpPr>
        <p:sp>
          <p:nvSpPr>
            <p:cNvPr id="14372" name="Line 23"/>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4373" name="Line 24"/>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6" name="Group 25"/>
          <p:cNvGrpSpPr>
            <a:grpSpLocks/>
          </p:cNvGrpSpPr>
          <p:nvPr/>
        </p:nvGrpSpPr>
        <p:grpSpPr bwMode="auto">
          <a:xfrm>
            <a:off x="6553200" y="5486400"/>
            <a:ext cx="1524000" cy="533400"/>
            <a:chOff x="3168" y="1056"/>
            <a:chExt cx="960" cy="336"/>
          </a:xfrm>
        </p:grpSpPr>
        <p:sp>
          <p:nvSpPr>
            <p:cNvPr id="14370" name="Line 26"/>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4371" name="Line 27"/>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4356" name="Line 28"/>
          <p:cNvSpPr>
            <a:spLocks noChangeShapeType="1"/>
          </p:cNvSpPr>
          <p:nvPr/>
        </p:nvSpPr>
        <p:spPr bwMode="auto">
          <a:xfrm flipH="1">
            <a:off x="3657600" y="4495800"/>
            <a:ext cx="1600200" cy="838200"/>
          </a:xfrm>
          <a:prstGeom prst="line">
            <a:avLst/>
          </a:prstGeom>
          <a:noFill/>
          <a:ln w="9525">
            <a:solidFill>
              <a:schemeClr val="tx1"/>
            </a:solidFill>
            <a:round/>
            <a:headEnd/>
            <a:tailEnd/>
          </a:ln>
        </p:spPr>
        <p:txBody>
          <a:bodyPr wrap="none" anchor="ctr"/>
          <a:lstStyle/>
          <a:p>
            <a:endParaRPr lang="en-US"/>
          </a:p>
        </p:txBody>
      </p:sp>
      <p:sp>
        <p:nvSpPr>
          <p:cNvPr id="14357" name="Line 29"/>
          <p:cNvSpPr>
            <a:spLocks noChangeShapeType="1"/>
          </p:cNvSpPr>
          <p:nvPr/>
        </p:nvSpPr>
        <p:spPr bwMode="auto">
          <a:xfrm flipH="1" flipV="1">
            <a:off x="3657600" y="5334000"/>
            <a:ext cx="1600200" cy="457200"/>
          </a:xfrm>
          <a:prstGeom prst="line">
            <a:avLst/>
          </a:prstGeom>
          <a:noFill/>
          <a:ln w="9525">
            <a:solidFill>
              <a:schemeClr val="tx1"/>
            </a:solidFill>
            <a:round/>
            <a:headEnd/>
            <a:tailEnd/>
          </a:ln>
        </p:spPr>
        <p:txBody>
          <a:bodyPr wrap="none" anchor="ctr"/>
          <a:lstStyle/>
          <a:p>
            <a:endParaRPr lang="en-US"/>
          </a:p>
        </p:txBody>
      </p:sp>
      <p:sp>
        <p:nvSpPr>
          <p:cNvPr id="14358" name="Text Box 30"/>
          <p:cNvSpPr txBox="1">
            <a:spLocks noChangeArrowheads="1"/>
          </p:cNvSpPr>
          <p:nvPr/>
        </p:nvSpPr>
        <p:spPr bwMode="auto">
          <a:xfrm>
            <a:off x="6477000" y="4191000"/>
            <a:ext cx="533400" cy="457200"/>
          </a:xfrm>
          <a:prstGeom prst="rect">
            <a:avLst/>
          </a:prstGeom>
          <a:noFill/>
          <a:ln w="9525">
            <a:noFill/>
            <a:miter lim="800000"/>
            <a:headEnd/>
            <a:tailEnd/>
          </a:ln>
        </p:spPr>
        <p:txBody>
          <a:bodyPr>
            <a:spAutoFit/>
          </a:bodyPr>
          <a:lstStyle/>
          <a:p>
            <a:pPr eaLnBrk="0" hangingPunct="0">
              <a:spcBef>
                <a:spcPct val="50000"/>
              </a:spcBef>
            </a:pPr>
            <a:r>
              <a:rPr lang="en-US" sz="2400">
                <a:latin typeface="Times New Roman" pitchFamily="18" charset="0"/>
              </a:rPr>
              <a:t>or</a:t>
            </a:r>
          </a:p>
        </p:txBody>
      </p:sp>
      <p:sp>
        <p:nvSpPr>
          <p:cNvPr id="14359" name="AutoShape 31"/>
          <p:cNvSpPr>
            <a:spLocks/>
          </p:cNvSpPr>
          <p:nvPr/>
        </p:nvSpPr>
        <p:spPr bwMode="auto">
          <a:xfrm>
            <a:off x="6324600" y="3962400"/>
            <a:ext cx="304800" cy="914400"/>
          </a:xfrm>
          <a:prstGeom prst="leftBrace">
            <a:avLst>
              <a:gd name="adj1" fmla="val 25000"/>
              <a:gd name="adj2" fmla="val 50000"/>
            </a:avLst>
          </a:prstGeom>
          <a:noFill/>
          <a:ln w="9525">
            <a:solidFill>
              <a:schemeClr val="tx1"/>
            </a:solidFill>
            <a:round/>
            <a:headEnd/>
            <a:tailEnd/>
          </a:ln>
        </p:spPr>
        <p:txBody>
          <a:bodyPr wrap="none" anchor="ctr"/>
          <a:lstStyle/>
          <a:p>
            <a:endParaRPr lang="en-US"/>
          </a:p>
        </p:txBody>
      </p:sp>
      <p:sp>
        <p:nvSpPr>
          <p:cNvPr id="14360" name="Text Box 32"/>
          <p:cNvSpPr txBox="1">
            <a:spLocks noChangeArrowheads="1"/>
          </p:cNvSpPr>
          <p:nvPr/>
        </p:nvSpPr>
        <p:spPr bwMode="auto">
          <a:xfrm>
            <a:off x="3962400" y="3048001"/>
            <a:ext cx="1981200" cy="396875"/>
          </a:xfrm>
          <a:prstGeom prst="rect">
            <a:avLst/>
          </a:prstGeom>
          <a:noFill/>
          <a:ln w="9525">
            <a:noFill/>
            <a:miter lim="800000"/>
            <a:headEnd/>
            <a:tailEnd/>
          </a:ln>
        </p:spPr>
        <p:txBody>
          <a:bodyPr>
            <a:spAutoFit/>
          </a:bodyPr>
          <a:lstStyle/>
          <a:p>
            <a:pPr eaLnBrk="0" hangingPunct="0">
              <a:spcBef>
                <a:spcPct val="50000"/>
              </a:spcBef>
            </a:pPr>
            <a:r>
              <a:rPr lang="en-US" sz="2000" b="1">
                <a:solidFill>
                  <a:schemeClr val="accent2"/>
                </a:solidFill>
                <a:latin typeface="Times New Roman" pitchFamily="18" charset="0"/>
              </a:rPr>
              <a:t>NPV=444.55</a:t>
            </a:r>
          </a:p>
        </p:txBody>
      </p:sp>
      <p:sp>
        <p:nvSpPr>
          <p:cNvPr id="14361" name="Text Box 33"/>
          <p:cNvSpPr txBox="1">
            <a:spLocks noChangeArrowheads="1"/>
          </p:cNvSpPr>
          <p:nvPr/>
        </p:nvSpPr>
        <p:spPr bwMode="auto">
          <a:xfrm>
            <a:off x="3962400" y="1524001"/>
            <a:ext cx="1981200" cy="396875"/>
          </a:xfrm>
          <a:prstGeom prst="rect">
            <a:avLst/>
          </a:prstGeom>
          <a:noFill/>
          <a:ln w="9525">
            <a:noFill/>
            <a:miter lim="800000"/>
            <a:headEnd/>
            <a:tailEnd/>
          </a:ln>
        </p:spPr>
        <p:txBody>
          <a:bodyPr>
            <a:spAutoFit/>
          </a:bodyPr>
          <a:lstStyle/>
          <a:p>
            <a:pPr eaLnBrk="0" hangingPunct="0">
              <a:spcBef>
                <a:spcPct val="50000"/>
              </a:spcBef>
            </a:pPr>
            <a:r>
              <a:rPr lang="en-US" sz="2000" b="1">
                <a:solidFill>
                  <a:schemeClr val="accent2"/>
                </a:solidFill>
                <a:latin typeface="Times New Roman" pitchFamily="18" charset="0"/>
              </a:rPr>
              <a:t>NPV=888.18</a:t>
            </a:r>
          </a:p>
        </p:txBody>
      </p:sp>
      <p:sp>
        <p:nvSpPr>
          <p:cNvPr id="14362" name="Text Box 34"/>
          <p:cNvSpPr txBox="1">
            <a:spLocks noChangeArrowheads="1"/>
          </p:cNvSpPr>
          <p:nvPr/>
        </p:nvSpPr>
        <p:spPr bwMode="auto">
          <a:xfrm>
            <a:off x="3886200" y="3962401"/>
            <a:ext cx="1981200" cy="396875"/>
          </a:xfrm>
          <a:prstGeom prst="rect">
            <a:avLst/>
          </a:prstGeom>
          <a:noFill/>
          <a:ln w="9525">
            <a:noFill/>
            <a:miter lim="800000"/>
            <a:headEnd/>
            <a:tailEnd/>
          </a:ln>
        </p:spPr>
        <p:txBody>
          <a:bodyPr>
            <a:spAutoFit/>
          </a:bodyPr>
          <a:lstStyle/>
          <a:p>
            <a:pPr eaLnBrk="0" hangingPunct="0">
              <a:spcBef>
                <a:spcPct val="50000"/>
              </a:spcBef>
            </a:pPr>
            <a:r>
              <a:rPr lang="en-US" sz="2000" b="1">
                <a:solidFill>
                  <a:schemeClr val="accent2"/>
                </a:solidFill>
                <a:latin typeface="Times New Roman" pitchFamily="18" charset="0"/>
              </a:rPr>
              <a:t>NPV=550.00</a:t>
            </a:r>
          </a:p>
        </p:txBody>
      </p:sp>
      <p:sp>
        <p:nvSpPr>
          <p:cNvPr id="14363" name="Text Box 35"/>
          <p:cNvSpPr txBox="1">
            <a:spLocks noChangeArrowheads="1"/>
          </p:cNvSpPr>
          <p:nvPr/>
        </p:nvSpPr>
        <p:spPr bwMode="auto">
          <a:xfrm>
            <a:off x="3962400" y="5867401"/>
            <a:ext cx="1981200" cy="396875"/>
          </a:xfrm>
          <a:prstGeom prst="rect">
            <a:avLst/>
          </a:prstGeom>
          <a:noFill/>
          <a:ln w="9525">
            <a:noFill/>
            <a:miter lim="800000"/>
            <a:headEnd/>
            <a:tailEnd/>
          </a:ln>
        </p:spPr>
        <p:txBody>
          <a:bodyPr>
            <a:spAutoFit/>
          </a:bodyPr>
          <a:lstStyle/>
          <a:p>
            <a:pPr eaLnBrk="0" hangingPunct="0">
              <a:spcBef>
                <a:spcPct val="50000"/>
              </a:spcBef>
            </a:pPr>
            <a:r>
              <a:rPr lang="en-US" sz="2000" b="1">
                <a:solidFill>
                  <a:schemeClr val="accent2"/>
                </a:solidFill>
                <a:latin typeface="Times New Roman" pitchFamily="18" charset="0"/>
              </a:rPr>
              <a:t>NPV=184.55</a:t>
            </a:r>
          </a:p>
        </p:txBody>
      </p:sp>
      <p:sp>
        <p:nvSpPr>
          <p:cNvPr id="14364" name="Text Box 36"/>
          <p:cNvSpPr txBox="1">
            <a:spLocks noChangeArrowheads="1"/>
          </p:cNvSpPr>
          <p:nvPr/>
        </p:nvSpPr>
        <p:spPr bwMode="auto">
          <a:xfrm>
            <a:off x="1752600" y="22860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-550</a:t>
            </a:r>
          </a:p>
          <a:p>
            <a:pPr algn="r" eaLnBrk="0" hangingPunct="0">
              <a:spcBef>
                <a:spcPct val="50000"/>
              </a:spcBef>
            </a:pPr>
            <a:r>
              <a:rPr lang="en-US" sz="2400">
                <a:latin typeface="Times New Roman" pitchFamily="18" charset="0"/>
              </a:rPr>
              <a:t>NPV=    ?</a:t>
            </a:r>
          </a:p>
        </p:txBody>
      </p:sp>
      <p:sp>
        <p:nvSpPr>
          <p:cNvPr id="14365" name="Text Box 37"/>
          <p:cNvSpPr txBox="1">
            <a:spLocks noChangeArrowheads="1"/>
          </p:cNvSpPr>
          <p:nvPr/>
        </p:nvSpPr>
        <p:spPr bwMode="auto">
          <a:xfrm>
            <a:off x="1752600" y="51054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-250</a:t>
            </a:r>
          </a:p>
          <a:p>
            <a:pPr algn="r" eaLnBrk="0" hangingPunct="0">
              <a:spcBef>
                <a:spcPct val="50000"/>
              </a:spcBef>
            </a:pPr>
            <a:r>
              <a:rPr lang="en-US" sz="2400">
                <a:latin typeface="Times New Roman" pitchFamily="18" charset="0"/>
              </a:rPr>
              <a:t>NPV=    ?</a:t>
            </a:r>
          </a:p>
        </p:txBody>
      </p:sp>
      <p:graphicFrame>
        <p:nvGraphicFramePr>
          <p:cNvPr id="14338" name="Object 38"/>
          <p:cNvGraphicFramePr>
            <a:graphicFrameLocks noChangeAspect="1"/>
          </p:cNvGraphicFramePr>
          <p:nvPr/>
        </p:nvGraphicFramePr>
        <p:xfrm>
          <a:off x="6038851" y="3321051"/>
          <a:ext cx="112713" cy="214313"/>
        </p:xfrm>
        <a:graphic>
          <a:graphicData uri="http://schemas.openxmlformats.org/presentationml/2006/ole">
            <mc:AlternateContent xmlns:mc="http://schemas.openxmlformats.org/markup-compatibility/2006">
              <mc:Choice xmlns:v="urn:schemas-microsoft-com:vml" Requires="v">
                <p:oleObj name="Equation" r:id="rId3" imgW="114120" imgH="215640" progId="Equation.3">
                  <p:embed/>
                </p:oleObj>
              </mc:Choice>
              <mc:Fallback>
                <p:oleObj name="Equation" r:id="rId3" imgW="114120" imgH="215640" progId="Equation.3">
                  <p:embed/>
                  <p:pic>
                    <p:nvPicPr>
                      <p:cNvPr id="14338" name="Object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1" y="3321051"/>
                        <a:ext cx="112713" cy="214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39" name="Object 39"/>
          <p:cNvGraphicFramePr>
            <a:graphicFrameLocks noChangeAspect="1"/>
          </p:cNvGraphicFramePr>
          <p:nvPr/>
        </p:nvGraphicFramePr>
        <p:xfrm>
          <a:off x="4191000" y="4724400"/>
          <a:ext cx="6019800" cy="655638"/>
        </p:xfrm>
        <a:graphic>
          <a:graphicData uri="http://schemas.openxmlformats.org/presentationml/2006/ole">
            <mc:AlternateContent xmlns:mc="http://schemas.openxmlformats.org/markup-compatibility/2006">
              <mc:Choice xmlns:v="urn:schemas-microsoft-com:vml" Requires="v">
                <p:oleObj name="Equation" r:id="rId5" imgW="1968480" imgH="215640" progId="Equation.3">
                  <p:embed/>
                </p:oleObj>
              </mc:Choice>
              <mc:Fallback>
                <p:oleObj name="Equation" r:id="rId5" imgW="1968480" imgH="215640" progId="Equation.3">
                  <p:embed/>
                  <p:pic>
                    <p:nvPicPr>
                      <p:cNvPr id="14339"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0" y="4724400"/>
                        <a:ext cx="6019800" cy="655638"/>
                      </a:xfrm>
                      <a:prstGeom prst="rect">
                        <a:avLst/>
                      </a:prstGeom>
                      <a:solidFill>
                        <a:srgbClr val="FFCCFF"/>
                      </a:solidFill>
                      <a:ln w="9525">
                        <a:solidFill>
                          <a:srgbClr val="FF3300"/>
                        </a:solidFill>
                        <a:miter lim="800000"/>
                        <a:headEnd/>
                        <a:tailEnd/>
                      </a:ln>
                      <a:effectLst>
                        <a:outerShdw dist="107763" dir="2700000" algn="ctr" rotWithShape="0">
                          <a:srgbClr val="808080"/>
                        </a:outerShdw>
                      </a:effectLst>
                    </p:spPr>
                  </p:pic>
                </p:oleObj>
              </mc:Fallback>
            </mc:AlternateContent>
          </a:graphicData>
        </a:graphic>
      </p:graphicFrame>
      <p:sp>
        <p:nvSpPr>
          <p:cNvPr id="14366" name="AutoShape 40"/>
          <p:cNvSpPr>
            <a:spLocks noChangeArrowheads="1"/>
          </p:cNvSpPr>
          <p:nvPr/>
        </p:nvSpPr>
        <p:spPr bwMode="auto">
          <a:xfrm rot="5400000">
            <a:off x="5905500" y="2933700"/>
            <a:ext cx="2286000" cy="1143000"/>
          </a:xfrm>
          <a:custGeom>
            <a:avLst/>
            <a:gdLst>
              <a:gd name="T0" fmla="*/ 139191050 w 21600"/>
              <a:gd name="T1" fmla="*/ 0 h 21600"/>
              <a:gd name="T2" fmla="*/ 139191050 w 21600"/>
              <a:gd name="T3" fmla="*/ 34044520 h 21600"/>
              <a:gd name="T4" fmla="*/ 14426461 w 21600"/>
              <a:gd name="T5" fmla="*/ 60483755 h 21600"/>
              <a:gd name="T6" fmla="*/ 241935018 w 21600"/>
              <a:gd name="T7" fmla="*/ 17022234 h 21600"/>
              <a:gd name="T8" fmla="*/ 17694720 60000 65536"/>
              <a:gd name="T9" fmla="*/ 5898240 60000 65536"/>
              <a:gd name="T10" fmla="*/ 5898240 60000 65536"/>
              <a:gd name="T11" fmla="*/ 0 60000 65536"/>
              <a:gd name="T12" fmla="*/ 12427 w 21600"/>
              <a:gd name="T13" fmla="*/ 4819 h 21600"/>
              <a:gd name="T14" fmla="*/ 19699 w 21600"/>
              <a:gd name="T15" fmla="*/ 733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4819"/>
                </a:lnTo>
                <a:cubicBezTo>
                  <a:pt x="5564" y="4819"/>
                  <a:pt x="0" y="8105"/>
                  <a:pt x="0" y="12158"/>
                </a:cubicBezTo>
                <a:lnTo>
                  <a:pt x="0" y="21600"/>
                </a:lnTo>
                <a:lnTo>
                  <a:pt x="2576" y="21600"/>
                </a:lnTo>
                <a:lnTo>
                  <a:pt x="2576" y="12158"/>
                </a:lnTo>
                <a:cubicBezTo>
                  <a:pt x="2576" y="9497"/>
                  <a:pt x="6986" y="7339"/>
                  <a:pt x="12427" y="7339"/>
                </a:cubicBezTo>
                <a:lnTo>
                  <a:pt x="12427" y="12158"/>
                </a:lnTo>
                <a:close/>
              </a:path>
            </a:pathLst>
          </a:custGeom>
          <a:solidFill>
            <a:srgbClr val="FFCCFF"/>
          </a:solidFill>
          <a:ln w="9525">
            <a:solidFill>
              <a:srgbClr val="FF3300"/>
            </a:solidFill>
            <a:miter lim="800000"/>
            <a:headEnd/>
            <a:tailEnd/>
          </a:ln>
        </p:spPr>
        <p:txBody>
          <a:bodyPr wrap="none" anchor="ctr"/>
          <a:lstStyle/>
          <a:p>
            <a:endParaRPr lang="en-US"/>
          </a:p>
        </p:txBody>
      </p:sp>
      <p:sp>
        <p:nvSpPr>
          <p:cNvPr id="45" name="Text Box 41"/>
          <p:cNvSpPr txBox="1">
            <a:spLocks noChangeArrowheads="1"/>
          </p:cNvSpPr>
          <p:nvPr/>
        </p:nvSpPr>
        <p:spPr bwMode="auto">
          <a:xfrm>
            <a:off x="2133600" y="18288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dirty="0">
                <a:solidFill>
                  <a:schemeClr val="accent2"/>
                </a:solidFill>
                <a:latin typeface="Times New Roman" pitchFamily="18" charset="0"/>
              </a:rPr>
              <a:t>Turboprop</a:t>
            </a:r>
          </a:p>
        </p:txBody>
      </p:sp>
      <p:sp>
        <p:nvSpPr>
          <p:cNvPr id="46" name="Text Box 42"/>
          <p:cNvSpPr txBox="1">
            <a:spLocks noChangeArrowheads="1"/>
          </p:cNvSpPr>
          <p:nvPr/>
        </p:nvSpPr>
        <p:spPr bwMode="auto">
          <a:xfrm>
            <a:off x="2133600" y="46482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a:solidFill>
                  <a:schemeClr val="accent2"/>
                </a:solidFill>
                <a:latin typeface="Times New Roman" pitchFamily="18" charset="0"/>
              </a:rPr>
              <a:t>Piston</a:t>
            </a:r>
          </a:p>
        </p:txBody>
      </p:sp>
      <p:pic>
        <p:nvPicPr>
          <p:cNvPr id="47" name="Picture 33" descr="AIRPLAN"/>
          <p:cNvPicPr>
            <a:picLocks noChangeAspect="1" noChangeArrowheads="1"/>
          </p:cNvPicPr>
          <p:nvPr/>
        </p:nvPicPr>
        <p:blipFill>
          <a:blip r:embed="rId7"/>
          <a:srcRect/>
          <a:stretch>
            <a:fillRect/>
          </a:stretch>
        </p:blipFill>
        <p:spPr bwMode="auto">
          <a:xfrm>
            <a:off x="7010400" y="107803"/>
            <a:ext cx="1676400" cy="1193800"/>
          </a:xfrm>
          <a:prstGeom prst="rect">
            <a:avLst/>
          </a:prstGeom>
          <a:noFill/>
          <a:ln w="9525">
            <a:noFill/>
            <a:miter lim="800000"/>
            <a:headEnd/>
            <a:tailEnd/>
          </a:ln>
        </p:spPr>
      </p:pic>
    </p:spTree>
    <p:extLst>
      <p:ext uri="{BB962C8B-B14F-4D97-AF65-F5344CB8AC3E}">
        <p14:creationId xmlns:p14="http://schemas.microsoft.com/office/powerpoint/2010/main" val="620418787"/>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a:t>Decision Trees</a:t>
            </a:r>
          </a:p>
        </p:txBody>
      </p:sp>
      <p:sp>
        <p:nvSpPr>
          <p:cNvPr id="15364" name="Text Box 3"/>
          <p:cNvSpPr txBox="1">
            <a:spLocks noChangeArrowheads="1"/>
          </p:cNvSpPr>
          <p:nvPr/>
        </p:nvSpPr>
        <p:spPr bwMode="auto">
          <a:xfrm>
            <a:off x="8077200" y="1447801"/>
            <a:ext cx="1295400" cy="47720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960 (.8)</a:t>
            </a:r>
          </a:p>
          <a:p>
            <a:pPr eaLnBrk="0" hangingPunct="0">
              <a:spcBef>
                <a:spcPct val="50000"/>
              </a:spcBef>
            </a:pPr>
            <a:r>
              <a:rPr lang="en-US" sz="2200">
                <a:latin typeface="Times New Roman" pitchFamily="18" charset="0"/>
              </a:rPr>
              <a:t>220(.2)</a:t>
            </a:r>
          </a:p>
          <a:p>
            <a:pPr eaLnBrk="0" hangingPunct="0">
              <a:spcBef>
                <a:spcPct val="50000"/>
              </a:spcBef>
            </a:pPr>
            <a:r>
              <a:rPr lang="en-US" sz="2200">
                <a:latin typeface="Times New Roman" pitchFamily="18" charset="0"/>
              </a:rPr>
              <a:t>930(.4)</a:t>
            </a:r>
          </a:p>
          <a:p>
            <a:pPr eaLnBrk="0" hangingPunct="0">
              <a:spcBef>
                <a:spcPct val="50000"/>
              </a:spcBef>
            </a:pPr>
            <a:r>
              <a:rPr lang="en-US" sz="2200">
                <a:latin typeface="Times New Roman" pitchFamily="18" charset="0"/>
              </a:rPr>
              <a:t>140(.6)</a:t>
            </a:r>
          </a:p>
          <a:p>
            <a:pPr eaLnBrk="0" hangingPunct="0">
              <a:spcBef>
                <a:spcPct val="50000"/>
              </a:spcBef>
            </a:pPr>
            <a:r>
              <a:rPr lang="en-US" sz="2000" i="1">
                <a:latin typeface="Times New Roman" pitchFamily="18" charset="0"/>
              </a:rPr>
              <a:t>800(.8)</a:t>
            </a:r>
          </a:p>
          <a:p>
            <a:pPr eaLnBrk="0" hangingPunct="0">
              <a:spcBef>
                <a:spcPct val="50000"/>
              </a:spcBef>
            </a:pPr>
            <a:r>
              <a:rPr lang="en-US" sz="2000" i="1">
                <a:latin typeface="Times New Roman" pitchFamily="18" charset="0"/>
              </a:rPr>
              <a:t>100(.2)</a:t>
            </a:r>
          </a:p>
          <a:p>
            <a:pPr eaLnBrk="0" hangingPunct="0">
              <a:spcBef>
                <a:spcPct val="50000"/>
              </a:spcBef>
            </a:pPr>
            <a:r>
              <a:rPr lang="en-US" sz="2000" i="1">
                <a:latin typeface="Times New Roman" pitchFamily="18" charset="0"/>
              </a:rPr>
              <a:t>410(.8)</a:t>
            </a:r>
          </a:p>
          <a:p>
            <a:pPr eaLnBrk="0" hangingPunct="0">
              <a:spcBef>
                <a:spcPct val="50000"/>
              </a:spcBef>
            </a:pPr>
            <a:r>
              <a:rPr lang="en-US" sz="2000" i="1">
                <a:latin typeface="Times New Roman" pitchFamily="18" charset="0"/>
              </a:rPr>
              <a:t>180(.2)</a:t>
            </a:r>
            <a:endParaRPr lang="en-US" sz="2200">
              <a:latin typeface="Times New Roman" pitchFamily="18" charset="0"/>
            </a:endParaRPr>
          </a:p>
          <a:p>
            <a:pPr eaLnBrk="0" hangingPunct="0">
              <a:spcBef>
                <a:spcPct val="50000"/>
              </a:spcBef>
            </a:pPr>
            <a:r>
              <a:rPr lang="en-US" sz="2200">
                <a:latin typeface="Times New Roman" pitchFamily="18" charset="0"/>
              </a:rPr>
              <a:t>220(.4)</a:t>
            </a:r>
          </a:p>
          <a:p>
            <a:pPr eaLnBrk="0" hangingPunct="0">
              <a:spcBef>
                <a:spcPct val="50000"/>
              </a:spcBef>
            </a:pPr>
            <a:r>
              <a:rPr lang="en-US" sz="2200">
                <a:latin typeface="Times New Roman" pitchFamily="18" charset="0"/>
              </a:rPr>
              <a:t>100(.6)</a:t>
            </a:r>
          </a:p>
        </p:txBody>
      </p:sp>
      <p:sp>
        <p:nvSpPr>
          <p:cNvPr id="15365" name="Text Box 4"/>
          <p:cNvSpPr txBox="1">
            <a:spLocks noChangeArrowheads="1"/>
          </p:cNvSpPr>
          <p:nvPr/>
        </p:nvSpPr>
        <p:spPr bwMode="auto">
          <a:xfrm>
            <a:off x="9220200" y="1676401"/>
            <a:ext cx="1066800" cy="43148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812</a:t>
            </a: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456</a:t>
            </a:r>
          </a:p>
          <a:p>
            <a:pPr eaLnBrk="0" hangingPunct="0">
              <a:spcBef>
                <a:spcPct val="50000"/>
              </a:spcBef>
            </a:pPr>
            <a:endParaRPr lang="en-US" sz="2200">
              <a:latin typeface="Times New Roman" pitchFamily="18" charset="0"/>
            </a:endParaRPr>
          </a:p>
          <a:p>
            <a:pPr eaLnBrk="0" hangingPunct="0">
              <a:spcBef>
                <a:spcPct val="50000"/>
              </a:spcBef>
            </a:pPr>
            <a:r>
              <a:rPr lang="en-US" sz="2000" i="1">
                <a:latin typeface="Times New Roman" pitchFamily="18" charset="0"/>
              </a:rPr>
              <a:t>660</a:t>
            </a:r>
          </a:p>
          <a:p>
            <a:pPr eaLnBrk="0" hangingPunct="0">
              <a:spcBef>
                <a:spcPct val="50000"/>
              </a:spcBef>
            </a:pPr>
            <a:endParaRPr lang="en-US" sz="2000" i="1">
              <a:latin typeface="Times New Roman" pitchFamily="18" charset="0"/>
            </a:endParaRPr>
          </a:p>
          <a:p>
            <a:pPr eaLnBrk="0" hangingPunct="0">
              <a:spcBef>
                <a:spcPct val="50000"/>
              </a:spcBef>
            </a:pPr>
            <a:r>
              <a:rPr lang="en-US" sz="2000" i="1">
                <a:latin typeface="Times New Roman" pitchFamily="18" charset="0"/>
              </a:rPr>
              <a:t>364</a:t>
            </a:r>
            <a:endParaRPr lang="en-US" sz="2200">
              <a:latin typeface="Times New Roman" pitchFamily="18" charset="0"/>
            </a:endParaRP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148</a:t>
            </a:r>
          </a:p>
        </p:txBody>
      </p:sp>
      <p:sp>
        <p:nvSpPr>
          <p:cNvPr id="15366" name="Text Box 5"/>
          <p:cNvSpPr txBox="1">
            <a:spLocks noChangeArrowheads="1"/>
          </p:cNvSpPr>
          <p:nvPr/>
        </p:nvSpPr>
        <p:spPr bwMode="auto">
          <a:xfrm>
            <a:off x="5410200" y="1752601"/>
            <a:ext cx="1524000" cy="1433513"/>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+150(.6)</a:t>
            </a:r>
          </a:p>
          <a:p>
            <a:pPr eaLnBrk="0" hangingPunct="0">
              <a:spcBef>
                <a:spcPct val="50000"/>
              </a:spcBef>
            </a:pPr>
            <a:r>
              <a:rPr lang="en-US" sz="2200" b="1">
                <a:solidFill>
                  <a:schemeClr val="accent2"/>
                </a:solidFill>
                <a:latin typeface="Times New Roman" pitchFamily="18" charset="0"/>
              </a:rPr>
              <a:t>710.73</a:t>
            </a:r>
            <a:endParaRPr lang="en-US" sz="2200">
              <a:latin typeface="Times New Roman" pitchFamily="18" charset="0"/>
            </a:endParaRPr>
          </a:p>
          <a:p>
            <a:pPr eaLnBrk="0" hangingPunct="0">
              <a:spcBef>
                <a:spcPct val="50000"/>
              </a:spcBef>
            </a:pPr>
            <a:r>
              <a:rPr lang="en-US" sz="2200">
                <a:latin typeface="Times New Roman" pitchFamily="18" charset="0"/>
              </a:rPr>
              <a:t>+30(.4)</a:t>
            </a:r>
          </a:p>
        </p:txBody>
      </p:sp>
      <p:sp>
        <p:nvSpPr>
          <p:cNvPr id="15367" name="Text Box 6"/>
          <p:cNvSpPr txBox="1">
            <a:spLocks noChangeArrowheads="1"/>
          </p:cNvSpPr>
          <p:nvPr/>
        </p:nvSpPr>
        <p:spPr bwMode="auto">
          <a:xfrm>
            <a:off x="5257800" y="4191001"/>
            <a:ext cx="1524000" cy="18002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+100(.6)</a:t>
            </a:r>
          </a:p>
          <a:p>
            <a:pPr eaLnBrk="0" hangingPunct="0">
              <a:spcBef>
                <a:spcPct val="50000"/>
              </a:spcBef>
            </a:pPr>
            <a:endParaRPr lang="en-US" sz="1600">
              <a:latin typeface="Times New Roman" pitchFamily="18" charset="0"/>
            </a:endParaRPr>
          </a:p>
          <a:p>
            <a:pPr eaLnBrk="0" hangingPunct="0">
              <a:spcBef>
                <a:spcPct val="50000"/>
              </a:spcBef>
            </a:pPr>
            <a:r>
              <a:rPr lang="en-US" sz="2200" b="1">
                <a:solidFill>
                  <a:schemeClr val="accent2"/>
                </a:solidFill>
                <a:latin typeface="Times New Roman" pitchFamily="18" charset="0"/>
              </a:rPr>
              <a:t>403.82</a:t>
            </a:r>
            <a:endParaRPr lang="en-US" sz="2200">
              <a:latin typeface="Times New Roman" pitchFamily="18" charset="0"/>
            </a:endParaRPr>
          </a:p>
          <a:p>
            <a:pPr eaLnBrk="0" hangingPunct="0">
              <a:spcBef>
                <a:spcPct val="50000"/>
              </a:spcBef>
            </a:pPr>
            <a:r>
              <a:rPr lang="en-US" sz="2200">
                <a:latin typeface="Times New Roman" pitchFamily="18" charset="0"/>
              </a:rPr>
              <a:t>+50(.4)</a:t>
            </a:r>
          </a:p>
        </p:txBody>
      </p:sp>
      <p:sp>
        <p:nvSpPr>
          <p:cNvPr id="15368" name="Text Box 7"/>
          <p:cNvSpPr txBox="1">
            <a:spLocks noChangeArrowheads="1"/>
          </p:cNvSpPr>
          <p:nvPr/>
        </p:nvSpPr>
        <p:spPr bwMode="auto">
          <a:xfrm>
            <a:off x="1752600" y="2286001"/>
            <a:ext cx="1828800" cy="1015663"/>
          </a:xfrm>
          <a:prstGeom prst="rect">
            <a:avLst/>
          </a:prstGeom>
          <a:solidFill>
            <a:schemeClr val="bg1"/>
          </a:solidFill>
          <a:ln w="9525">
            <a:noFill/>
            <a:miter lim="800000"/>
            <a:headEnd/>
            <a:tailEnd/>
          </a:ln>
        </p:spPr>
        <p:txBody>
          <a:bodyPr>
            <a:spAutoFit/>
          </a:bodyPr>
          <a:lstStyle/>
          <a:p>
            <a:pPr algn="r" eaLnBrk="0" hangingPunct="0">
              <a:spcBef>
                <a:spcPct val="50000"/>
              </a:spcBef>
            </a:pPr>
            <a:r>
              <a:rPr lang="en-US" sz="2400" b="1">
                <a:solidFill>
                  <a:schemeClr val="accent2"/>
                </a:solidFill>
                <a:latin typeface="Times New Roman" pitchFamily="18" charset="0"/>
              </a:rPr>
              <a:t>-550</a:t>
            </a:r>
            <a:endParaRPr lang="en-US" sz="2400">
              <a:latin typeface="Times New Roman" pitchFamily="18" charset="0"/>
            </a:endParaRPr>
          </a:p>
          <a:p>
            <a:pPr algn="r" eaLnBrk="0" hangingPunct="0">
              <a:spcBef>
                <a:spcPct val="50000"/>
              </a:spcBef>
            </a:pPr>
            <a:r>
              <a:rPr lang="en-US" sz="2400" b="1">
                <a:solidFill>
                  <a:srgbClr val="FF3300"/>
                </a:solidFill>
                <a:latin typeface="Times New Roman" pitchFamily="18" charset="0"/>
              </a:rPr>
              <a:t>NPV=96.12</a:t>
            </a:r>
            <a:endParaRPr lang="en-US" sz="2400">
              <a:latin typeface="Times New Roman" pitchFamily="18" charset="0"/>
            </a:endParaRPr>
          </a:p>
        </p:txBody>
      </p:sp>
      <p:sp>
        <p:nvSpPr>
          <p:cNvPr id="15369" name="Text Box 8"/>
          <p:cNvSpPr txBox="1">
            <a:spLocks noChangeArrowheads="1"/>
          </p:cNvSpPr>
          <p:nvPr/>
        </p:nvSpPr>
        <p:spPr bwMode="auto">
          <a:xfrm>
            <a:off x="1752600" y="5105401"/>
            <a:ext cx="1828800" cy="1015663"/>
          </a:xfrm>
          <a:prstGeom prst="rect">
            <a:avLst/>
          </a:prstGeom>
          <a:solidFill>
            <a:schemeClr val="bg1"/>
          </a:solidFill>
          <a:ln w="9525">
            <a:noFill/>
            <a:miter lim="800000"/>
            <a:headEnd/>
            <a:tailEnd/>
          </a:ln>
        </p:spPr>
        <p:txBody>
          <a:bodyPr>
            <a:spAutoFit/>
          </a:bodyPr>
          <a:lstStyle/>
          <a:p>
            <a:pPr algn="r" eaLnBrk="0" hangingPunct="0">
              <a:spcBef>
                <a:spcPct val="50000"/>
              </a:spcBef>
            </a:pPr>
            <a:r>
              <a:rPr lang="en-US" sz="2400" b="1">
                <a:solidFill>
                  <a:schemeClr val="accent2"/>
                </a:solidFill>
                <a:latin typeface="Times New Roman" pitchFamily="18" charset="0"/>
              </a:rPr>
              <a:t>-250</a:t>
            </a:r>
            <a:endParaRPr lang="en-US" sz="2400">
              <a:latin typeface="Times New Roman" pitchFamily="18" charset="0"/>
            </a:endParaRPr>
          </a:p>
          <a:p>
            <a:pPr algn="r" eaLnBrk="0" hangingPunct="0">
              <a:spcBef>
                <a:spcPct val="50000"/>
              </a:spcBef>
            </a:pPr>
            <a:r>
              <a:rPr lang="en-US" sz="2400" b="1">
                <a:solidFill>
                  <a:srgbClr val="FF3300"/>
                </a:solidFill>
                <a:latin typeface="Times New Roman" pitchFamily="18" charset="0"/>
              </a:rPr>
              <a:t>NPV=117.00</a:t>
            </a:r>
            <a:endParaRPr lang="en-US" sz="2400">
              <a:latin typeface="Times New Roman" pitchFamily="18" charset="0"/>
            </a:endParaRPr>
          </a:p>
        </p:txBody>
      </p:sp>
      <p:grpSp>
        <p:nvGrpSpPr>
          <p:cNvPr id="2" name="Group 9"/>
          <p:cNvGrpSpPr>
            <a:grpSpLocks/>
          </p:cNvGrpSpPr>
          <p:nvPr/>
        </p:nvGrpSpPr>
        <p:grpSpPr bwMode="auto">
          <a:xfrm>
            <a:off x="6553200" y="1676400"/>
            <a:ext cx="1524000" cy="533400"/>
            <a:chOff x="3168" y="1056"/>
            <a:chExt cx="960" cy="336"/>
          </a:xfrm>
        </p:grpSpPr>
        <p:sp>
          <p:nvSpPr>
            <p:cNvPr id="15402" name="Line 10"/>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5403" name="Line 11"/>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3" name="Group 12"/>
          <p:cNvGrpSpPr>
            <a:grpSpLocks/>
          </p:cNvGrpSpPr>
          <p:nvPr/>
        </p:nvGrpSpPr>
        <p:grpSpPr bwMode="auto">
          <a:xfrm>
            <a:off x="6553200" y="2667000"/>
            <a:ext cx="1524000" cy="533400"/>
            <a:chOff x="3168" y="1056"/>
            <a:chExt cx="960" cy="336"/>
          </a:xfrm>
        </p:grpSpPr>
        <p:sp>
          <p:nvSpPr>
            <p:cNvPr id="15400" name="Line 13"/>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5401" name="Line 14"/>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5372" name="Text Box 15"/>
          <p:cNvSpPr txBox="1">
            <a:spLocks noChangeArrowheads="1"/>
          </p:cNvSpPr>
          <p:nvPr/>
        </p:nvSpPr>
        <p:spPr bwMode="auto">
          <a:xfrm>
            <a:off x="7239000" y="37338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-150</a:t>
            </a:r>
          </a:p>
        </p:txBody>
      </p:sp>
      <p:sp>
        <p:nvSpPr>
          <p:cNvPr id="15373" name="Text Box 16"/>
          <p:cNvSpPr txBox="1">
            <a:spLocks noChangeArrowheads="1"/>
          </p:cNvSpPr>
          <p:nvPr/>
        </p:nvSpPr>
        <p:spPr bwMode="auto">
          <a:xfrm>
            <a:off x="7315200" y="46482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0</a:t>
            </a:r>
          </a:p>
        </p:txBody>
      </p:sp>
      <p:sp>
        <p:nvSpPr>
          <p:cNvPr id="15374" name="Text Box 17"/>
          <p:cNvSpPr txBox="1">
            <a:spLocks noChangeArrowheads="1"/>
          </p:cNvSpPr>
          <p:nvPr/>
        </p:nvSpPr>
        <p:spPr bwMode="auto">
          <a:xfrm>
            <a:off x="6477000" y="3505201"/>
            <a:ext cx="7620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*450</a:t>
            </a:r>
          </a:p>
        </p:txBody>
      </p:sp>
      <p:sp>
        <p:nvSpPr>
          <p:cNvPr id="15375" name="Text Box 18"/>
          <p:cNvSpPr txBox="1">
            <a:spLocks noChangeArrowheads="1"/>
          </p:cNvSpPr>
          <p:nvPr/>
        </p:nvSpPr>
        <p:spPr bwMode="auto">
          <a:xfrm>
            <a:off x="6553200" y="4953001"/>
            <a:ext cx="7620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331</a:t>
            </a:r>
          </a:p>
        </p:txBody>
      </p:sp>
      <p:sp>
        <p:nvSpPr>
          <p:cNvPr id="15376" name="Line 19"/>
          <p:cNvSpPr>
            <a:spLocks noChangeShapeType="1"/>
          </p:cNvSpPr>
          <p:nvPr/>
        </p:nvSpPr>
        <p:spPr bwMode="auto">
          <a:xfrm flipH="1">
            <a:off x="3581400" y="1981200"/>
            <a:ext cx="1752600" cy="533400"/>
          </a:xfrm>
          <a:prstGeom prst="line">
            <a:avLst/>
          </a:prstGeom>
          <a:noFill/>
          <a:ln w="9525">
            <a:solidFill>
              <a:schemeClr val="tx1"/>
            </a:solidFill>
            <a:round/>
            <a:headEnd/>
            <a:tailEnd/>
          </a:ln>
        </p:spPr>
        <p:txBody>
          <a:bodyPr wrap="none" anchor="ctr"/>
          <a:lstStyle/>
          <a:p>
            <a:endParaRPr lang="en-US"/>
          </a:p>
        </p:txBody>
      </p:sp>
      <p:sp>
        <p:nvSpPr>
          <p:cNvPr id="15377" name="Line 20"/>
          <p:cNvSpPr>
            <a:spLocks noChangeShapeType="1"/>
          </p:cNvSpPr>
          <p:nvPr/>
        </p:nvSpPr>
        <p:spPr bwMode="auto">
          <a:xfrm flipH="1" flipV="1">
            <a:off x="3581400" y="2514600"/>
            <a:ext cx="1752600" cy="457200"/>
          </a:xfrm>
          <a:prstGeom prst="line">
            <a:avLst/>
          </a:prstGeom>
          <a:noFill/>
          <a:ln w="9525">
            <a:solidFill>
              <a:schemeClr val="tx1"/>
            </a:solidFill>
            <a:round/>
            <a:headEnd/>
            <a:tailEnd/>
          </a:ln>
        </p:spPr>
        <p:txBody>
          <a:bodyPr wrap="none" anchor="ctr"/>
          <a:lstStyle/>
          <a:p>
            <a:endParaRPr lang="en-US"/>
          </a:p>
        </p:txBody>
      </p:sp>
      <p:grpSp>
        <p:nvGrpSpPr>
          <p:cNvPr id="4" name="Group 21"/>
          <p:cNvGrpSpPr>
            <a:grpSpLocks/>
          </p:cNvGrpSpPr>
          <p:nvPr/>
        </p:nvGrpSpPr>
        <p:grpSpPr bwMode="auto">
          <a:xfrm>
            <a:off x="6553200" y="3657600"/>
            <a:ext cx="1524000" cy="533400"/>
            <a:chOff x="3168" y="1056"/>
            <a:chExt cx="960" cy="336"/>
          </a:xfrm>
        </p:grpSpPr>
        <p:sp>
          <p:nvSpPr>
            <p:cNvPr id="15398" name="Line 22"/>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5399" name="Line 23"/>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5" name="Group 24"/>
          <p:cNvGrpSpPr>
            <a:grpSpLocks/>
          </p:cNvGrpSpPr>
          <p:nvPr/>
        </p:nvGrpSpPr>
        <p:grpSpPr bwMode="auto">
          <a:xfrm>
            <a:off x="6553200" y="4572000"/>
            <a:ext cx="1524000" cy="533400"/>
            <a:chOff x="3168" y="1056"/>
            <a:chExt cx="960" cy="336"/>
          </a:xfrm>
        </p:grpSpPr>
        <p:sp>
          <p:nvSpPr>
            <p:cNvPr id="15396" name="Line 25"/>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5397" name="Line 26"/>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6" name="Group 27"/>
          <p:cNvGrpSpPr>
            <a:grpSpLocks/>
          </p:cNvGrpSpPr>
          <p:nvPr/>
        </p:nvGrpSpPr>
        <p:grpSpPr bwMode="auto">
          <a:xfrm>
            <a:off x="6553200" y="5486400"/>
            <a:ext cx="1524000" cy="533400"/>
            <a:chOff x="3168" y="1056"/>
            <a:chExt cx="960" cy="336"/>
          </a:xfrm>
        </p:grpSpPr>
        <p:sp>
          <p:nvSpPr>
            <p:cNvPr id="15394" name="Line 28"/>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5395" name="Line 29"/>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5381" name="Line 30"/>
          <p:cNvSpPr>
            <a:spLocks noChangeShapeType="1"/>
          </p:cNvSpPr>
          <p:nvPr/>
        </p:nvSpPr>
        <p:spPr bwMode="auto">
          <a:xfrm flipH="1">
            <a:off x="3657600" y="4495800"/>
            <a:ext cx="1600200" cy="838200"/>
          </a:xfrm>
          <a:prstGeom prst="line">
            <a:avLst/>
          </a:prstGeom>
          <a:noFill/>
          <a:ln w="9525">
            <a:solidFill>
              <a:schemeClr val="tx1"/>
            </a:solidFill>
            <a:round/>
            <a:headEnd/>
            <a:tailEnd/>
          </a:ln>
        </p:spPr>
        <p:txBody>
          <a:bodyPr wrap="none" anchor="ctr"/>
          <a:lstStyle/>
          <a:p>
            <a:endParaRPr lang="en-US"/>
          </a:p>
        </p:txBody>
      </p:sp>
      <p:sp>
        <p:nvSpPr>
          <p:cNvPr id="15382" name="Line 31"/>
          <p:cNvSpPr>
            <a:spLocks noChangeShapeType="1"/>
          </p:cNvSpPr>
          <p:nvPr/>
        </p:nvSpPr>
        <p:spPr bwMode="auto">
          <a:xfrm flipH="1" flipV="1">
            <a:off x="3657600" y="5334000"/>
            <a:ext cx="1600200" cy="457200"/>
          </a:xfrm>
          <a:prstGeom prst="line">
            <a:avLst/>
          </a:prstGeom>
          <a:noFill/>
          <a:ln w="9525">
            <a:solidFill>
              <a:schemeClr val="tx1"/>
            </a:solidFill>
            <a:round/>
            <a:headEnd/>
            <a:tailEnd/>
          </a:ln>
        </p:spPr>
        <p:txBody>
          <a:bodyPr wrap="none" anchor="ctr"/>
          <a:lstStyle/>
          <a:p>
            <a:endParaRPr lang="en-US"/>
          </a:p>
        </p:txBody>
      </p:sp>
      <p:sp>
        <p:nvSpPr>
          <p:cNvPr id="15383" name="Text Box 32"/>
          <p:cNvSpPr txBox="1">
            <a:spLocks noChangeArrowheads="1"/>
          </p:cNvSpPr>
          <p:nvPr/>
        </p:nvSpPr>
        <p:spPr bwMode="auto">
          <a:xfrm>
            <a:off x="6477000" y="4191000"/>
            <a:ext cx="533400" cy="457200"/>
          </a:xfrm>
          <a:prstGeom prst="rect">
            <a:avLst/>
          </a:prstGeom>
          <a:noFill/>
          <a:ln w="9525">
            <a:noFill/>
            <a:miter lim="800000"/>
            <a:headEnd/>
            <a:tailEnd/>
          </a:ln>
        </p:spPr>
        <p:txBody>
          <a:bodyPr>
            <a:spAutoFit/>
          </a:bodyPr>
          <a:lstStyle/>
          <a:p>
            <a:pPr eaLnBrk="0" hangingPunct="0">
              <a:spcBef>
                <a:spcPct val="50000"/>
              </a:spcBef>
            </a:pPr>
            <a:r>
              <a:rPr lang="en-US" sz="2400">
                <a:latin typeface="Times New Roman" pitchFamily="18" charset="0"/>
              </a:rPr>
              <a:t>or</a:t>
            </a:r>
          </a:p>
        </p:txBody>
      </p:sp>
      <p:sp>
        <p:nvSpPr>
          <p:cNvPr id="15384" name="AutoShape 33"/>
          <p:cNvSpPr>
            <a:spLocks/>
          </p:cNvSpPr>
          <p:nvPr/>
        </p:nvSpPr>
        <p:spPr bwMode="auto">
          <a:xfrm>
            <a:off x="6324600" y="3962400"/>
            <a:ext cx="304800" cy="914400"/>
          </a:xfrm>
          <a:prstGeom prst="leftBrace">
            <a:avLst>
              <a:gd name="adj1" fmla="val 25000"/>
              <a:gd name="adj2" fmla="val 50000"/>
            </a:avLst>
          </a:prstGeom>
          <a:noFill/>
          <a:ln w="9525">
            <a:solidFill>
              <a:schemeClr val="tx1"/>
            </a:solidFill>
            <a:round/>
            <a:headEnd/>
            <a:tailEnd/>
          </a:ln>
        </p:spPr>
        <p:txBody>
          <a:bodyPr wrap="none" anchor="ctr"/>
          <a:lstStyle/>
          <a:p>
            <a:endParaRPr lang="en-US"/>
          </a:p>
        </p:txBody>
      </p:sp>
      <p:sp>
        <p:nvSpPr>
          <p:cNvPr id="15385" name="Text Box 34"/>
          <p:cNvSpPr txBox="1">
            <a:spLocks noChangeArrowheads="1"/>
          </p:cNvSpPr>
          <p:nvPr/>
        </p:nvSpPr>
        <p:spPr bwMode="auto">
          <a:xfrm>
            <a:off x="3962400" y="3048001"/>
            <a:ext cx="19812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NPV=444.55</a:t>
            </a:r>
          </a:p>
        </p:txBody>
      </p:sp>
      <p:sp>
        <p:nvSpPr>
          <p:cNvPr id="15386" name="Text Box 35"/>
          <p:cNvSpPr txBox="1">
            <a:spLocks noChangeArrowheads="1"/>
          </p:cNvSpPr>
          <p:nvPr/>
        </p:nvSpPr>
        <p:spPr bwMode="auto">
          <a:xfrm>
            <a:off x="3962400" y="1524001"/>
            <a:ext cx="19812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NPV=888.18</a:t>
            </a:r>
          </a:p>
        </p:txBody>
      </p:sp>
      <p:sp>
        <p:nvSpPr>
          <p:cNvPr id="15387" name="Text Box 36"/>
          <p:cNvSpPr txBox="1">
            <a:spLocks noChangeArrowheads="1"/>
          </p:cNvSpPr>
          <p:nvPr/>
        </p:nvSpPr>
        <p:spPr bwMode="auto">
          <a:xfrm>
            <a:off x="3886200" y="3962401"/>
            <a:ext cx="19812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NPV=550.00</a:t>
            </a:r>
          </a:p>
        </p:txBody>
      </p:sp>
      <p:sp>
        <p:nvSpPr>
          <p:cNvPr id="15388" name="Text Box 37"/>
          <p:cNvSpPr txBox="1">
            <a:spLocks noChangeArrowheads="1"/>
          </p:cNvSpPr>
          <p:nvPr/>
        </p:nvSpPr>
        <p:spPr bwMode="auto">
          <a:xfrm>
            <a:off x="3962400" y="5867401"/>
            <a:ext cx="19812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NPV=184.55</a:t>
            </a:r>
          </a:p>
        </p:txBody>
      </p:sp>
      <p:grpSp>
        <p:nvGrpSpPr>
          <p:cNvPr id="7" name="Group 38"/>
          <p:cNvGrpSpPr>
            <a:grpSpLocks/>
          </p:cNvGrpSpPr>
          <p:nvPr/>
        </p:nvGrpSpPr>
        <p:grpSpPr bwMode="auto">
          <a:xfrm>
            <a:off x="4267200" y="4495800"/>
            <a:ext cx="4419600" cy="1371600"/>
            <a:chOff x="1968" y="2688"/>
            <a:chExt cx="2784" cy="864"/>
          </a:xfrm>
        </p:grpSpPr>
        <p:sp>
          <p:nvSpPr>
            <p:cNvPr id="15393" name="Rectangle 39"/>
            <p:cNvSpPr>
              <a:spLocks noChangeArrowheads="1"/>
            </p:cNvSpPr>
            <p:nvPr/>
          </p:nvSpPr>
          <p:spPr bwMode="auto">
            <a:xfrm>
              <a:off x="1968" y="2688"/>
              <a:ext cx="2784" cy="864"/>
            </a:xfrm>
            <a:prstGeom prst="rect">
              <a:avLst/>
            </a:prstGeom>
            <a:solidFill>
              <a:srgbClr val="FFCCFF"/>
            </a:solidFill>
            <a:ln w="9525">
              <a:miter lim="800000"/>
              <a:headEnd/>
              <a:tailEnd/>
            </a:ln>
            <a:scene3d>
              <a:camera prst="legacyPerspectiveTopLeft"/>
              <a:lightRig rig="legacyFlat3" dir="b"/>
            </a:scene3d>
            <a:sp3d extrusionH="121893000" prstMaterial="legacyMatte">
              <a:bevelT w="13500" h="13500" prst="angle"/>
              <a:bevelB w="13500" h="13500" prst="angle"/>
              <a:extrusionClr>
                <a:srgbClr val="FFCCFF"/>
              </a:extrusionClr>
            </a:sp3d>
          </p:spPr>
          <p:txBody>
            <a:bodyPr wrap="none" anchor="ctr">
              <a:flatTx/>
            </a:bodyPr>
            <a:lstStyle/>
            <a:p>
              <a:endParaRPr lang="en-US"/>
            </a:p>
          </p:txBody>
        </p:sp>
        <p:graphicFrame>
          <p:nvGraphicFramePr>
            <p:cNvPr id="15362" name="Object 40"/>
            <p:cNvGraphicFramePr>
              <a:graphicFrameLocks noChangeAspect="1"/>
            </p:cNvGraphicFramePr>
            <p:nvPr/>
          </p:nvGraphicFramePr>
          <p:xfrm>
            <a:off x="2160" y="2784"/>
            <a:ext cx="2422" cy="699"/>
          </p:xfrm>
          <a:graphic>
            <a:graphicData uri="http://schemas.openxmlformats.org/presentationml/2006/ole">
              <mc:AlternateContent xmlns:mc="http://schemas.openxmlformats.org/markup-compatibility/2006">
                <mc:Choice xmlns:v="urn:schemas-microsoft-com:vml" Requires="v">
                  <p:oleObj name="Equation" r:id="rId3" imgW="1358640" imgH="393480" progId="Equation.3">
                    <p:embed/>
                  </p:oleObj>
                </mc:Choice>
                <mc:Fallback>
                  <p:oleObj name="Equation" r:id="rId3" imgW="1358640" imgH="393480" progId="Equation.3">
                    <p:embed/>
                    <p:pic>
                      <p:nvPicPr>
                        <p:cNvPr id="15362" name="Object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 y="2784"/>
                          <a:ext cx="2422" cy="699"/>
                        </a:xfrm>
                        <a:prstGeom prst="rect">
                          <a:avLst/>
                        </a:prstGeom>
                        <a:solidFill>
                          <a:srgbClr val="FFCCFF"/>
                        </a:solidFill>
                        <a:ln>
                          <a:noFill/>
                        </a:ln>
                        <a:effectLst>
                          <a:outerShdw dist="107763" dir="2700000" algn="ctr" rotWithShape="0">
                            <a:srgbClr val="808080"/>
                          </a:outerShdw>
                        </a:effectLst>
                        <a:extLs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pSp>
      <p:sp>
        <p:nvSpPr>
          <p:cNvPr id="15390" name="Text Box 41"/>
          <p:cNvSpPr txBox="1">
            <a:spLocks noChangeArrowheads="1"/>
          </p:cNvSpPr>
          <p:nvPr/>
        </p:nvSpPr>
        <p:spPr bwMode="auto">
          <a:xfrm>
            <a:off x="2133600" y="18288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dirty="0">
                <a:solidFill>
                  <a:schemeClr val="accent2"/>
                </a:solidFill>
                <a:latin typeface="Times New Roman" pitchFamily="18" charset="0"/>
              </a:rPr>
              <a:t>Turboprop</a:t>
            </a:r>
          </a:p>
        </p:txBody>
      </p:sp>
      <p:sp>
        <p:nvSpPr>
          <p:cNvPr id="15391" name="Text Box 42"/>
          <p:cNvSpPr txBox="1">
            <a:spLocks noChangeArrowheads="1"/>
          </p:cNvSpPr>
          <p:nvPr/>
        </p:nvSpPr>
        <p:spPr bwMode="auto">
          <a:xfrm>
            <a:off x="2133600" y="46482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a:solidFill>
                  <a:schemeClr val="accent2"/>
                </a:solidFill>
                <a:latin typeface="Times New Roman" pitchFamily="18" charset="0"/>
              </a:rPr>
              <a:t>Piston</a:t>
            </a:r>
          </a:p>
        </p:txBody>
      </p:sp>
      <p:pic>
        <p:nvPicPr>
          <p:cNvPr id="45" name="Picture 33" descr="AIRPLAN"/>
          <p:cNvPicPr>
            <a:picLocks noChangeAspect="1" noChangeArrowheads="1"/>
          </p:cNvPicPr>
          <p:nvPr/>
        </p:nvPicPr>
        <p:blipFill>
          <a:blip r:embed="rId5"/>
          <a:srcRect/>
          <a:stretch>
            <a:fillRect/>
          </a:stretch>
        </p:blipFill>
        <p:spPr bwMode="auto">
          <a:xfrm>
            <a:off x="7010400" y="107803"/>
            <a:ext cx="1676400" cy="1193800"/>
          </a:xfrm>
          <a:prstGeom prst="rect">
            <a:avLst/>
          </a:prstGeom>
          <a:noFill/>
          <a:ln w="9525">
            <a:noFill/>
            <a:miter lim="800000"/>
            <a:headEnd/>
            <a:tailEnd/>
          </a:ln>
        </p:spPr>
      </p:pic>
    </p:spTree>
    <p:extLst>
      <p:ext uri="{BB962C8B-B14F-4D97-AF65-F5344CB8AC3E}">
        <p14:creationId xmlns:p14="http://schemas.microsoft.com/office/powerpoint/2010/main" val="4019486885"/>
      </p:ext>
    </p:extLst>
  </p:cSld>
  <p:clrMapOvr>
    <a:masterClrMapping/>
  </p:clrMapOvr>
  <p:transition>
    <p:wipe dir="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2"/>
          <p:cNvSpPr>
            <a:spLocks noGrp="1" noChangeArrowheads="1"/>
          </p:cNvSpPr>
          <p:nvPr>
            <p:ph type="title"/>
          </p:nvPr>
        </p:nvSpPr>
        <p:spPr/>
        <p:txBody>
          <a:bodyPr/>
          <a:lstStyle/>
          <a:p>
            <a:pPr eaLnBrk="1" hangingPunct="1"/>
            <a:r>
              <a:rPr lang="en-US"/>
              <a:t>Decision Trees</a:t>
            </a:r>
          </a:p>
        </p:txBody>
      </p:sp>
      <p:sp>
        <p:nvSpPr>
          <p:cNvPr id="12293" name="Text Box 3"/>
          <p:cNvSpPr txBox="1">
            <a:spLocks noChangeArrowheads="1"/>
          </p:cNvSpPr>
          <p:nvPr/>
        </p:nvSpPr>
        <p:spPr bwMode="auto">
          <a:xfrm>
            <a:off x="8077200" y="1447801"/>
            <a:ext cx="1295400" cy="47720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960 (.8)</a:t>
            </a:r>
          </a:p>
          <a:p>
            <a:pPr eaLnBrk="0" hangingPunct="0">
              <a:spcBef>
                <a:spcPct val="50000"/>
              </a:spcBef>
            </a:pPr>
            <a:r>
              <a:rPr lang="en-US" sz="2200">
                <a:latin typeface="Times New Roman" pitchFamily="18" charset="0"/>
              </a:rPr>
              <a:t>220(.2)</a:t>
            </a:r>
          </a:p>
          <a:p>
            <a:pPr eaLnBrk="0" hangingPunct="0">
              <a:spcBef>
                <a:spcPct val="50000"/>
              </a:spcBef>
            </a:pPr>
            <a:r>
              <a:rPr lang="en-US" sz="2200">
                <a:latin typeface="Times New Roman" pitchFamily="18" charset="0"/>
              </a:rPr>
              <a:t>930(.4)</a:t>
            </a:r>
          </a:p>
          <a:p>
            <a:pPr eaLnBrk="0" hangingPunct="0">
              <a:spcBef>
                <a:spcPct val="50000"/>
              </a:spcBef>
            </a:pPr>
            <a:r>
              <a:rPr lang="en-US" sz="2200">
                <a:latin typeface="Times New Roman" pitchFamily="18" charset="0"/>
              </a:rPr>
              <a:t>140(.6)</a:t>
            </a:r>
          </a:p>
          <a:p>
            <a:pPr eaLnBrk="0" hangingPunct="0">
              <a:spcBef>
                <a:spcPct val="50000"/>
              </a:spcBef>
            </a:pPr>
            <a:r>
              <a:rPr lang="en-US" sz="2000" i="1">
                <a:latin typeface="Times New Roman" pitchFamily="18" charset="0"/>
              </a:rPr>
              <a:t>800(.8)</a:t>
            </a:r>
          </a:p>
          <a:p>
            <a:pPr eaLnBrk="0" hangingPunct="0">
              <a:spcBef>
                <a:spcPct val="50000"/>
              </a:spcBef>
            </a:pPr>
            <a:r>
              <a:rPr lang="en-US" sz="2000" i="1">
                <a:latin typeface="Times New Roman" pitchFamily="18" charset="0"/>
              </a:rPr>
              <a:t>100(.2)</a:t>
            </a:r>
          </a:p>
          <a:p>
            <a:pPr eaLnBrk="0" hangingPunct="0">
              <a:spcBef>
                <a:spcPct val="50000"/>
              </a:spcBef>
            </a:pPr>
            <a:r>
              <a:rPr lang="en-US" sz="2000" i="1">
                <a:latin typeface="Times New Roman" pitchFamily="18" charset="0"/>
              </a:rPr>
              <a:t>410(.8)</a:t>
            </a:r>
          </a:p>
          <a:p>
            <a:pPr eaLnBrk="0" hangingPunct="0">
              <a:spcBef>
                <a:spcPct val="50000"/>
              </a:spcBef>
            </a:pPr>
            <a:r>
              <a:rPr lang="en-US" sz="2000" i="1">
                <a:latin typeface="Times New Roman" pitchFamily="18" charset="0"/>
              </a:rPr>
              <a:t>180(.2)</a:t>
            </a:r>
            <a:endParaRPr lang="en-US" sz="2200">
              <a:latin typeface="Times New Roman" pitchFamily="18" charset="0"/>
            </a:endParaRPr>
          </a:p>
          <a:p>
            <a:pPr eaLnBrk="0" hangingPunct="0">
              <a:spcBef>
                <a:spcPct val="50000"/>
              </a:spcBef>
            </a:pPr>
            <a:r>
              <a:rPr lang="en-US" sz="2200">
                <a:latin typeface="Times New Roman" pitchFamily="18" charset="0"/>
              </a:rPr>
              <a:t>220(.4)</a:t>
            </a:r>
          </a:p>
          <a:p>
            <a:pPr eaLnBrk="0" hangingPunct="0">
              <a:spcBef>
                <a:spcPct val="50000"/>
              </a:spcBef>
            </a:pPr>
            <a:r>
              <a:rPr lang="en-US" sz="2200">
                <a:latin typeface="Times New Roman" pitchFamily="18" charset="0"/>
              </a:rPr>
              <a:t>100(.6)</a:t>
            </a:r>
          </a:p>
        </p:txBody>
      </p:sp>
      <p:sp>
        <p:nvSpPr>
          <p:cNvPr id="12294" name="Text Box 4"/>
          <p:cNvSpPr txBox="1">
            <a:spLocks noChangeArrowheads="1"/>
          </p:cNvSpPr>
          <p:nvPr/>
        </p:nvSpPr>
        <p:spPr bwMode="auto">
          <a:xfrm>
            <a:off x="1752600" y="22860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-550</a:t>
            </a:r>
          </a:p>
          <a:p>
            <a:pPr algn="r" eaLnBrk="0" hangingPunct="0">
              <a:spcBef>
                <a:spcPct val="50000"/>
              </a:spcBef>
            </a:pPr>
            <a:r>
              <a:rPr lang="en-US" sz="2400">
                <a:latin typeface="Times New Roman" pitchFamily="18" charset="0"/>
              </a:rPr>
              <a:t>NPV=    ?</a:t>
            </a:r>
          </a:p>
        </p:txBody>
      </p:sp>
      <p:sp>
        <p:nvSpPr>
          <p:cNvPr id="12295" name="Text Box 5"/>
          <p:cNvSpPr txBox="1">
            <a:spLocks noChangeArrowheads="1"/>
          </p:cNvSpPr>
          <p:nvPr/>
        </p:nvSpPr>
        <p:spPr bwMode="auto">
          <a:xfrm>
            <a:off x="1752600" y="5105401"/>
            <a:ext cx="1828800" cy="1015663"/>
          </a:xfrm>
          <a:prstGeom prst="rect">
            <a:avLst/>
          </a:prstGeom>
          <a:noFill/>
          <a:ln w="9525">
            <a:noFill/>
            <a:miter lim="800000"/>
            <a:headEnd/>
            <a:tailEnd/>
          </a:ln>
        </p:spPr>
        <p:txBody>
          <a:bodyPr>
            <a:spAutoFit/>
          </a:bodyPr>
          <a:lstStyle/>
          <a:p>
            <a:pPr algn="r" eaLnBrk="0" hangingPunct="0">
              <a:spcBef>
                <a:spcPct val="50000"/>
              </a:spcBef>
            </a:pPr>
            <a:r>
              <a:rPr lang="en-US" sz="2400">
                <a:latin typeface="Times New Roman" pitchFamily="18" charset="0"/>
              </a:rPr>
              <a:t>-250</a:t>
            </a:r>
          </a:p>
          <a:p>
            <a:pPr algn="r" eaLnBrk="0" hangingPunct="0">
              <a:spcBef>
                <a:spcPct val="50000"/>
              </a:spcBef>
            </a:pPr>
            <a:r>
              <a:rPr lang="en-US" sz="2400">
                <a:latin typeface="Times New Roman" pitchFamily="18" charset="0"/>
              </a:rPr>
              <a:t>NPV=    ?</a:t>
            </a:r>
          </a:p>
        </p:txBody>
      </p:sp>
      <p:grpSp>
        <p:nvGrpSpPr>
          <p:cNvPr id="2" name="Group 6"/>
          <p:cNvGrpSpPr>
            <a:grpSpLocks/>
          </p:cNvGrpSpPr>
          <p:nvPr/>
        </p:nvGrpSpPr>
        <p:grpSpPr bwMode="auto">
          <a:xfrm>
            <a:off x="6553200" y="1676400"/>
            <a:ext cx="1524000" cy="533400"/>
            <a:chOff x="3168" y="1056"/>
            <a:chExt cx="960" cy="336"/>
          </a:xfrm>
        </p:grpSpPr>
        <p:sp>
          <p:nvSpPr>
            <p:cNvPr id="12328" name="Line 7"/>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2329" name="Line 8"/>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3" name="Group 9"/>
          <p:cNvGrpSpPr>
            <a:grpSpLocks/>
          </p:cNvGrpSpPr>
          <p:nvPr/>
        </p:nvGrpSpPr>
        <p:grpSpPr bwMode="auto">
          <a:xfrm>
            <a:off x="6553200" y="2667000"/>
            <a:ext cx="1524000" cy="533400"/>
            <a:chOff x="3168" y="1056"/>
            <a:chExt cx="960" cy="336"/>
          </a:xfrm>
        </p:grpSpPr>
        <p:sp>
          <p:nvSpPr>
            <p:cNvPr id="12326" name="Line 10"/>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2327" name="Line 11"/>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2298" name="Text Box 12"/>
          <p:cNvSpPr txBox="1">
            <a:spLocks noChangeArrowheads="1"/>
          </p:cNvSpPr>
          <p:nvPr/>
        </p:nvSpPr>
        <p:spPr bwMode="auto">
          <a:xfrm>
            <a:off x="7239000" y="3733801"/>
            <a:ext cx="914400" cy="396875"/>
          </a:xfrm>
          <a:prstGeom prst="rect">
            <a:avLst/>
          </a:prstGeom>
          <a:noFill/>
          <a:ln w="9525">
            <a:noFill/>
            <a:miter lim="800000"/>
            <a:headEnd/>
            <a:tailEnd/>
          </a:ln>
        </p:spPr>
        <p:txBody>
          <a:bodyPr>
            <a:spAutoFit/>
          </a:bodyPr>
          <a:lstStyle/>
          <a:p>
            <a:pPr eaLnBrk="0" hangingPunct="0">
              <a:spcBef>
                <a:spcPct val="50000"/>
              </a:spcBef>
            </a:pPr>
            <a:r>
              <a:rPr lang="en-US" sz="2000" b="1">
                <a:solidFill>
                  <a:schemeClr val="accent2"/>
                </a:solidFill>
                <a:latin typeface="Times New Roman" pitchFamily="18" charset="0"/>
              </a:rPr>
              <a:t>-150</a:t>
            </a:r>
          </a:p>
        </p:txBody>
      </p:sp>
      <p:sp>
        <p:nvSpPr>
          <p:cNvPr id="12299" name="Text Box 13"/>
          <p:cNvSpPr txBox="1">
            <a:spLocks noChangeArrowheads="1"/>
          </p:cNvSpPr>
          <p:nvPr/>
        </p:nvSpPr>
        <p:spPr bwMode="auto">
          <a:xfrm>
            <a:off x="7315200" y="4648201"/>
            <a:ext cx="914400" cy="396875"/>
          </a:xfrm>
          <a:prstGeom prst="rect">
            <a:avLst/>
          </a:prstGeom>
          <a:noFill/>
          <a:ln w="9525">
            <a:noFill/>
            <a:miter lim="800000"/>
            <a:headEnd/>
            <a:tailEnd/>
          </a:ln>
        </p:spPr>
        <p:txBody>
          <a:bodyPr>
            <a:spAutoFit/>
          </a:bodyPr>
          <a:lstStyle/>
          <a:p>
            <a:pPr eaLnBrk="0" hangingPunct="0">
              <a:spcBef>
                <a:spcPct val="50000"/>
              </a:spcBef>
            </a:pPr>
            <a:r>
              <a:rPr lang="en-US" sz="2000" b="1">
                <a:solidFill>
                  <a:schemeClr val="accent2"/>
                </a:solidFill>
                <a:latin typeface="Times New Roman" pitchFamily="18" charset="0"/>
              </a:rPr>
              <a:t>  0</a:t>
            </a:r>
          </a:p>
        </p:txBody>
      </p:sp>
      <p:sp>
        <p:nvSpPr>
          <p:cNvPr id="12300" name="Line 14"/>
          <p:cNvSpPr>
            <a:spLocks noChangeShapeType="1"/>
          </p:cNvSpPr>
          <p:nvPr/>
        </p:nvSpPr>
        <p:spPr bwMode="auto">
          <a:xfrm flipH="1">
            <a:off x="3581400" y="1981200"/>
            <a:ext cx="1752600" cy="533400"/>
          </a:xfrm>
          <a:prstGeom prst="line">
            <a:avLst/>
          </a:prstGeom>
          <a:noFill/>
          <a:ln w="9525">
            <a:solidFill>
              <a:schemeClr val="tx1"/>
            </a:solidFill>
            <a:round/>
            <a:headEnd/>
            <a:tailEnd/>
          </a:ln>
        </p:spPr>
        <p:txBody>
          <a:bodyPr wrap="none" anchor="ctr"/>
          <a:lstStyle/>
          <a:p>
            <a:endParaRPr lang="en-US"/>
          </a:p>
        </p:txBody>
      </p:sp>
      <p:sp>
        <p:nvSpPr>
          <p:cNvPr id="12301" name="Line 15"/>
          <p:cNvSpPr>
            <a:spLocks noChangeShapeType="1"/>
          </p:cNvSpPr>
          <p:nvPr/>
        </p:nvSpPr>
        <p:spPr bwMode="auto">
          <a:xfrm flipH="1" flipV="1">
            <a:off x="3581400" y="2514600"/>
            <a:ext cx="1752600" cy="457200"/>
          </a:xfrm>
          <a:prstGeom prst="line">
            <a:avLst/>
          </a:prstGeom>
          <a:noFill/>
          <a:ln w="9525">
            <a:solidFill>
              <a:schemeClr val="tx1"/>
            </a:solidFill>
            <a:round/>
            <a:headEnd/>
            <a:tailEnd/>
          </a:ln>
        </p:spPr>
        <p:txBody>
          <a:bodyPr wrap="none" anchor="ctr"/>
          <a:lstStyle/>
          <a:p>
            <a:endParaRPr lang="en-US"/>
          </a:p>
        </p:txBody>
      </p:sp>
      <p:grpSp>
        <p:nvGrpSpPr>
          <p:cNvPr id="4" name="Group 16"/>
          <p:cNvGrpSpPr>
            <a:grpSpLocks/>
          </p:cNvGrpSpPr>
          <p:nvPr/>
        </p:nvGrpSpPr>
        <p:grpSpPr bwMode="auto">
          <a:xfrm>
            <a:off x="6553200" y="3657600"/>
            <a:ext cx="1524000" cy="533400"/>
            <a:chOff x="3168" y="1056"/>
            <a:chExt cx="960" cy="336"/>
          </a:xfrm>
        </p:grpSpPr>
        <p:sp>
          <p:nvSpPr>
            <p:cNvPr id="12324" name="Line 17"/>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2325" name="Line 18"/>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5" name="Group 19"/>
          <p:cNvGrpSpPr>
            <a:grpSpLocks/>
          </p:cNvGrpSpPr>
          <p:nvPr/>
        </p:nvGrpSpPr>
        <p:grpSpPr bwMode="auto">
          <a:xfrm>
            <a:off x="6553200" y="4572000"/>
            <a:ext cx="1524000" cy="533400"/>
            <a:chOff x="3168" y="1056"/>
            <a:chExt cx="960" cy="336"/>
          </a:xfrm>
        </p:grpSpPr>
        <p:sp>
          <p:nvSpPr>
            <p:cNvPr id="12322" name="Line 20"/>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2323" name="Line 21"/>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6" name="Group 22"/>
          <p:cNvGrpSpPr>
            <a:grpSpLocks/>
          </p:cNvGrpSpPr>
          <p:nvPr/>
        </p:nvGrpSpPr>
        <p:grpSpPr bwMode="auto">
          <a:xfrm>
            <a:off x="6553200" y="5486400"/>
            <a:ext cx="1524000" cy="533400"/>
            <a:chOff x="3168" y="1056"/>
            <a:chExt cx="960" cy="336"/>
          </a:xfrm>
        </p:grpSpPr>
        <p:sp>
          <p:nvSpPr>
            <p:cNvPr id="12320" name="Line 23"/>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12321" name="Line 24"/>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12305" name="Line 25"/>
          <p:cNvSpPr>
            <a:spLocks noChangeShapeType="1"/>
          </p:cNvSpPr>
          <p:nvPr/>
        </p:nvSpPr>
        <p:spPr bwMode="auto">
          <a:xfrm flipH="1">
            <a:off x="3657600" y="4495800"/>
            <a:ext cx="1600200" cy="838200"/>
          </a:xfrm>
          <a:prstGeom prst="line">
            <a:avLst/>
          </a:prstGeom>
          <a:noFill/>
          <a:ln w="9525">
            <a:solidFill>
              <a:schemeClr val="tx1"/>
            </a:solidFill>
            <a:round/>
            <a:headEnd/>
            <a:tailEnd/>
          </a:ln>
        </p:spPr>
        <p:txBody>
          <a:bodyPr wrap="none" anchor="ctr"/>
          <a:lstStyle/>
          <a:p>
            <a:endParaRPr lang="en-US"/>
          </a:p>
        </p:txBody>
      </p:sp>
      <p:sp>
        <p:nvSpPr>
          <p:cNvPr id="12306" name="Line 26"/>
          <p:cNvSpPr>
            <a:spLocks noChangeShapeType="1"/>
          </p:cNvSpPr>
          <p:nvPr/>
        </p:nvSpPr>
        <p:spPr bwMode="auto">
          <a:xfrm flipH="1" flipV="1">
            <a:off x="3657600" y="5334000"/>
            <a:ext cx="1600200" cy="457200"/>
          </a:xfrm>
          <a:prstGeom prst="line">
            <a:avLst/>
          </a:prstGeom>
          <a:noFill/>
          <a:ln w="9525">
            <a:solidFill>
              <a:schemeClr val="tx1"/>
            </a:solidFill>
            <a:round/>
            <a:headEnd/>
            <a:tailEnd/>
          </a:ln>
        </p:spPr>
        <p:txBody>
          <a:bodyPr wrap="none" anchor="ctr"/>
          <a:lstStyle/>
          <a:p>
            <a:endParaRPr lang="en-US"/>
          </a:p>
        </p:txBody>
      </p:sp>
      <p:sp>
        <p:nvSpPr>
          <p:cNvPr id="12307" name="Text Box 27"/>
          <p:cNvSpPr txBox="1">
            <a:spLocks noChangeArrowheads="1"/>
          </p:cNvSpPr>
          <p:nvPr/>
        </p:nvSpPr>
        <p:spPr bwMode="auto">
          <a:xfrm>
            <a:off x="6477000" y="4191000"/>
            <a:ext cx="533400" cy="457200"/>
          </a:xfrm>
          <a:prstGeom prst="rect">
            <a:avLst/>
          </a:prstGeom>
          <a:noFill/>
          <a:ln w="9525">
            <a:noFill/>
            <a:miter lim="800000"/>
            <a:headEnd/>
            <a:tailEnd/>
          </a:ln>
        </p:spPr>
        <p:txBody>
          <a:bodyPr>
            <a:spAutoFit/>
          </a:bodyPr>
          <a:lstStyle/>
          <a:p>
            <a:pPr eaLnBrk="0" hangingPunct="0">
              <a:spcBef>
                <a:spcPct val="50000"/>
              </a:spcBef>
            </a:pPr>
            <a:r>
              <a:rPr lang="en-US" sz="2400">
                <a:latin typeface="Times New Roman" pitchFamily="18" charset="0"/>
              </a:rPr>
              <a:t>or</a:t>
            </a:r>
          </a:p>
        </p:txBody>
      </p:sp>
      <p:sp>
        <p:nvSpPr>
          <p:cNvPr id="12308" name="AutoShape 28"/>
          <p:cNvSpPr>
            <a:spLocks/>
          </p:cNvSpPr>
          <p:nvPr/>
        </p:nvSpPr>
        <p:spPr bwMode="auto">
          <a:xfrm>
            <a:off x="6324600" y="3962400"/>
            <a:ext cx="304800" cy="914400"/>
          </a:xfrm>
          <a:prstGeom prst="leftBrace">
            <a:avLst>
              <a:gd name="adj1" fmla="val 25000"/>
              <a:gd name="adj2" fmla="val 50000"/>
            </a:avLst>
          </a:prstGeom>
          <a:noFill/>
          <a:ln w="9525">
            <a:solidFill>
              <a:schemeClr val="tx1"/>
            </a:solidFill>
            <a:round/>
            <a:headEnd/>
            <a:tailEnd/>
          </a:ln>
        </p:spPr>
        <p:txBody>
          <a:bodyPr wrap="none" anchor="ctr"/>
          <a:lstStyle/>
          <a:p>
            <a:endParaRPr lang="en-US"/>
          </a:p>
        </p:txBody>
      </p:sp>
      <p:sp>
        <p:nvSpPr>
          <p:cNvPr id="12309" name="Text Box 29"/>
          <p:cNvSpPr txBox="1">
            <a:spLocks noChangeArrowheads="1"/>
          </p:cNvSpPr>
          <p:nvPr/>
        </p:nvSpPr>
        <p:spPr bwMode="auto">
          <a:xfrm>
            <a:off x="9220200" y="1676401"/>
            <a:ext cx="1066800" cy="4314825"/>
          </a:xfrm>
          <a:prstGeom prst="rect">
            <a:avLst/>
          </a:prstGeom>
          <a:noFill/>
          <a:ln w="9525">
            <a:noFill/>
            <a:miter lim="800000"/>
            <a:headEnd/>
            <a:tailEnd/>
          </a:ln>
        </p:spPr>
        <p:txBody>
          <a:bodyPr>
            <a:spAutoFit/>
          </a:bodyPr>
          <a:lstStyle/>
          <a:p>
            <a:pPr eaLnBrk="0" hangingPunct="0">
              <a:spcBef>
                <a:spcPct val="50000"/>
              </a:spcBef>
            </a:pPr>
            <a:r>
              <a:rPr lang="en-US" sz="2200" b="1">
                <a:latin typeface="Times New Roman" pitchFamily="18" charset="0"/>
              </a:rPr>
              <a:t>812</a:t>
            </a:r>
          </a:p>
          <a:p>
            <a:pPr eaLnBrk="0" hangingPunct="0">
              <a:spcBef>
                <a:spcPct val="50000"/>
              </a:spcBef>
            </a:pPr>
            <a:endParaRPr lang="en-US" sz="2200" b="1">
              <a:latin typeface="Times New Roman" pitchFamily="18" charset="0"/>
            </a:endParaRPr>
          </a:p>
          <a:p>
            <a:pPr eaLnBrk="0" hangingPunct="0">
              <a:spcBef>
                <a:spcPct val="50000"/>
              </a:spcBef>
            </a:pPr>
            <a:r>
              <a:rPr lang="en-US" sz="2200" b="1">
                <a:latin typeface="Times New Roman" pitchFamily="18" charset="0"/>
              </a:rPr>
              <a:t>456</a:t>
            </a:r>
            <a:endParaRPr lang="en-US" sz="2200" b="1">
              <a:solidFill>
                <a:schemeClr val="accent2"/>
              </a:solidFill>
              <a:latin typeface="Times New Roman" pitchFamily="18" charset="0"/>
            </a:endParaRPr>
          </a:p>
          <a:p>
            <a:pPr eaLnBrk="0" hangingPunct="0">
              <a:spcBef>
                <a:spcPct val="50000"/>
              </a:spcBef>
            </a:pPr>
            <a:endParaRPr lang="en-US" sz="2200" b="1">
              <a:solidFill>
                <a:schemeClr val="accent2"/>
              </a:solidFill>
              <a:latin typeface="Times New Roman" pitchFamily="18" charset="0"/>
            </a:endParaRPr>
          </a:p>
          <a:p>
            <a:pPr eaLnBrk="0" hangingPunct="0">
              <a:spcBef>
                <a:spcPct val="50000"/>
              </a:spcBef>
            </a:pPr>
            <a:r>
              <a:rPr lang="en-US" sz="2000" b="1" i="1">
                <a:solidFill>
                  <a:schemeClr val="accent2"/>
                </a:solidFill>
                <a:latin typeface="Times New Roman" pitchFamily="18" charset="0"/>
              </a:rPr>
              <a:t>660</a:t>
            </a:r>
          </a:p>
          <a:p>
            <a:pPr eaLnBrk="0" hangingPunct="0">
              <a:spcBef>
                <a:spcPct val="50000"/>
              </a:spcBef>
            </a:pPr>
            <a:endParaRPr lang="en-US" sz="2000" b="1" i="1">
              <a:solidFill>
                <a:schemeClr val="accent2"/>
              </a:solidFill>
              <a:latin typeface="Times New Roman" pitchFamily="18" charset="0"/>
            </a:endParaRPr>
          </a:p>
          <a:p>
            <a:pPr eaLnBrk="0" hangingPunct="0">
              <a:spcBef>
                <a:spcPct val="50000"/>
              </a:spcBef>
            </a:pPr>
            <a:r>
              <a:rPr lang="en-US" sz="2000" b="1" i="1">
                <a:solidFill>
                  <a:schemeClr val="accent2"/>
                </a:solidFill>
                <a:latin typeface="Times New Roman" pitchFamily="18" charset="0"/>
              </a:rPr>
              <a:t>364</a:t>
            </a:r>
            <a:endParaRPr lang="en-US" sz="2200" b="1">
              <a:solidFill>
                <a:schemeClr val="accent2"/>
              </a:solidFill>
              <a:latin typeface="Times New Roman" pitchFamily="18" charset="0"/>
            </a:endParaRPr>
          </a:p>
          <a:p>
            <a:pPr eaLnBrk="0" hangingPunct="0">
              <a:spcBef>
                <a:spcPct val="50000"/>
              </a:spcBef>
            </a:pPr>
            <a:endParaRPr lang="en-US" sz="2200" b="1">
              <a:solidFill>
                <a:schemeClr val="accent2"/>
              </a:solidFill>
              <a:latin typeface="Times New Roman" pitchFamily="18" charset="0"/>
            </a:endParaRPr>
          </a:p>
          <a:p>
            <a:pPr eaLnBrk="0" hangingPunct="0">
              <a:spcBef>
                <a:spcPct val="50000"/>
              </a:spcBef>
            </a:pPr>
            <a:r>
              <a:rPr lang="en-US" sz="2200" b="1">
                <a:latin typeface="Times New Roman" pitchFamily="18" charset="0"/>
              </a:rPr>
              <a:t>148</a:t>
            </a:r>
            <a:endParaRPr lang="en-US" sz="2200" b="1">
              <a:solidFill>
                <a:schemeClr val="accent2"/>
              </a:solidFill>
              <a:latin typeface="Times New Roman" pitchFamily="18" charset="0"/>
            </a:endParaRPr>
          </a:p>
        </p:txBody>
      </p:sp>
      <p:graphicFrame>
        <p:nvGraphicFramePr>
          <p:cNvPr id="12290" name="Object 30"/>
          <p:cNvGraphicFramePr>
            <a:graphicFrameLocks noChangeAspect="1"/>
          </p:cNvGraphicFramePr>
          <p:nvPr/>
        </p:nvGraphicFramePr>
        <p:xfrm>
          <a:off x="6038851" y="3321051"/>
          <a:ext cx="112713" cy="214313"/>
        </p:xfrm>
        <a:graphic>
          <a:graphicData uri="http://schemas.openxmlformats.org/presentationml/2006/ole">
            <mc:AlternateContent xmlns:mc="http://schemas.openxmlformats.org/markup-compatibility/2006">
              <mc:Choice xmlns:v="urn:schemas-microsoft-com:vml" Requires="v">
                <p:oleObj name="Equation" r:id="rId3" imgW="114120" imgH="215640" progId="Equation.3">
                  <p:embed/>
                </p:oleObj>
              </mc:Choice>
              <mc:Fallback>
                <p:oleObj name="Equation" r:id="rId3" imgW="114120" imgH="215640" progId="Equation.3">
                  <p:embed/>
                  <p:pic>
                    <p:nvPicPr>
                      <p:cNvPr id="1229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1" y="3321051"/>
                        <a:ext cx="112713" cy="214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310" name="Text Box 31"/>
          <p:cNvSpPr txBox="1">
            <a:spLocks noChangeArrowheads="1"/>
          </p:cNvSpPr>
          <p:nvPr/>
        </p:nvSpPr>
        <p:spPr bwMode="auto">
          <a:xfrm>
            <a:off x="5410200" y="1752601"/>
            <a:ext cx="1524000" cy="1433513"/>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+150(.6)</a:t>
            </a: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+30(.4)</a:t>
            </a:r>
          </a:p>
        </p:txBody>
      </p:sp>
      <p:sp>
        <p:nvSpPr>
          <p:cNvPr id="12311" name="Text Box 32"/>
          <p:cNvSpPr txBox="1">
            <a:spLocks noChangeArrowheads="1"/>
          </p:cNvSpPr>
          <p:nvPr/>
        </p:nvSpPr>
        <p:spPr bwMode="auto">
          <a:xfrm>
            <a:off x="5257800" y="4191001"/>
            <a:ext cx="1524000" cy="18002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+100(.6)</a:t>
            </a:r>
          </a:p>
          <a:p>
            <a:pPr eaLnBrk="0" hangingPunct="0">
              <a:spcBef>
                <a:spcPct val="50000"/>
              </a:spcBef>
            </a:pPr>
            <a:endParaRPr lang="en-US" sz="1600">
              <a:latin typeface="Times New Roman" pitchFamily="18" charset="0"/>
            </a:endParaRP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+50(.4)</a:t>
            </a:r>
          </a:p>
        </p:txBody>
      </p:sp>
      <p:sp>
        <p:nvSpPr>
          <p:cNvPr id="12312" name="Text Box 33"/>
          <p:cNvSpPr txBox="1">
            <a:spLocks noChangeArrowheads="1"/>
          </p:cNvSpPr>
          <p:nvPr/>
        </p:nvSpPr>
        <p:spPr bwMode="auto">
          <a:xfrm>
            <a:off x="6477000" y="3505201"/>
            <a:ext cx="762000" cy="396875"/>
          </a:xfrm>
          <a:prstGeom prst="rect">
            <a:avLst/>
          </a:prstGeom>
          <a:noFill/>
          <a:ln w="9525">
            <a:noFill/>
            <a:miter lim="800000"/>
            <a:headEnd/>
            <a:tailEnd/>
          </a:ln>
        </p:spPr>
        <p:txBody>
          <a:bodyPr>
            <a:spAutoFit/>
          </a:bodyPr>
          <a:lstStyle/>
          <a:p>
            <a:pPr eaLnBrk="0" hangingPunct="0">
              <a:spcBef>
                <a:spcPct val="50000"/>
              </a:spcBef>
            </a:pPr>
            <a:r>
              <a:rPr lang="en-US" sz="2000" b="1">
                <a:solidFill>
                  <a:srgbClr val="FF3300"/>
                </a:solidFill>
                <a:latin typeface="Times New Roman" pitchFamily="18" charset="0"/>
              </a:rPr>
              <a:t>*450</a:t>
            </a:r>
          </a:p>
        </p:txBody>
      </p:sp>
      <p:sp>
        <p:nvSpPr>
          <p:cNvPr id="12313" name="Text Box 34"/>
          <p:cNvSpPr txBox="1">
            <a:spLocks noChangeArrowheads="1"/>
          </p:cNvSpPr>
          <p:nvPr/>
        </p:nvSpPr>
        <p:spPr bwMode="auto">
          <a:xfrm>
            <a:off x="6553200" y="4953001"/>
            <a:ext cx="762000" cy="396875"/>
          </a:xfrm>
          <a:prstGeom prst="rect">
            <a:avLst/>
          </a:prstGeom>
          <a:noFill/>
          <a:ln w="9525">
            <a:noFill/>
            <a:miter lim="800000"/>
            <a:headEnd/>
            <a:tailEnd/>
          </a:ln>
        </p:spPr>
        <p:txBody>
          <a:bodyPr>
            <a:spAutoFit/>
          </a:bodyPr>
          <a:lstStyle/>
          <a:p>
            <a:pPr eaLnBrk="0" hangingPunct="0">
              <a:spcBef>
                <a:spcPct val="50000"/>
              </a:spcBef>
            </a:pPr>
            <a:r>
              <a:rPr lang="en-US" sz="2000" b="1">
                <a:solidFill>
                  <a:srgbClr val="FF3300"/>
                </a:solidFill>
                <a:latin typeface="Times New Roman" pitchFamily="18" charset="0"/>
              </a:rPr>
              <a:t>  331</a:t>
            </a:r>
          </a:p>
        </p:txBody>
      </p:sp>
      <p:graphicFrame>
        <p:nvGraphicFramePr>
          <p:cNvPr id="12291" name="Object 35"/>
          <p:cNvGraphicFramePr>
            <a:graphicFrameLocks noChangeAspect="1"/>
          </p:cNvGraphicFramePr>
          <p:nvPr/>
        </p:nvGraphicFramePr>
        <p:xfrm>
          <a:off x="4267200" y="1524001"/>
          <a:ext cx="3054350" cy="1109663"/>
        </p:xfrm>
        <a:graphic>
          <a:graphicData uri="http://schemas.openxmlformats.org/presentationml/2006/ole">
            <mc:AlternateContent xmlns:mc="http://schemas.openxmlformats.org/markup-compatibility/2006">
              <mc:Choice xmlns:v="urn:schemas-microsoft-com:vml" Requires="v">
                <p:oleObj name="Equation" r:id="rId5" imgW="1079280" imgH="393480" progId="Equation.3">
                  <p:embed/>
                </p:oleObj>
              </mc:Choice>
              <mc:Fallback>
                <p:oleObj name="Equation" r:id="rId5" imgW="1079280" imgH="393480" progId="Equation.3">
                  <p:embed/>
                  <p:pic>
                    <p:nvPicPr>
                      <p:cNvPr id="12291"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7200" y="1524001"/>
                        <a:ext cx="3054350" cy="1109663"/>
                      </a:xfrm>
                      <a:prstGeom prst="rect">
                        <a:avLst/>
                      </a:prstGeom>
                      <a:solidFill>
                        <a:srgbClr val="FFCCFF"/>
                      </a:solidFill>
                      <a:ln w="9525">
                        <a:solidFill>
                          <a:srgbClr val="FF3300"/>
                        </a:solidFill>
                        <a:miter lim="800000"/>
                        <a:headEnd/>
                        <a:tailEnd/>
                      </a:ln>
                      <a:effectLst>
                        <a:outerShdw dist="107763" dir="2700000" algn="ctr" rotWithShape="0">
                          <a:srgbClr val="808080"/>
                        </a:outerShdw>
                      </a:effectLst>
                    </p:spPr>
                  </p:pic>
                </p:oleObj>
              </mc:Fallback>
            </mc:AlternateContent>
          </a:graphicData>
        </a:graphic>
      </p:graphicFrame>
      <p:sp>
        <p:nvSpPr>
          <p:cNvPr id="12314" name="Line 36"/>
          <p:cNvSpPr>
            <a:spLocks noChangeShapeType="1"/>
          </p:cNvSpPr>
          <p:nvPr/>
        </p:nvSpPr>
        <p:spPr bwMode="auto">
          <a:xfrm flipH="1" flipV="1">
            <a:off x="6096000" y="2514600"/>
            <a:ext cx="533400" cy="1066800"/>
          </a:xfrm>
          <a:prstGeom prst="line">
            <a:avLst/>
          </a:prstGeom>
          <a:noFill/>
          <a:ln w="9525">
            <a:solidFill>
              <a:srgbClr val="FF00FF"/>
            </a:solidFill>
            <a:round/>
            <a:headEnd/>
            <a:tailEnd type="triangle" w="med" len="med"/>
          </a:ln>
        </p:spPr>
        <p:txBody>
          <a:bodyPr wrap="none" anchor="ctr"/>
          <a:lstStyle/>
          <a:p>
            <a:endParaRPr lang="en-US"/>
          </a:p>
        </p:txBody>
      </p:sp>
      <p:sp>
        <p:nvSpPr>
          <p:cNvPr id="12315" name="Line 37"/>
          <p:cNvSpPr>
            <a:spLocks noChangeShapeType="1"/>
          </p:cNvSpPr>
          <p:nvPr/>
        </p:nvSpPr>
        <p:spPr bwMode="auto">
          <a:xfrm flipH="1" flipV="1">
            <a:off x="6553200" y="2438400"/>
            <a:ext cx="990600" cy="1295400"/>
          </a:xfrm>
          <a:prstGeom prst="line">
            <a:avLst/>
          </a:prstGeom>
          <a:noFill/>
          <a:ln w="9525">
            <a:solidFill>
              <a:srgbClr val="FF00FF"/>
            </a:solidFill>
            <a:round/>
            <a:headEnd/>
            <a:tailEnd type="triangle" w="med" len="med"/>
          </a:ln>
        </p:spPr>
        <p:txBody>
          <a:bodyPr wrap="none" anchor="ctr"/>
          <a:lstStyle/>
          <a:p>
            <a:endParaRPr lang="en-US"/>
          </a:p>
        </p:txBody>
      </p:sp>
      <p:sp>
        <p:nvSpPr>
          <p:cNvPr id="12316" name="Line 38"/>
          <p:cNvSpPr>
            <a:spLocks noChangeShapeType="1"/>
          </p:cNvSpPr>
          <p:nvPr/>
        </p:nvSpPr>
        <p:spPr bwMode="auto">
          <a:xfrm flipH="1" flipV="1">
            <a:off x="7010400" y="2438400"/>
            <a:ext cx="2438400" cy="1295400"/>
          </a:xfrm>
          <a:prstGeom prst="line">
            <a:avLst/>
          </a:prstGeom>
          <a:noFill/>
          <a:ln w="9525">
            <a:solidFill>
              <a:srgbClr val="FF00FF"/>
            </a:solidFill>
            <a:round/>
            <a:headEnd/>
            <a:tailEnd type="triangle" w="med" len="med"/>
          </a:ln>
        </p:spPr>
        <p:txBody>
          <a:bodyPr wrap="none" anchor="ctr"/>
          <a:lstStyle/>
          <a:p>
            <a:endParaRPr lang="en-US"/>
          </a:p>
        </p:txBody>
      </p:sp>
      <p:sp>
        <p:nvSpPr>
          <p:cNvPr id="43" name="Text Box 41"/>
          <p:cNvSpPr txBox="1">
            <a:spLocks noChangeArrowheads="1"/>
          </p:cNvSpPr>
          <p:nvPr/>
        </p:nvSpPr>
        <p:spPr bwMode="auto">
          <a:xfrm>
            <a:off x="2133600" y="18288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dirty="0">
                <a:solidFill>
                  <a:schemeClr val="accent2"/>
                </a:solidFill>
                <a:latin typeface="Times New Roman" pitchFamily="18" charset="0"/>
              </a:rPr>
              <a:t>Turboprop</a:t>
            </a:r>
          </a:p>
        </p:txBody>
      </p:sp>
      <p:sp>
        <p:nvSpPr>
          <p:cNvPr id="44" name="Text Box 42"/>
          <p:cNvSpPr txBox="1">
            <a:spLocks noChangeArrowheads="1"/>
          </p:cNvSpPr>
          <p:nvPr/>
        </p:nvSpPr>
        <p:spPr bwMode="auto">
          <a:xfrm>
            <a:off x="2133600" y="46482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a:solidFill>
                  <a:schemeClr val="accent2"/>
                </a:solidFill>
                <a:latin typeface="Times New Roman" pitchFamily="18" charset="0"/>
              </a:rPr>
              <a:t>Piston</a:t>
            </a:r>
          </a:p>
        </p:txBody>
      </p:sp>
      <p:pic>
        <p:nvPicPr>
          <p:cNvPr id="45" name="Picture 33" descr="AIRPLAN"/>
          <p:cNvPicPr>
            <a:picLocks noChangeAspect="1" noChangeArrowheads="1"/>
          </p:cNvPicPr>
          <p:nvPr/>
        </p:nvPicPr>
        <p:blipFill>
          <a:blip r:embed="rId7"/>
          <a:srcRect/>
          <a:stretch>
            <a:fillRect/>
          </a:stretch>
        </p:blipFill>
        <p:spPr bwMode="auto">
          <a:xfrm>
            <a:off x="7010400" y="107803"/>
            <a:ext cx="1676400" cy="1193800"/>
          </a:xfrm>
          <a:prstGeom prst="rect">
            <a:avLst/>
          </a:prstGeom>
          <a:noFill/>
          <a:ln w="9525">
            <a:noFill/>
            <a:miter lim="800000"/>
            <a:headEnd/>
            <a:tailEnd/>
          </a:ln>
        </p:spPr>
      </p:pic>
    </p:spTree>
    <p:extLst>
      <p:ext uri="{BB962C8B-B14F-4D97-AF65-F5344CB8AC3E}">
        <p14:creationId xmlns:p14="http://schemas.microsoft.com/office/powerpoint/2010/main" val="789581699"/>
      </p:ext>
    </p:extLst>
  </p:cSld>
  <p:clrMapOvr>
    <a:masterClrMapping/>
  </p:clrMapOvr>
  <p:transition>
    <p:zoom dir="in"/>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noFill/>
        </p:spPr>
        <p:txBody>
          <a:bodyPr vert="horz" lIns="92075" tIns="46038" rIns="92075" bIns="46038" anchor="ctr">
            <a:normAutofit fontScale="90000"/>
          </a:bodyPr>
          <a:lstStyle/>
          <a:p>
            <a:pPr eaLnBrk="1" hangingPunct="1"/>
            <a:r>
              <a:rPr lang="en-US"/>
              <a:t>Company Cost of Capital</a:t>
            </a:r>
            <a:br>
              <a:rPr lang="en-US"/>
            </a:br>
            <a:r>
              <a:rPr lang="en-US" sz="1800"/>
              <a:t>simple approach</a:t>
            </a:r>
          </a:p>
        </p:txBody>
      </p:sp>
      <p:sp>
        <p:nvSpPr>
          <p:cNvPr id="30723" name="Rectangle 3"/>
          <p:cNvSpPr>
            <a:spLocks noGrp="1" noChangeArrowheads="1"/>
          </p:cNvSpPr>
          <p:nvPr>
            <p:ph sz="quarter" idx="1"/>
          </p:nvPr>
        </p:nvSpPr>
        <p:spPr>
          <a:noFill/>
        </p:spPr>
        <p:txBody>
          <a:bodyPr vert="horz" lIns="92075" tIns="46038" rIns="92075" bIns="46038">
            <a:normAutofit/>
          </a:bodyPr>
          <a:lstStyle/>
          <a:p>
            <a:r>
              <a:rPr lang="en-US" i="1" u="sng" dirty="0"/>
              <a:t>Company Cost of Capital (COC) </a:t>
            </a:r>
            <a:r>
              <a:rPr lang="en-US" dirty="0"/>
              <a:t>is based on the average beta of the assets</a:t>
            </a:r>
          </a:p>
          <a:p>
            <a:r>
              <a:rPr lang="en-US" dirty="0"/>
              <a:t>The average Beta of the assets is based on the % of funds in each asset</a:t>
            </a:r>
          </a:p>
          <a:p>
            <a:pPr marL="0" indent="0">
              <a:buNone/>
            </a:pPr>
            <a:endParaRPr lang="en-US" dirty="0"/>
          </a:p>
          <a:p>
            <a:pPr marL="365760" lvl="1" indent="0">
              <a:buNone/>
            </a:pPr>
            <a:r>
              <a:rPr lang="en-US" dirty="0"/>
              <a:t>Assets = Debt + Equity</a:t>
            </a:r>
          </a:p>
          <a:p>
            <a:pPr marL="365760" lvl="1" indent="0">
              <a:buNone/>
            </a:pPr>
            <a:endParaRPr lang="en-US" dirty="0"/>
          </a:p>
          <a:p>
            <a:pPr marL="0" indent="0">
              <a:buNone/>
            </a:pPr>
            <a:endParaRPr lang="en-US" dirty="0"/>
          </a:p>
          <a:p>
            <a:pPr marL="0" indent="0">
              <a:buNone/>
            </a:pPr>
            <a:endParaRPr lang="en-US" dirty="0"/>
          </a:p>
          <a:p>
            <a:pPr marL="0" indent="0">
              <a:buNone/>
            </a:pPr>
            <a:endParaRPr lang="en-US" dirty="0"/>
          </a:p>
        </p:txBody>
      </p:sp>
      <p:graphicFrame>
        <p:nvGraphicFramePr>
          <p:cNvPr id="4" name="Object 3"/>
          <p:cNvGraphicFramePr>
            <a:graphicFrameLocks noChangeAspect="1"/>
          </p:cNvGraphicFramePr>
          <p:nvPr/>
        </p:nvGraphicFramePr>
        <p:xfrm>
          <a:off x="3771900" y="5029200"/>
          <a:ext cx="4940300" cy="533400"/>
        </p:xfrm>
        <a:graphic>
          <a:graphicData uri="http://schemas.openxmlformats.org/presentationml/2006/ole">
            <mc:AlternateContent xmlns:mc="http://schemas.openxmlformats.org/markup-compatibility/2006">
              <mc:Choice xmlns:v="urn:schemas-microsoft-com:vml" Requires="v">
                <p:oleObj name="Equation" r:id="rId3" imgW="2234880" imgH="241200" progId="Equation.3">
                  <p:embed/>
                </p:oleObj>
              </mc:Choice>
              <mc:Fallback>
                <p:oleObj name="Equation" r:id="rId3" imgW="2234880" imgH="241200" progId="Equation.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1900" y="5029200"/>
                        <a:ext cx="494030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Straight Arrow Connector 5"/>
          <p:cNvCxnSpPr/>
          <p:nvPr/>
        </p:nvCxnSpPr>
        <p:spPr>
          <a:xfrm rot="16200000" flipH="1">
            <a:off x="3657600" y="4572000"/>
            <a:ext cx="533400" cy="533400"/>
          </a:xfrm>
          <a:prstGeom prst="straightConnector1">
            <a:avLst/>
          </a:prstGeom>
          <a:ln w="2857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541699" name="Object 3"/>
          <p:cNvGraphicFramePr>
            <a:graphicFrameLocks noChangeAspect="1"/>
          </p:cNvGraphicFramePr>
          <p:nvPr/>
        </p:nvGraphicFramePr>
        <p:xfrm>
          <a:off x="5334001" y="6019800"/>
          <a:ext cx="4987925" cy="611188"/>
        </p:xfrm>
        <a:graphic>
          <a:graphicData uri="http://schemas.openxmlformats.org/presentationml/2006/ole">
            <mc:AlternateContent xmlns:mc="http://schemas.openxmlformats.org/markup-compatibility/2006">
              <mc:Choice xmlns:v="urn:schemas-microsoft-com:vml" Requires="v">
                <p:oleObj name="Equation" r:id="rId5" imgW="1866600" imgH="228600" progId="Equation.3">
                  <p:embed/>
                </p:oleObj>
              </mc:Choice>
              <mc:Fallback>
                <p:oleObj name="Equation" r:id="rId5" imgW="1866600" imgH="228600" progId="Equation.3">
                  <p:embed/>
                  <p:pic>
                    <p:nvPicPr>
                      <p:cNvPr id="54169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1" y="6019800"/>
                        <a:ext cx="4987925" cy="611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8" name="Straight Arrow Connector 7"/>
          <p:cNvCxnSpPr/>
          <p:nvPr/>
        </p:nvCxnSpPr>
        <p:spPr>
          <a:xfrm rot="16200000" flipH="1">
            <a:off x="4724400" y="5638800"/>
            <a:ext cx="533400" cy="533400"/>
          </a:xfrm>
          <a:prstGeom prst="straightConnector1">
            <a:avLst/>
          </a:prstGeom>
          <a:ln w="2857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192323"/>
      </p:ext>
    </p:extLst>
  </p:cSld>
  <p:clrMapOvr>
    <a:masterClrMapping/>
  </p:clrMapOvr>
  <p:transition>
    <p:pull dir="rd"/>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t>Decision Trees</a:t>
            </a:r>
          </a:p>
        </p:txBody>
      </p:sp>
      <p:sp>
        <p:nvSpPr>
          <p:cNvPr id="30723" name="Text Box 3"/>
          <p:cNvSpPr txBox="1">
            <a:spLocks noChangeArrowheads="1"/>
          </p:cNvSpPr>
          <p:nvPr/>
        </p:nvSpPr>
        <p:spPr bwMode="auto">
          <a:xfrm>
            <a:off x="8077200" y="1447801"/>
            <a:ext cx="1295400" cy="47720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960 (.8)</a:t>
            </a:r>
          </a:p>
          <a:p>
            <a:pPr eaLnBrk="0" hangingPunct="0">
              <a:spcBef>
                <a:spcPct val="50000"/>
              </a:spcBef>
            </a:pPr>
            <a:r>
              <a:rPr lang="en-US" sz="2200">
                <a:latin typeface="Times New Roman" pitchFamily="18" charset="0"/>
              </a:rPr>
              <a:t>220(.2)</a:t>
            </a:r>
          </a:p>
          <a:p>
            <a:pPr eaLnBrk="0" hangingPunct="0">
              <a:spcBef>
                <a:spcPct val="50000"/>
              </a:spcBef>
            </a:pPr>
            <a:r>
              <a:rPr lang="en-US" sz="2200">
                <a:latin typeface="Times New Roman" pitchFamily="18" charset="0"/>
              </a:rPr>
              <a:t>930(.4)</a:t>
            </a:r>
          </a:p>
          <a:p>
            <a:pPr eaLnBrk="0" hangingPunct="0">
              <a:spcBef>
                <a:spcPct val="50000"/>
              </a:spcBef>
            </a:pPr>
            <a:r>
              <a:rPr lang="en-US" sz="2200">
                <a:latin typeface="Times New Roman" pitchFamily="18" charset="0"/>
              </a:rPr>
              <a:t>140(.6)</a:t>
            </a:r>
          </a:p>
          <a:p>
            <a:pPr eaLnBrk="0" hangingPunct="0">
              <a:spcBef>
                <a:spcPct val="50000"/>
              </a:spcBef>
            </a:pPr>
            <a:r>
              <a:rPr lang="en-US" sz="2000" i="1">
                <a:latin typeface="Times New Roman" pitchFamily="18" charset="0"/>
              </a:rPr>
              <a:t>800(.8)</a:t>
            </a:r>
          </a:p>
          <a:p>
            <a:pPr eaLnBrk="0" hangingPunct="0">
              <a:spcBef>
                <a:spcPct val="50000"/>
              </a:spcBef>
            </a:pPr>
            <a:r>
              <a:rPr lang="en-US" sz="2000" i="1">
                <a:latin typeface="Times New Roman" pitchFamily="18" charset="0"/>
              </a:rPr>
              <a:t>100(.2)</a:t>
            </a:r>
          </a:p>
          <a:p>
            <a:pPr eaLnBrk="0" hangingPunct="0">
              <a:spcBef>
                <a:spcPct val="50000"/>
              </a:spcBef>
            </a:pPr>
            <a:r>
              <a:rPr lang="en-US" sz="2000" i="1">
                <a:latin typeface="Times New Roman" pitchFamily="18" charset="0"/>
              </a:rPr>
              <a:t>410(.8)</a:t>
            </a:r>
          </a:p>
          <a:p>
            <a:pPr eaLnBrk="0" hangingPunct="0">
              <a:spcBef>
                <a:spcPct val="50000"/>
              </a:spcBef>
            </a:pPr>
            <a:r>
              <a:rPr lang="en-US" sz="2000" i="1">
                <a:latin typeface="Times New Roman" pitchFamily="18" charset="0"/>
              </a:rPr>
              <a:t>180(.2)</a:t>
            </a:r>
            <a:endParaRPr lang="en-US" sz="2200">
              <a:latin typeface="Times New Roman" pitchFamily="18" charset="0"/>
            </a:endParaRPr>
          </a:p>
          <a:p>
            <a:pPr eaLnBrk="0" hangingPunct="0">
              <a:spcBef>
                <a:spcPct val="50000"/>
              </a:spcBef>
            </a:pPr>
            <a:r>
              <a:rPr lang="en-US" sz="2200">
                <a:latin typeface="Times New Roman" pitchFamily="18" charset="0"/>
              </a:rPr>
              <a:t>220(.4)</a:t>
            </a:r>
          </a:p>
          <a:p>
            <a:pPr eaLnBrk="0" hangingPunct="0">
              <a:spcBef>
                <a:spcPct val="50000"/>
              </a:spcBef>
            </a:pPr>
            <a:r>
              <a:rPr lang="en-US" sz="2200">
                <a:latin typeface="Times New Roman" pitchFamily="18" charset="0"/>
              </a:rPr>
              <a:t>100(.6)</a:t>
            </a:r>
          </a:p>
        </p:txBody>
      </p:sp>
      <p:sp>
        <p:nvSpPr>
          <p:cNvPr id="30724" name="Text Box 4"/>
          <p:cNvSpPr txBox="1">
            <a:spLocks noChangeArrowheads="1"/>
          </p:cNvSpPr>
          <p:nvPr/>
        </p:nvSpPr>
        <p:spPr bwMode="auto">
          <a:xfrm>
            <a:off x="9220200" y="1676401"/>
            <a:ext cx="1066800" cy="43148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812</a:t>
            </a: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456</a:t>
            </a:r>
          </a:p>
          <a:p>
            <a:pPr eaLnBrk="0" hangingPunct="0">
              <a:spcBef>
                <a:spcPct val="50000"/>
              </a:spcBef>
            </a:pPr>
            <a:endParaRPr lang="en-US" sz="2200">
              <a:latin typeface="Times New Roman" pitchFamily="18" charset="0"/>
            </a:endParaRPr>
          </a:p>
          <a:p>
            <a:pPr eaLnBrk="0" hangingPunct="0">
              <a:spcBef>
                <a:spcPct val="50000"/>
              </a:spcBef>
            </a:pPr>
            <a:r>
              <a:rPr lang="en-US" sz="2000" i="1">
                <a:latin typeface="Times New Roman" pitchFamily="18" charset="0"/>
              </a:rPr>
              <a:t>660</a:t>
            </a:r>
          </a:p>
          <a:p>
            <a:pPr eaLnBrk="0" hangingPunct="0">
              <a:spcBef>
                <a:spcPct val="50000"/>
              </a:spcBef>
            </a:pPr>
            <a:endParaRPr lang="en-US" sz="2000" i="1">
              <a:latin typeface="Times New Roman" pitchFamily="18" charset="0"/>
            </a:endParaRPr>
          </a:p>
          <a:p>
            <a:pPr eaLnBrk="0" hangingPunct="0">
              <a:spcBef>
                <a:spcPct val="50000"/>
              </a:spcBef>
            </a:pPr>
            <a:r>
              <a:rPr lang="en-US" sz="2000" i="1">
                <a:latin typeface="Times New Roman" pitchFamily="18" charset="0"/>
              </a:rPr>
              <a:t>364</a:t>
            </a:r>
            <a:endParaRPr lang="en-US" sz="2200">
              <a:latin typeface="Times New Roman" pitchFamily="18" charset="0"/>
            </a:endParaRPr>
          </a:p>
          <a:p>
            <a:pPr eaLnBrk="0" hangingPunct="0">
              <a:spcBef>
                <a:spcPct val="50000"/>
              </a:spcBef>
            </a:pPr>
            <a:endParaRPr lang="en-US" sz="2200">
              <a:latin typeface="Times New Roman" pitchFamily="18" charset="0"/>
            </a:endParaRPr>
          </a:p>
          <a:p>
            <a:pPr eaLnBrk="0" hangingPunct="0">
              <a:spcBef>
                <a:spcPct val="50000"/>
              </a:spcBef>
            </a:pPr>
            <a:r>
              <a:rPr lang="en-US" sz="2200">
                <a:latin typeface="Times New Roman" pitchFamily="18" charset="0"/>
              </a:rPr>
              <a:t>148</a:t>
            </a:r>
          </a:p>
        </p:txBody>
      </p:sp>
      <p:sp>
        <p:nvSpPr>
          <p:cNvPr id="30725" name="Text Box 5"/>
          <p:cNvSpPr txBox="1">
            <a:spLocks noChangeArrowheads="1"/>
          </p:cNvSpPr>
          <p:nvPr/>
        </p:nvSpPr>
        <p:spPr bwMode="auto">
          <a:xfrm>
            <a:off x="5410200" y="1752601"/>
            <a:ext cx="1524000" cy="1433513"/>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+150(.6)</a:t>
            </a:r>
          </a:p>
          <a:p>
            <a:pPr eaLnBrk="0" hangingPunct="0">
              <a:spcBef>
                <a:spcPct val="50000"/>
              </a:spcBef>
            </a:pPr>
            <a:r>
              <a:rPr lang="en-US" sz="2200">
                <a:latin typeface="Times New Roman" pitchFamily="18" charset="0"/>
              </a:rPr>
              <a:t>710.73</a:t>
            </a:r>
          </a:p>
          <a:p>
            <a:pPr eaLnBrk="0" hangingPunct="0">
              <a:spcBef>
                <a:spcPct val="50000"/>
              </a:spcBef>
            </a:pPr>
            <a:r>
              <a:rPr lang="en-US" sz="2200">
                <a:latin typeface="Times New Roman" pitchFamily="18" charset="0"/>
              </a:rPr>
              <a:t>+30(.4)</a:t>
            </a:r>
          </a:p>
        </p:txBody>
      </p:sp>
      <p:sp>
        <p:nvSpPr>
          <p:cNvPr id="30726" name="Text Box 6"/>
          <p:cNvSpPr txBox="1">
            <a:spLocks noChangeArrowheads="1"/>
          </p:cNvSpPr>
          <p:nvPr/>
        </p:nvSpPr>
        <p:spPr bwMode="auto">
          <a:xfrm>
            <a:off x="5257800" y="4191001"/>
            <a:ext cx="1524000" cy="1800225"/>
          </a:xfrm>
          <a:prstGeom prst="rect">
            <a:avLst/>
          </a:prstGeom>
          <a:noFill/>
          <a:ln w="9525">
            <a:noFill/>
            <a:miter lim="800000"/>
            <a:headEnd/>
            <a:tailEnd/>
          </a:ln>
        </p:spPr>
        <p:txBody>
          <a:bodyPr>
            <a:spAutoFit/>
          </a:bodyPr>
          <a:lstStyle/>
          <a:p>
            <a:pPr eaLnBrk="0" hangingPunct="0">
              <a:spcBef>
                <a:spcPct val="50000"/>
              </a:spcBef>
            </a:pPr>
            <a:r>
              <a:rPr lang="en-US" sz="2200">
                <a:latin typeface="Times New Roman" pitchFamily="18" charset="0"/>
              </a:rPr>
              <a:t>+100(.6)</a:t>
            </a:r>
          </a:p>
          <a:p>
            <a:pPr eaLnBrk="0" hangingPunct="0">
              <a:spcBef>
                <a:spcPct val="50000"/>
              </a:spcBef>
            </a:pPr>
            <a:endParaRPr lang="en-US" sz="1600">
              <a:latin typeface="Times New Roman" pitchFamily="18" charset="0"/>
            </a:endParaRPr>
          </a:p>
          <a:p>
            <a:pPr eaLnBrk="0" hangingPunct="0">
              <a:spcBef>
                <a:spcPct val="50000"/>
              </a:spcBef>
            </a:pPr>
            <a:r>
              <a:rPr lang="en-US" sz="2200">
                <a:latin typeface="Times New Roman" pitchFamily="18" charset="0"/>
              </a:rPr>
              <a:t>403.82</a:t>
            </a:r>
          </a:p>
          <a:p>
            <a:pPr eaLnBrk="0" hangingPunct="0">
              <a:spcBef>
                <a:spcPct val="50000"/>
              </a:spcBef>
            </a:pPr>
            <a:r>
              <a:rPr lang="en-US" sz="2200">
                <a:latin typeface="Times New Roman" pitchFamily="18" charset="0"/>
              </a:rPr>
              <a:t>+50(.4)</a:t>
            </a:r>
          </a:p>
        </p:txBody>
      </p:sp>
      <p:sp>
        <p:nvSpPr>
          <p:cNvPr id="30727" name="Text Box 7"/>
          <p:cNvSpPr txBox="1">
            <a:spLocks noChangeArrowheads="1"/>
          </p:cNvSpPr>
          <p:nvPr/>
        </p:nvSpPr>
        <p:spPr bwMode="auto">
          <a:xfrm>
            <a:off x="1752600" y="2286001"/>
            <a:ext cx="1828800" cy="1015663"/>
          </a:xfrm>
          <a:prstGeom prst="rect">
            <a:avLst/>
          </a:prstGeom>
          <a:solidFill>
            <a:schemeClr val="bg1"/>
          </a:solidFill>
          <a:ln w="9525">
            <a:noFill/>
            <a:miter lim="800000"/>
            <a:headEnd/>
            <a:tailEnd/>
          </a:ln>
        </p:spPr>
        <p:txBody>
          <a:bodyPr>
            <a:spAutoFit/>
          </a:bodyPr>
          <a:lstStyle/>
          <a:p>
            <a:pPr algn="r" eaLnBrk="0" hangingPunct="0">
              <a:spcBef>
                <a:spcPct val="50000"/>
              </a:spcBef>
            </a:pPr>
            <a:r>
              <a:rPr lang="en-US" sz="2400">
                <a:latin typeface="Times New Roman" pitchFamily="18" charset="0"/>
              </a:rPr>
              <a:t>-550</a:t>
            </a:r>
          </a:p>
          <a:p>
            <a:pPr algn="r" eaLnBrk="0" hangingPunct="0">
              <a:spcBef>
                <a:spcPct val="50000"/>
              </a:spcBef>
            </a:pPr>
            <a:r>
              <a:rPr lang="en-US" sz="2400">
                <a:latin typeface="Times New Roman" pitchFamily="18" charset="0"/>
              </a:rPr>
              <a:t>NPV=96.12</a:t>
            </a:r>
          </a:p>
        </p:txBody>
      </p:sp>
      <p:sp>
        <p:nvSpPr>
          <p:cNvPr id="30728" name="Text Box 8"/>
          <p:cNvSpPr txBox="1">
            <a:spLocks noChangeArrowheads="1"/>
          </p:cNvSpPr>
          <p:nvPr/>
        </p:nvSpPr>
        <p:spPr bwMode="auto">
          <a:xfrm>
            <a:off x="1752600" y="5105401"/>
            <a:ext cx="1828800" cy="1015663"/>
          </a:xfrm>
          <a:prstGeom prst="rect">
            <a:avLst/>
          </a:prstGeom>
          <a:solidFill>
            <a:schemeClr val="bg1"/>
          </a:solidFill>
          <a:ln w="9525">
            <a:noFill/>
            <a:miter lim="800000"/>
            <a:headEnd/>
            <a:tailEnd/>
          </a:ln>
        </p:spPr>
        <p:txBody>
          <a:bodyPr>
            <a:spAutoFit/>
          </a:bodyPr>
          <a:lstStyle/>
          <a:p>
            <a:pPr algn="r" eaLnBrk="0" hangingPunct="0">
              <a:spcBef>
                <a:spcPct val="50000"/>
              </a:spcBef>
            </a:pPr>
            <a:r>
              <a:rPr lang="en-US" sz="2400">
                <a:latin typeface="Times New Roman" pitchFamily="18" charset="0"/>
              </a:rPr>
              <a:t>-250</a:t>
            </a:r>
          </a:p>
          <a:p>
            <a:pPr algn="r" eaLnBrk="0" hangingPunct="0">
              <a:spcBef>
                <a:spcPct val="50000"/>
              </a:spcBef>
            </a:pPr>
            <a:r>
              <a:rPr lang="en-US" sz="2400">
                <a:solidFill>
                  <a:srgbClr val="FF3300"/>
                </a:solidFill>
                <a:latin typeface="Times New Roman" pitchFamily="18" charset="0"/>
              </a:rPr>
              <a:t>NPV=117.00</a:t>
            </a:r>
          </a:p>
        </p:txBody>
      </p:sp>
      <p:grpSp>
        <p:nvGrpSpPr>
          <p:cNvPr id="2" name="Group 9"/>
          <p:cNvGrpSpPr>
            <a:grpSpLocks/>
          </p:cNvGrpSpPr>
          <p:nvPr/>
        </p:nvGrpSpPr>
        <p:grpSpPr bwMode="auto">
          <a:xfrm>
            <a:off x="6553200" y="1676400"/>
            <a:ext cx="1524000" cy="533400"/>
            <a:chOff x="3168" y="1056"/>
            <a:chExt cx="960" cy="336"/>
          </a:xfrm>
        </p:grpSpPr>
        <p:sp>
          <p:nvSpPr>
            <p:cNvPr id="30759" name="Line 10"/>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30760" name="Line 11"/>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3" name="Group 12"/>
          <p:cNvGrpSpPr>
            <a:grpSpLocks/>
          </p:cNvGrpSpPr>
          <p:nvPr/>
        </p:nvGrpSpPr>
        <p:grpSpPr bwMode="auto">
          <a:xfrm>
            <a:off x="6553200" y="2667000"/>
            <a:ext cx="1524000" cy="533400"/>
            <a:chOff x="3168" y="1056"/>
            <a:chExt cx="960" cy="336"/>
          </a:xfrm>
        </p:grpSpPr>
        <p:sp>
          <p:nvSpPr>
            <p:cNvPr id="30757" name="Line 13"/>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30758" name="Line 14"/>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30731" name="Text Box 15"/>
          <p:cNvSpPr txBox="1">
            <a:spLocks noChangeArrowheads="1"/>
          </p:cNvSpPr>
          <p:nvPr/>
        </p:nvSpPr>
        <p:spPr bwMode="auto">
          <a:xfrm>
            <a:off x="7239000" y="37338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-150</a:t>
            </a:r>
          </a:p>
        </p:txBody>
      </p:sp>
      <p:sp>
        <p:nvSpPr>
          <p:cNvPr id="30732" name="Text Box 16"/>
          <p:cNvSpPr txBox="1">
            <a:spLocks noChangeArrowheads="1"/>
          </p:cNvSpPr>
          <p:nvPr/>
        </p:nvSpPr>
        <p:spPr bwMode="auto">
          <a:xfrm>
            <a:off x="7315200" y="4648201"/>
            <a:ext cx="9144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0</a:t>
            </a:r>
          </a:p>
        </p:txBody>
      </p:sp>
      <p:sp>
        <p:nvSpPr>
          <p:cNvPr id="30733" name="Text Box 17"/>
          <p:cNvSpPr txBox="1">
            <a:spLocks noChangeArrowheads="1"/>
          </p:cNvSpPr>
          <p:nvPr/>
        </p:nvSpPr>
        <p:spPr bwMode="auto">
          <a:xfrm>
            <a:off x="6477000" y="3505201"/>
            <a:ext cx="7620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*450</a:t>
            </a:r>
          </a:p>
        </p:txBody>
      </p:sp>
      <p:sp>
        <p:nvSpPr>
          <p:cNvPr id="30734" name="Text Box 18"/>
          <p:cNvSpPr txBox="1">
            <a:spLocks noChangeArrowheads="1"/>
          </p:cNvSpPr>
          <p:nvPr/>
        </p:nvSpPr>
        <p:spPr bwMode="auto">
          <a:xfrm>
            <a:off x="6553200" y="4953001"/>
            <a:ext cx="7620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  331</a:t>
            </a:r>
          </a:p>
        </p:txBody>
      </p:sp>
      <p:sp>
        <p:nvSpPr>
          <p:cNvPr id="30735" name="Line 19"/>
          <p:cNvSpPr>
            <a:spLocks noChangeShapeType="1"/>
          </p:cNvSpPr>
          <p:nvPr/>
        </p:nvSpPr>
        <p:spPr bwMode="auto">
          <a:xfrm flipH="1">
            <a:off x="3581400" y="1981200"/>
            <a:ext cx="1752600" cy="533400"/>
          </a:xfrm>
          <a:prstGeom prst="line">
            <a:avLst/>
          </a:prstGeom>
          <a:noFill/>
          <a:ln w="9525">
            <a:solidFill>
              <a:schemeClr val="tx1"/>
            </a:solidFill>
            <a:round/>
            <a:headEnd/>
            <a:tailEnd/>
          </a:ln>
        </p:spPr>
        <p:txBody>
          <a:bodyPr wrap="none" anchor="ctr"/>
          <a:lstStyle/>
          <a:p>
            <a:endParaRPr lang="en-US"/>
          </a:p>
        </p:txBody>
      </p:sp>
      <p:sp>
        <p:nvSpPr>
          <p:cNvPr id="30736" name="Line 20"/>
          <p:cNvSpPr>
            <a:spLocks noChangeShapeType="1"/>
          </p:cNvSpPr>
          <p:nvPr/>
        </p:nvSpPr>
        <p:spPr bwMode="auto">
          <a:xfrm flipH="1" flipV="1">
            <a:off x="3581400" y="2514600"/>
            <a:ext cx="1752600" cy="457200"/>
          </a:xfrm>
          <a:prstGeom prst="line">
            <a:avLst/>
          </a:prstGeom>
          <a:noFill/>
          <a:ln w="9525">
            <a:solidFill>
              <a:schemeClr val="tx1"/>
            </a:solidFill>
            <a:round/>
            <a:headEnd/>
            <a:tailEnd/>
          </a:ln>
        </p:spPr>
        <p:txBody>
          <a:bodyPr wrap="none" anchor="ctr"/>
          <a:lstStyle/>
          <a:p>
            <a:endParaRPr lang="en-US"/>
          </a:p>
        </p:txBody>
      </p:sp>
      <p:grpSp>
        <p:nvGrpSpPr>
          <p:cNvPr id="4" name="Group 21"/>
          <p:cNvGrpSpPr>
            <a:grpSpLocks/>
          </p:cNvGrpSpPr>
          <p:nvPr/>
        </p:nvGrpSpPr>
        <p:grpSpPr bwMode="auto">
          <a:xfrm>
            <a:off x="6553200" y="3657600"/>
            <a:ext cx="1524000" cy="533400"/>
            <a:chOff x="3168" y="1056"/>
            <a:chExt cx="960" cy="336"/>
          </a:xfrm>
        </p:grpSpPr>
        <p:sp>
          <p:nvSpPr>
            <p:cNvPr id="30755" name="Line 22"/>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30756" name="Line 23"/>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5" name="Group 24"/>
          <p:cNvGrpSpPr>
            <a:grpSpLocks/>
          </p:cNvGrpSpPr>
          <p:nvPr/>
        </p:nvGrpSpPr>
        <p:grpSpPr bwMode="auto">
          <a:xfrm>
            <a:off x="6553200" y="4572000"/>
            <a:ext cx="1524000" cy="533400"/>
            <a:chOff x="3168" y="1056"/>
            <a:chExt cx="960" cy="336"/>
          </a:xfrm>
        </p:grpSpPr>
        <p:sp>
          <p:nvSpPr>
            <p:cNvPr id="30753" name="Line 25"/>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30754" name="Line 26"/>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grpSp>
        <p:nvGrpSpPr>
          <p:cNvPr id="6" name="Group 27"/>
          <p:cNvGrpSpPr>
            <a:grpSpLocks/>
          </p:cNvGrpSpPr>
          <p:nvPr/>
        </p:nvGrpSpPr>
        <p:grpSpPr bwMode="auto">
          <a:xfrm>
            <a:off x="6553200" y="5486400"/>
            <a:ext cx="1524000" cy="533400"/>
            <a:chOff x="3168" y="1056"/>
            <a:chExt cx="960" cy="336"/>
          </a:xfrm>
        </p:grpSpPr>
        <p:sp>
          <p:nvSpPr>
            <p:cNvPr id="30751" name="Line 28"/>
            <p:cNvSpPr>
              <a:spLocks noChangeShapeType="1"/>
            </p:cNvSpPr>
            <p:nvPr/>
          </p:nvSpPr>
          <p:spPr bwMode="auto">
            <a:xfrm flipH="1">
              <a:off x="3168" y="1056"/>
              <a:ext cx="960" cy="192"/>
            </a:xfrm>
            <a:prstGeom prst="line">
              <a:avLst/>
            </a:prstGeom>
            <a:noFill/>
            <a:ln w="9525">
              <a:solidFill>
                <a:schemeClr val="tx1"/>
              </a:solidFill>
              <a:round/>
              <a:headEnd/>
              <a:tailEnd/>
            </a:ln>
          </p:spPr>
          <p:txBody>
            <a:bodyPr wrap="none" anchor="ctr"/>
            <a:lstStyle/>
            <a:p>
              <a:endParaRPr lang="en-US"/>
            </a:p>
          </p:txBody>
        </p:sp>
        <p:sp>
          <p:nvSpPr>
            <p:cNvPr id="30752" name="Line 29"/>
            <p:cNvSpPr>
              <a:spLocks noChangeShapeType="1"/>
            </p:cNvSpPr>
            <p:nvPr/>
          </p:nvSpPr>
          <p:spPr bwMode="auto">
            <a:xfrm flipH="1" flipV="1">
              <a:off x="3168" y="1248"/>
              <a:ext cx="960" cy="144"/>
            </a:xfrm>
            <a:prstGeom prst="line">
              <a:avLst/>
            </a:prstGeom>
            <a:noFill/>
            <a:ln w="9525">
              <a:solidFill>
                <a:schemeClr val="tx1"/>
              </a:solidFill>
              <a:round/>
              <a:headEnd/>
              <a:tailEnd/>
            </a:ln>
          </p:spPr>
          <p:txBody>
            <a:bodyPr wrap="none" anchor="ctr"/>
            <a:lstStyle/>
            <a:p>
              <a:endParaRPr lang="en-US"/>
            </a:p>
          </p:txBody>
        </p:sp>
      </p:grpSp>
      <p:sp>
        <p:nvSpPr>
          <p:cNvPr id="30740" name="Line 30"/>
          <p:cNvSpPr>
            <a:spLocks noChangeShapeType="1"/>
          </p:cNvSpPr>
          <p:nvPr/>
        </p:nvSpPr>
        <p:spPr bwMode="auto">
          <a:xfrm flipH="1">
            <a:off x="3657600" y="4495800"/>
            <a:ext cx="1600200" cy="838200"/>
          </a:xfrm>
          <a:prstGeom prst="line">
            <a:avLst/>
          </a:prstGeom>
          <a:noFill/>
          <a:ln w="9525">
            <a:solidFill>
              <a:schemeClr val="tx1"/>
            </a:solidFill>
            <a:round/>
            <a:headEnd/>
            <a:tailEnd/>
          </a:ln>
        </p:spPr>
        <p:txBody>
          <a:bodyPr wrap="none" anchor="ctr"/>
          <a:lstStyle/>
          <a:p>
            <a:endParaRPr lang="en-US"/>
          </a:p>
        </p:txBody>
      </p:sp>
      <p:sp>
        <p:nvSpPr>
          <p:cNvPr id="30741" name="Line 31"/>
          <p:cNvSpPr>
            <a:spLocks noChangeShapeType="1"/>
          </p:cNvSpPr>
          <p:nvPr/>
        </p:nvSpPr>
        <p:spPr bwMode="auto">
          <a:xfrm flipH="1" flipV="1">
            <a:off x="3657600" y="5334000"/>
            <a:ext cx="1600200" cy="457200"/>
          </a:xfrm>
          <a:prstGeom prst="line">
            <a:avLst/>
          </a:prstGeom>
          <a:noFill/>
          <a:ln w="9525">
            <a:solidFill>
              <a:schemeClr val="tx1"/>
            </a:solidFill>
            <a:round/>
            <a:headEnd/>
            <a:tailEnd/>
          </a:ln>
        </p:spPr>
        <p:txBody>
          <a:bodyPr wrap="none" anchor="ctr"/>
          <a:lstStyle/>
          <a:p>
            <a:endParaRPr lang="en-US"/>
          </a:p>
        </p:txBody>
      </p:sp>
      <p:sp>
        <p:nvSpPr>
          <p:cNvPr id="30742" name="Text Box 32"/>
          <p:cNvSpPr txBox="1">
            <a:spLocks noChangeArrowheads="1"/>
          </p:cNvSpPr>
          <p:nvPr/>
        </p:nvSpPr>
        <p:spPr bwMode="auto">
          <a:xfrm>
            <a:off x="6477000" y="4191000"/>
            <a:ext cx="533400" cy="457200"/>
          </a:xfrm>
          <a:prstGeom prst="rect">
            <a:avLst/>
          </a:prstGeom>
          <a:noFill/>
          <a:ln w="9525">
            <a:noFill/>
            <a:miter lim="800000"/>
            <a:headEnd/>
            <a:tailEnd/>
          </a:ln>
        </p:spPr>
        <p:txBody>
          <a:bodyPr>
            <a:spAutoFit/>
          </a:bodyPr>
          <a:lstStyle/>
          <a:p>
            <a:pPr eaLnBrk="0" hangingPunct="0">
              <a:spcBef>
                <a:spcPct val="50000"/>
              </a:spcBef>
            </a:pPr>
            <a:r>
              <a:rPr lang="en-US" sz="2400">
                <a:latin typeface="Times New Roman" pitchFamily="18" charset="0"/>
              </a:rPr>
              <a:t>or</a:t>
            </a:r>
          </a:p>
        </p:txBody>
      </p:sp>
      <p:sp>
        <p:nvSpPr>
          <p:cNvPr id="30743" name="AutoShape 33"/>
          <p:cNvSpPr>
            <a:spLocks/>
          </p:cNvSpPr>
          <p:nvPr/>
        </p:nvSpPr>
        <p:spPr bwMode="auto">
          <a:xfrm>
            <a:off x="6324600" y="3962400"/>
            <a:ext cx="304800" cy="914400"/>
          </a:xfrm>
          <a:prstGeom prst="leftBrace">
            <a:avLst>
              <a:gd name="adj1" fmla="val 25000"/>
              <a:gd name="adj2" fmla="val 50000"/>
            </a:avLst>
          </a:prstGeom>
          <a:noFill/>
          <a:ln w="9525">
            <a:solidFill>
              <a:schemeClr val="tx1"/>
            </a:solidFill>
            <a:round/>
            <a:headEnd/>
            <a:tailEnd/>
          </a:ln>
        </p:spPr>
        <p:txBody>
          <a:bodyPr wrap="none" anchor="ctr"/>
          <a:lstStyle/>
          <a:p>
            <a:endParaRPr lang="en-US"/>
          </a:p>
        </p:txBody>
      </p:sp>
      <p:sp>
        <p:nvSpPr>
          <p:cNvPr id="30744" name="Text Box 34"/>
          <p:cNvSpPr txBox="1">
            <a:spLocks noChangeArrowheads="1"/>
          </p:cNvSpPr>
          <p:nvPr/>
        </p:nvSpPr>
        <p:spPr bwMode="auto">
          <a:xfrm>
            <a:off x="3962400" y="3048001"/>
            <a:ext cx="19812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NPV=444.55</a:t>
            </a:r>
          </a:p>
        </p:txBody>
      </p:sp>
      <p:sp>
        <p:nvSpPr>
          <p:cNvPr id="30745" name="Text Box 35"/>
          <p:cNvSpPr txBox="1">
            <a:spLocks noChangeArrowheads="1"/>
          </p:cNvSpPr>
          <p:nvPr/>
        </p:nvSpPr>
        <p:spPr bwMode="auto">
          <a:xfrm>
            <a:off x="3962400" y="1524001"/>
            <a:ext cx="19812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NPV=888.18</a:t>
            </a:r>
          </a:p>
        </p:txBody>
      </p:sp>
      <p:sp>
        <p:nvSpPr>
          <p:cNvPr id="30746" name="Text Box 36"/>
          <p:cNvSpPr txBox="1">
            <a:spLocks noChangeArrowheads="1"/>
          </p:cNvSpPr>
          <p:nvPr/>
        </p:nvSpPr>
        <p:spPr bwMode="auto">
          <a:xfrm>
            <a:off x="3886200" y="3962401"/>
            <a:ext cx="19812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NPV=550.00</a:t>
            </a:r>
          </a:p>
        </p:txBody>
      </p:sp>
      <p:sp>
        <p:nvSpPr>
          <p:cNvPr id="30747" name="Text Box 37"/>
          <p:cNvSpPr txBox="1">
            <a:spLocks noChangeArrowheads="1"/>
          </p:cNvSpPr>
          <p:nvPr/>
        </p:nvSpPr>
        <p:spPr bwMode="auto">
          <a:xfrm>
            <a:off x="3962400" y="5867401"/>
            <a:ext cx="1981200" cy="396875"/>
          </a:xfrm>
          <a:prstGeom prst="rect">
            <a:avLst/>
          </a:prstGeom>
          <a:noFill/>
          <a:ln w="9525">
            <a:noFill/>
            <a:miter lim="800000"/>
            <a:headEnd/>
            <a:tailEnd/>
          </a:ln>
        </p:spPr>
        <p:txBody>
          <a:bodyPr>
            <a:spAutoFit/>
          </a:bodyPr>
          <a:lstStyle/>
          <a:p>
            <a:pPr eaLnBrk="0" hangingPunct="0">
              <a:spcBef>
                <a:spcPct val="50000"/>
              </a:spcBef>
            </a:pPr>
            <a:r>
              <a:rPr lang="en-US" sz="2000">
                <a:latin typeface="Times New Roman" pitchFamily="18" charset="0"/>
              </a:rPr>
              <a:t>NPV=184.55</a:t>
            </a:r>
          </a:p>
        </p:txBody>
      </p:sp>
      <p:sp>
        <p:nvSpPr>
          <p:cNvPr id="42" name="Text Box 41"/>
          <p:cNvSpPr txBox="1">
            <a:spLocks noChangeArrowheads="1"/>
          </p:cNvSpPr>
          <p:nvPr/>
        </p:nvSpPr>
        <p:spPr bwMode="auto">
          <a:xfrm>
            <a:off x="2133600" y="18288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dirty="0">
                <a:solidFill>
                  <a:schemeClr val="accent2"/>
                </a:solidFill>
                <a:latin typeface="Times New Roman" pitchFamily="18" charset="0"/>
              </a:rPr>
              <a:t>Turboprop</a:t>
            </a:r>
          </a:p>
        </p:txBody>
      </p:sp>
      <p:sp>
        <p:nvSpPr>
          <p:cNvPr id="43" name="Text Box 42"/>
          <p:cNvSpPr txBox="1">
            <a:spLocks noChangeArrowheads="1"/>
          </p:cNvSpPr>
          <p:nvPr/>
        </p:nvSpPr>
        <p:spPr bwMode="auto">
          <a:xfrm>
            <a:off x="2133600" y="4648200"/>
            <a:ext cx="1676400" cy="457200"/>
          </a:xfrm>
          <a:prstGeom prst="rect">
            <a:avLst/>
          </a:prstGeom>
          <a:noFill/>
          <a:ln w="9525">
            <a:noFill/>
            <a:miter lim="800000"/>
            <a:headEnd/>
            <a:tailEnd/>
          </a:ln>
        </p:spPr>
        <p:txBody>
          <a:bodyPr>
            <a:spAutoFit/>
          </a:bodyPr>
          <a:lstStyle/>
          <a:p>
            <a:pPr algn="ctr" eaLnBrk="0" hangingPunct="0">
              <a:spcBef>
                <a:spcPct val="50000"/>
              </a:spcBef>
            </a:pPr>
            <a:r>
              <a:rPr lang="en-US" sz="2400">
                <a:solidFill>
                  <a:schemeClr val="accent2"/>
                </a:solidFill>
                <a:latin typeface="Times New Roman" pitchFamily="18" charset="0"/>
              </a:rPr>
              <a:t>Piston</a:t>
            </a:r>
          </a:p>
        </p:txBody>
      </p:sp>
      <p:pic>
        <p:nvPicPr>
          <p:cNvPr id="44" name="Picture 33" descr="AIRPLAN"/>
          <p:cNvPicPr>
            <a:picLocks noChangeAspect="1" noChangeArrowheads="1"/>
          </p:cNvPicPr>
          <p:nvPr/>
        </p:nvPicPr>
        <p:blipFill>
          <a:blip r:embed="rId3"/>
          <a:srcRect/>
          <a:stretch>
            <a:fillRect/>
          </a:stretch>
        </p:blipFill>
        <p:spPr bwMode="auto">
          <a:xfrm>
            <a:off x="7010400" y="107803"/>
            <a:ext cx="1676400" cy="1193800"/>
          </a:xfrm>
          <a:prstGeom prst="rect">
            <a:avLst/>
          </a:prstGeom>
          <a:noFill/>
          <a:ln w="9525">
            <a:noFill/>
            <a:miter lim="800000"/>
            <a:headEnd/>
            <a:tailEnd/>
          </a:ln>
        </p:spPr>
      </p:pic>
    </p:spTree>
    <p:extLst>
      <p:ext uri="{BB962C8B-B14F-4D97-AF65-F5344CB8AC3E}">
        <p14:creationId xmlns:p14="http://schemas.microsoft.com/office/powerpoint/2010/main" val="3291376969"/>
      </p:ext>
    </p:extLst>
  </p:cSld>
  <p:clrMapOvr>
    <a:masterClrMapping/>
  </p:clrMapOvr>
  <p:transition>
    <p:dissolve/>
  </p:transition>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26627"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26628" name="Rectangle 4"/>
          <p:cNvSpPr>
            <a:spLocks noGrp="1" noChangeArrowheads="1"/>
          </p:cNvSpPr>
          <p:nvPr>
            <p:ph type="title"/>
          </p:nvPr>
        </p:nvSpPr>
        <p:spPr>
          <a:noFill/>
        </p:spPr>
        <p:txBody>
          <a:bodyPr/>
          <a:lstStyle/>
          <a:p>
            <a:pPr eaLnBrk="1" hangingPunct="1"/>
            <a:r>
              <a:rPr lang="en-US"/>
              <a:t>Flexibility &amp; Real Options</a:t>
            </a:r>
          </a:p>
        </p:txBody>
      </p:sp>
      <p:sp>
        <p:nvSpPr>
          <p:cNvPr id="40965" name="Rectangle 5"/>
          <p:cNvSpPr>
            <a:spLocks noGrp="1" noChangeArrowheads="1"/>
          </p:cNvSpPr>
          <p:nvPr>
            <p:ph sz="quarter" idx="1"/>
          </p:nvPr>
        </p:nvSpPr>
        <p:spPr/>
        <p:txBody>
          <a:bodyPr/>
          <a:lstStyle/>
          <a:p>
            <a:pPr eaLnBrk="1" hangingPunct="1">
              <a:buFont typeface="Wingdings" pitchFamily="2" charset="2"/>
              <a:buNone/>
            </a:pPr>
            <a:r>
              <a:rPr lang="en-US" sz="2800" b="1" u="sng"/>
              <a:t>Decision Trees</a:t>
            </a:r>
            <a:r>
              <a:rPr lang="en-US" sz="2800"/>
              <a:t> - Diagram of sequential decisions and possible outcomes.</a:t>
            </a:r>
          </a:p>
          <a:p>
            <a:pPr eaLnBrk="1" hangingPunct="1"/>
            <a:r>
              <a:rPr lang="en-US" sz="2800"/>
              <a:t>Decision trees help companies determine their </a:t>
            </a:r>
            <a:r>
              <a:rPr lang="en-US" sz="2800" u="sng"/>
              <a:t>Options</a:t>
            </a:r>
            <a:r>
              <a:rPr lang="en-US" sz="2800"/>
              <a:t> by showing the various choices and outcomes.</a:t>
            </a:r>
          </a:p>
          <a:p>
            <a:pPr eaLnBrk="1" hangingPunct="1"/>
            <a:r>
              <a:rPr lang="en-US" sz="2800"/>
              <a:t>The Option to avoid a loss or produce extra profit has value.</a:t>
            </a:r>
          </a:p>
          <a:p>
            <a:pPr eaLnBrk="1" hangingPunct="1"/>
            <a:r>
              <a:rPr lang="en-US" sz="2800"/>
              <a:t>The ability to create an Option thus has value that can be bought or sold.</a:t>
            </a:r>
          </a:p>
        </p:txBody>
      </p:sp>
    </p:spTree>
    <p:extLst>
      <p:ext uri="{BB962C8B-B14F-4D97-AF65-F5344CB8AC3E}">
        <p14:creationId xmlns:p14="http://schemas.microsoft.com/office/powerpoint/2010/main" val="240609326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65">
                                            <p:txEl>
                                              <p:pRg st="0" end="0"/>
                                            </p:txEl>
                                          </p:spTgt>
                                        </p:tgtEl>
                                        <p:attrNameLst>
                                          <p:attrName>style.visibility</p:attrName>
                                        </p:attrNameLst>
                                      </p:cBhvr>
                                      <p:to>
                                        <p:strVal val="visible"/>
                                      </p:to>
                                    </p:set>
                                    <p:anim calcmode="lin" valueType="num">
                                      <p:cBhvr additive="base">
                                        <p:cTn id="7" dur="500" fill="hold"/>
                                        <p:tgtEl>
                                          <p:spTgt spid="4096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65">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0965">
                                            <p:txEl>
                                              <p:pRg st="0" end="0"/>
                                            </p:txEl>
                                          </p:spTgt>
                                        </p:tgtEl>
                                        <p:attrNameLst>
                                          <p:attrName>ppt_c</p:attrName>
                                        </p:attrNameLst>
                                      </p:cBhvr>
                                      <p:to>
                                        <a:schemeClr val="accent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65">
                                            <p:txEl>
                                              <p:pRg st="1" end="1"/>
                                            </p:txEl>
                                          </p:spTgt>
                                        </p:tgtEl>
                                        <p:attrNameLst>
                                          <p:attrName>style.visibility</p:attrName>
                                        </p:attrNameLst>
                                      </p:cBhvr>
                                      <p:to>
                                        <p:strVal val="visible"/>
                                      </p:to>
                                    </p:set>
                                    <p:anim calcmode="lin" valueType="num">
                                      <p:cBhvr additive="base">
                                        <p:cTn id="13" dur="500" fill="hold"/>
                                        <p:tgtEl>
                                          <p:spTgt spid="4096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65">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0965">
                                            <p:txEl>
                                              <p:pRg st="1" end="1"/>
                                            </p:txEl>
                                          </p:spTgt>
                                        </p:tgtEl>
                                        <p:attrNameLst>
                                          <p:attrName>ppt_c</p:attrName>
                                        </p:attrNameLst>
                                      </p:cBhvr>
                                      <p:to>
                                        <a:schemeClr val="accent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65">
                                            <p:txEl>
                                              <p:pRg st="2" end="2"/>
                                            </p:txEl>
                                          </p:spTgt>
                                        </p:tgtEl>
                                        <p:attrNameLst>
                                          <p:attrName>style.visibility</p:attrName>
                                        </p:attrNameLst>
                                      </p:cBhvr>
                                      <p:to>
                                        <p:strVal val="visible"/>
                                      </p:to>
                                    </p:set>
                                    <p:anim calcmode="lin" valueType="num">
                                      <p:cBhvr additive="base">
                                        <p:cTn id="19" dur="500" fill="hold"/>
                                        <p:tgtEl>
                                          <p:spTgt spid="4096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65">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0965">
                                            <p:txEl>
                                              <p:pRg st="2" end="2"/>
                                            </p:txEl>
                                          </p:spTgt>
                                        </p:tgtEl>
                                        <p:attrNameLst>
                                          <p:attrName>ppt_c</p:attrName>
                                        </p:attrNameLst>
                                      </p:cBhvr>
                                      <p:to>
                                        <a:schemeClr val="accent2"/>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65">
                                            <p:txEl>
                                              <p:pRg st="3" end="3"/>
                                            </p:txEl>
                                          </p:spTgt>
                                        </p:tgtEl>
                                        <p:attrNameLst>
                                          <p:attrName>style.visibility</p:attrName>
                                        </p:attrNameLst>
                                      </p:cBhvr>
                                      <p:to>
                                        <p:strVal val="visible"/>
                                      </p:to>
                                    </p:set>
                                    <p:anim calcmode="lin" valueType="num">
                                      <p:cBhvr additive="base">
                                        <p:cTn id="25" dur="500" fill="hold"/>
                                        <p:tgtEl>
                                          <p:spTgt spid="40965">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65">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0965">
                                            <p:txEl>
                                              <p:pRg st="3" end="3"/>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2209800" y="6248400"/>
            <a:ext cx="1905000" cy="457200"/>
          </a:xfrm>
          <a:prstGeom prst="rect">
            <a:avLst/>
          </a:prstGeom>
          <a:noFill/>
          <a:ln w="12700">
            <a:noFill/>
            <a:miter lim="800000"/>
            <a:headEnd/>
            <a:tailEnd/>
          </a:ln>
        </p:spPr>
        <p:txBody>
          <a:bodyPr wrap="none" anchor="ctr"/>
          <a:lstStyle/>
          <a:p>
            <a:endParaRPr lang="en-US"/>
          </a:p>
        </p:txBody>
      </p:sp>
      <p:sp>
        <p:nvSpPr>
          <p:cNvPr id="28675" name="Rectangle 3"/>
          <p:cNvSpPr>
            <a:spLocks noChangeArrowheads="1"/>
          </p:cNvSpPr>
          <p:nvPr/>
        </p:nvSpPr>
        <p:spPr bwMode="auto">
          <a:xfrm>
            <a:off x="4648200" y="6248400"/>
            <a:ext cx="2895600" cy="457200"/>
          </a:xfrm>
          <a:prstGeom prst="rect">
            <a:avLst/>
          </a:prstGeom>
          <a:noFill/>
          <a:ln w="12700">
            <a:noFill/>
            <a:miter lim="800000"/>
            <a:headEnd/>
            <a:tailEnd/>
          </a:ln>
        </p:spPr>
        <p:txBody>
          <a:bodyPr wrap="none" anchor="ctr"/>
          <a:lstStyle/>
          <a:p>
            <a:endParaRPr lang="en-US"/>
          </a:p>
        </p:txBody>
      </p:sp>
      <p:sp>
        <p:nvSpPr>
          <p:cNvPr id="28676" name="Rectangle 4"/>
          <p:cNvSpPr>
            <a:spLocks noGrp="1" noChangeArrowheads="1"/>
          </p:cNvSpPr>
          <p:nvPr>
            <p:ph type="title"/>
          </p:nvPr>
        </p:nvSpPr>
        <p:spPr>
          <a:noFill/>
        </p:spPr>
        <p:txBody>
          <a:bodyPr/>
          <a:lstStyle/>
          <a:p>
            <a:pPr eaLnBrk="1" hangingPunct="1"/>
            <a:r>
              <a:rPr lang="en-US" dirty="0"/>
              <a:t>Corporate Real Options</a:t>
            </a:r>
          </a:p>
        </p:txBody>
      </p:sp>
      <p:sp>
        <p:nvSpPr>
          <p:cNvPr id="44037" name="Rectangle 5"/>
          <p:cNvSpPr>
            <a:spLocks noGrp="1" noChangeArrowheads="1"/>
          </p:cNvSpPr>
          <p:nvPr>
            <p:ph sz="quarter" idx="1"/>
          </p:nvPr>
        </p:nvSpPr>
        <p:spPr/>
        <p:txBody>
          <a:bodyPr>
            <a:normAutofit/>
          </a:bodyPr>
          <a:lstStyle/>
          <a:p>
            <a:pPr marL="609600" indent="-609600">
              <a:buFont typeface="Wingdings" pitchFamily="2" charset="2"/>
              <a:buAutoNum type="arabicPeriod"/>
            </a:pPr>
            <a:r>
              <a:rPr lang="en-US" b="1" u="sng" dirty="0"/>
              <a:t>Option to expand </a:t>
            </a:r>
            <a:r>
              <a:rPr lang="en-US" sz="1800" dirty="0"/>
              <a:t>(make follow up investment)</a:t>
            </a:r>
            <a:endParaRPr lang="en-US" dirty="0"/>
          </a:p>
          <a:p>
            <a:pPr marL="609600" indent="-609600">
              <a:buFont typeface="Wingdings" pitchFamily="2" charset="2"/>
              <a:buAutoNum type="arabicPeriod"/>
            </a:pPr>
            <a:r>
              <a:rPr lang="en-US" b="1" u="sng" dirty="0"/>
              <a:t>Option to abandon</a:t>
            </a:r>
          </a:p>
          <a:p>
            <a:pPr marL="609600" indent="-609600">
              <a:buFont typeface="Wingdings" pitchFamily="2" charset="2"/>
              <a:buAutoNum type="arabicPeriod"/>
            </a:pPr>
            <a:r>
              <a:rPr lang="en-US" b="1" u="sng" dirty="0"/>
              <a:t>Timing option </a:t>
            </a:r>
            <a:r>
              <a:rPr lang="en-US" sz="2000" dirty="0"/>
              <a:t>(wait and invest later)</a:t>
            </a:r>
            <a:endParaRPr lang="en-US" dirty="0"/>
          </a:p>
          <a:p>
            <a:pPr marL="609600" indent="-609600">
              <a:buFont typeface="Wingdings" pitchFamily="2" charset="2"/>
              <a:buAutoNum type="arabicPeriod"/>
            </a:pPr>
            <a:r>
              <a:rPr lang="en-US" b="1" u="sng" dirty="0"/>
              <a:t>Flexible production facilities</a:t>
            </a:r>
          </a:p>
          <a:p>
            <a:pPr marL="609600" indent="-609600">
              <a:buFont typeface="Wingdings" pitchFamily="2" charset="2"/>
              <a:buAutoNum type="arabicPeriod"/>
            </a:pPr>
            <a:endParaRPr lang="en-US" b="1" u="sng" dirty="0"/>
          </a:p>
          <a:p>
            <a:pPr>
              <a:buNone/>
            </a:pPr>
            <a:r>
              <a:rPr lang="en-US" sz="2800" dirty="0"/>
              <a:t>Value = NPV with option - NPV w/o option</a:t>
            </a:r>
          </a:p>
          <a:p>
            <a:pPr>
              <a:buNone/>
            </a:pPr>
            <a:endParaRPr lang="en-US" sz="2800" dirty="0"/>
          </a:p>
          <a:p>
            <a:pPr>
              <a:buNone/>
            </a:pPr>
            <a:r>
              <a:rPr lang="en-US" sz="2800" dirty="0"/>
              <a:t>Value = Black </a:t>
            </a:r>
            <a:r>
              <a:rPr lang="en-US" sz="2800" dirty="0" err="1"/>
              <a:t>Scholes</a:t>
            </a:r>
            <a:r>
              <a:rPr lang="en-US" sz="2800" dirty="0"/>
              <a:t> approach</a:t>
            </a:r>
          </a:p>
          <a:p>
            <a:pPr marL="609600" indent="-609600">
              <a:buFont typeface="Wingdings" pitchFamily="2" charset="2"/>
              <a:buAutoNum type="arabicPeriod"/>
            </a:pPr>
            <a:endParaRPr lang="en-US" dirty="0"/>
          </a:p>
        </p:txBody>
      </p:sp>
      <p:pic>
        <p:nvPicPr>
          <p:cNvPr id="28678" name="Picture 6" descr="PE03513_"/>
          <p:cNvPicPr>
            <a:picLocks noChangeAspect="1" noChangeArrowheads="1"/>
          </p:cNvPicPr>
          <p:nvPr/>
        </p:nvPicPr>
        <p:blipFill>
          <a:blip r:embed="rId3"/>
          <a:srcRect/>
          <a:stretch>
            <a:fillRect/>
          </a:stretch>
        </p:blipFill>
        <p:spPr bwMode="auto">
          <a:xfrm>
            <a:off x="8305800" y="4572000"/>
            <a:ext cx="1675280" cy="1828800"/>
          </a:xfrm>
          <a:prstGeom prst="rect">
            <a:avLst/>
          </a:prstGeom>
          <a:noFill/>
          <a:ln w="9525">
            <a:noFill/>
            <a:miter lim="800000"/>
            <a:headEnd/>
            <a:tailEnd/>
          </a:ln>
        </p:spPr>
      </p:pic>
    </p:spTree>
    <p:extLst>
      <p:ext uri="{BB962C8B-B14F-4D97-AF65-F5344CB8AC3E}">
        <p14:creationId xmlns:p14="http://schemas.microsoft.com/office/powerpoint/2010/main" val="2144450897"/>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4037">
                                            <p:txEl>
                                              <p:pRg st="0" end="0"/>
                                            </p:txEl>
                                          </p:spTgt>
                                        </p:tgtEl>
                                        <p:attrNameLst>
                                          <p:attrName>style.visibility</p:attrName>
                                        </p:attrNameLst>
                                      </p:cBhvr>
                                      <p:to>
                                        <p:strVal val="visible"/>
                                      </p:to>
                                    </p:set>
                                    <p:anim calcmode="lin" valueType="num">
                                      <p:cBhvr additive="base">
                                        <p:cTn id="7" dur="500" fill="hold"/>
                                        <p:tgtEl>
                                          <p:spTgt spid="4403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4037">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4037">
                                            <p:txEl>
                                              <p:pRg st="0" end="0"/>
                                            </p:txEl>
                                          </p:spTgt>
                                        </p:tgtEl>
                                        <p:attrNameLst>
                                          <p:attrName>ppt_c</p:attrName>
                                        </p:attrNameLst>
                                      </p:cBhvr>
                                      <p:to>
                                        <a:schemeClr val="accent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4037">
                                            <p:txEl>
                                              <p:pRg st="1" end="1"/>
                                            </p:txEl>
                                          </p:spTgt>
                                        </p:tgtEl>
                                        <p:attrNameLst>
                                          <p:attrName>style.visibility</p:attrName>
                                        </p:attrNameLst>
                                      </p:cBhvr>
                                      <p:to>
                                        <p:strVal val="visible"/>
                                      </p:to>
                                    </p:set>
                                    <p:anim calcmode="lin" valueType="num">
                                      <p:cBhvr additive="base">
                                        <p:cTn id="13" dur="500" fill="hold"/>
                                        <p:tgtEl>
                                          <p:spTgt spid="4403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4037">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4037">
                                            <p:txEl>
                                              <p:pRg st="1" end="1"/>
                                            </p:txEl>
                                          </p:spTgt>
                                        </p:tgtEl>
                                        <p:attrNameLst>
                                          <p:attrName>ppt_c</p:attrName>
                                        </p:attrNameLst>
                                      </p:cBhvr>
                                      <p:to>
                                        <a:schemeClr val="accent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4037">
                                            <p:txEl>
                                              <p:pRg st="2" end="2"/>
                                            </p:txEl>
                                          </p:spTgt>
                                        </p:tgtEl>
                                        <p:attrNameLst>
                                          <p:attrName>style.visibility</p:attrName>
                                        </p:attrNameLst>
                                      </p:cBhvr>
                                      <p:to>
                                        <p:strVal val="visible"/>
                                      </p:to>
                                    </p:set>
                                    <p:anim calcmode="lin" valueType="num">
                                      <p:cBhvr additive="base">
                                        <p:cTn id="19" dur="500" fill="hold"/>
                                        <p:tgtEl>
                                          <p:spTgt spid="4403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4037">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4037">
                                            <p:txEl>
                                              <p:pRg st="2" end="2"/>
                                            </p:txEl>
                                          </p:spTgt>
                                        </p:tgtEl>
                                        <p:attrNameLst>
                                          <p:attrName>ppt_c</p:attrName>
                                        </p:attrNameLst>
                                      </p:cBhvr>
                                      <p:to>
                                        <a:schemeClr val="accent2"/>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4037">
                                            <p:txEl>
                                              <p:pRg st="3" end="3"/>
                                            </p:txEl>
                                          </p:spTgt>
                                        </p:tgtEl>
                                        <p:attrNameLst>
                                          <p:attrName>style.visibility</p:attrName>
                                        </p:attrNameLst>
                                      </p:cBhvr>
                                      <p:to>
                                        <p:strVal val="visible"/>
                                      </p:to>
                                    </p:set>
                                    <p:anim calcmode="lin" valueType="num">
                                      <p:cBhvr additive="base">
                                        <p:cTn id="25" dur="500" fill="hold"/>
                                        <p:tgtEl>
                                          <p:spTgt spid="4403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4037">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4037">
                                            <p:txEl>
                                              <p:pRg st="3" end="3"/>
                                            </p:txEl>
                                          </p:spTgt>
                                        </p:tgtEl>
                                        <p:attrNameLst>
                                          <p:attrName>ppt_c</p:attrName>
                                        </p:attrNameLst>
                                      </p:cBhvr>
                                      <p:to>
                                        <a:schemeClr val="accent2"/>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4037">
                                            <p:txEl>
                                              <p:pRg st="5" end="5"/>
                                            </p:txEl>
                                          </p:spTgt>
                                        </p:tgtEl>
                                        <p:attrNameLst>
                                          <p:attrName>style.visibility</p:attrName>
                                        </p:attrNameLst>
                                      </p:cBhvr>
                                      <p:to>
                                        <p:strVal val="visible"/>
                                      </p:to>
                                    </p:set>
                                    <p:anim calcmode="lin" valueType="num">
                                      <p:cBhvr additive="base">
                                        <p:cTn id="31" dur="500" fill="hold"/>
                                        <p:tgtEl>
                                          <p:spTgt spid="44037">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4037">
                                            <p:txEl>
                                              <p:pRg st="5" end="5"/>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4037">
                                            <p:txEl>
                                              <p:pRg st="5" end="5"/>
                                            </p:txEl>
                                          </p:spTgt>
                                        </p:tgtEl>
                                        <p:attrNameLst>
                                          <p:attrName>ppt_c</p:attrName>
                                        </p:attrNameLst>
                                      </p:cBhvr>
                                      <p:to>
                                        <a:schemeClr val="accent2"/>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4037">
                                            <p:txEl>
                                              <p:pRg st="7" end="7"/>
                                            </p:txEl>
                                          </p:spTgt>
                                        </p:tgtEl>
                                        <p:attrNameLst>
                                          <p:attrName>style.visibility</p:attrName>
                                        </p:attrNameLst>
                                      </p:cBhvr>
                                      <p:to>
                                        <p:strVal val="visible"/>
                                      </p:to>
                                    </p:set>
                                    <p:anim calcmode="lin" valueType="num">
                                      <p:cBhvr additive="base">
                                        <p:cTn id="37" dur="500" fill="hold"/>
                                        <p:tgtEl>
                                          <p:spTgt spid="44037">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4037">
                                            <p:txEl>
                                              <p:pRg st="7" end="7"/>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4037">
                                            <p:txEl>
                                              <p:pRg st="7" end="7"/>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2209800" y="6248400"/>
            <a:ext cx="1905000" cy="457200"/>
          </a:xfrm>
          <a:prstGeom prst="rect">
            <a:avLst/>
          </a:prstGeom>
          <a:noFill/>
          <a:ln w="9525">
            <a:noFill/>
            <a:miter lim="800000"/>
            <a:headEnd/>
            <a:tailEnd/>
          </a:ln>
          <a:effectLst/>
        </p:spPr>
        <p:txBody>
          <a:bodyPr wrap="none" anchor="ctr"/>
          <a:lstStyle/>
          <a:p>
            <a:endParaRPr lang="en-US"/>
          </a:p>
        </p:txBody>
      </p:sp>
      <p:sp>
        <p:nvSpPr>
          <p:cNvPr id="63493" name="Rectangle 5"/>
          <p:cNvSpPr>
            <a:spLocks noGrp="1" noChangeArrowheads="1"/>
          </p:cNvSpPr>
          <p:nvPr>
            <p:ph type="title"/>
          </p:nvPr>
        </p:nvSpPr>
        <p:spPr>
          <a:noFill/>
          <a:ln/>
        </p:spPr>
        <p:txBody>
          <a:bodyPr/>
          <a:lstStyle/>
          <a:p>
            <a:r>
              <a:rPr lang="en-US" dirty="0"/>
              <a:t>Corporate Real Options</a:t>
            </a:r>
          </a:p>
        </p:txBody>
      </p:sp>
      <p:sp>
        <p:nvSpPr>
          <p:cNvPr id="63492" name="Rectangle 4"/>
          <p:cNvSpPr>
            <a:spLocks noGrp="1" noChangeArrowheads="1"/>
          </p:cNvSpPr>
          <p:nvPr>
            <p:ph sz="quarter" idx="1"/>
          </p:nvPr>
        </p:nvSpPr>
        <p:spPr>
          <a:noFill/>
          <a:ln/>
        </p:spPr>
        <p:txBody>
          <a:bodyPr>
            <a:normAutofit/>
          </a:bodyPr>
          <a:lstStyle/>
          <a:p>
            <a:pPr>
              <a:buNone/>
            </a:pPr>
            <a:r>
              <a:rPr lang="en-US" sz="2400" dirty="0"/>
              <a:t>Example - Abandon</a:t>
            </a:r>
          </a:p>
          <a:p>
            <a:pPr>
              <a:buNone/>
            </a:pPr>
            <a:r>
              <a:rPr lang="en-US" sz="1800" dirty="0"/>
              <a:t>Mrs. </a:t>
            </a:r>
            <a:r>
              <a:rPr lang="en-US" sz="1800" dirty="0" err="1"/>
              <a:t>Mulla</a:t>
            </a:r>
            <a:r>
              <a:rPr lang="en-US" sz="1800" dirty="0"/>
              <a:t> gives you a non-retractable offer to buy your company for $150 mil at anytime within the next year.  Given the following decision tree of possible outcomes, what is the value of the offer (i.e. the put option) and what is the most Mrs. </a:t>
            </a:r>
            <a:r>
              <a:rPr lang="en-US" sz="1800" dirty="0" err="1"/>
              <a:t>Mulla</a:t>
            </a:r>
            <a:r>
              <a:rPr lang="en-US" sz="1800" dirty="0"/>
              <a:t> could charge for the option?</a:t>
            </a:r>
          </a:p>
          <a:p>
            <a:pPr>
              <a:buNone/>
            </a:pPr>
            <a:endParaRPr lang="en-US" sz="1800" dirty="0"/>
          </a:p>
          <a:p>
            <a:pPr>
              <a:buNone/>
            </a:pPr>
            <a:endParaRPr lang="en-US" sz="1800" dirty="0"/>
          </a:p>
          <a:p>
            <a:pPr>
              <a:buNone/>
            </a:pPr>
            <a:r>
              <a:rPr lang="en-US" sz="1800" dirty="0"/>
              <a:t>Use a discount rate of 10%</a:t>
            </a:r>
          </a:p>
          <a:p>
            <a:pPr>
              <a:buNone/>
            </a:pPr>
            <a:endParaRPr lang="en-US" sz="1800" dirty="0"/>
          </a:p>
          <a:p>
            <a:pPr>
              <a:buNone/>
            </a:pPr>
            <a:endParaRPr lang="en-US" sz="1800" dirty="0"/>
          </a:p>
        </p:txBody>
      </p:sp>
      <p:sp>
        <p:nvSpPr>
          <p:cNvPr id="63494" name="Line 6"/>
          <p:cNvSpPr>
            <a:spLocks noChangeShapeType="1"/>
          </p:cNvSpPr>
          <p:nvPr/>
        </p:nvSpPr>
        <p:spPr bwMode="auto">
          <a:xfrm>
            <a:off x="2590800" y="3276600"/>
            <a:ext cx="6858000" cy="0"/>
          </a:xfrm>
          <a:prstGeom prst="line">
            <a:avLst/>
          </a:prstGeom>
          <a:noFill/>
          <a:ln w="25400">
            <a:solidFill>
              <a:schemeClr val="tx1"/>
            </a:solidFill>
            <a:round/>
            <a:headEnd type="none" w="sm" len="sm"/>
            <a:tailEnd type="none" w="sm" len="sm"/>
          </a:ln>
          <a:effectLst/>
        </p:spPr>
        <p:txBody>
          <a:bodyPr wrap="none" anchor="ctr"/>
          <a:lstStyle/>
          <a:p>
            <a:endParaRPr lang="en-US"/>
          </a:p>
        </p:txBody>
      </p:sp>
    </p:spTree>
    <p:extLst>
      <p:ext uri="{BB962C8B-B14F-4D97-AF65-F5344CB8AC3E}">
        <p14:creationId xmlns:p14="http://schemas.microsoft.com/office/powerpoint/2010/main" val="733830788"/>
      </p:ext>
    </p:extLst>
  </p:cSld>
  <p:clrMapOvr>
    <a:masterClrMapping/>
  </p:clrMapOvr>
  <p:transition>
    <p:spli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2209800" y="6248400"/>
            <a:ext cx="1905000" cy="457200"/>
          </a:xfrm>
          <a:prstGeom prst="rect">
            <a:avLst/>
          </a:prstGeom>
          <a:noFill/>
          <a:ln w="9525">
            <a:noFill/>
            <a:miter lim="800000"/>
            <a:headEnd/>
            <a:tailEnd/>
          </a:ln>
          <a:effectLst/>
        </p:spPr>
        <p:txBody>
          <a:bodyPr wrap="none" anchor="ctr"/>
          <a:lstStyle/>
          <a:p>
            <a:endParaRPr lang="en-US"/>
          </a:p>
        </p:txBody>
      </p:sp>
      <p:sp>
        <p:nvSpPr>
          <p:cNvPr id="63491" name="Rectangle 3"/>
          <p:cNvSpPr>
            <a:spLocks noChangeArrowheads="1"/>
          </p:cNvSpPr>
          <p:nvPr/>
        </p:nvSpPr>
        <p:spPr bwMode="auto">
          <a:xfrm>
            <a:off x="4648200" y="6248400"/>
            <a:ext cx="2895600" cy="457200"/>
          </a:xfrm>
          <a:prstGeom prst="rect">
            <a:avLst/>
          </a:prstGeom>
          <a:noFill/>
          <a:ln w="9525">
            <a:noFill/>
            <a:miter lim="800000"/>
            <a:headEnd/>
            <a:tailEnd/>
          </a:ln>
          <a:effectLst/>
        </p:spPr>
        <p:txBody>
          <a:bodyPr wrap="none" anchor="ctr"/>
          <a:lstStyle/>
          <a:p>
            <a:endParaRPr lang="en-US"/>
          </a:p>
        </p:txBody>
      </p:sp>
      <p:sp>
        <p:nvSpPr>
          <p:cNvPr id="63493" name="Rectangle 5"/>
          <p:cNvSpPr>
            <a:spLocks noGrp="1" noChangeArrowheads="1"/>
          </p:cNvSpPr>
          <p:nvPr>
            <p:ph type="title"/>
          </p:nvPr>
        </p:nvSpPr>
        <p:spPr>
          <a:noFill/>
          <a:ln/>
        </p:spPr>
        <p:txBody>
          <a:bodyPr/>
          <a:lstStyle/>
          <a:p>
            <a:r>
              <a:rPr lang="en-US" dirty="0"/>
              <a:t>Corporate Real Options</a:t>
            </a:r>
          </a:p>
        </p:txBody>
      </p:sp>
      <p:sp>
        <p:nvSpPr>
          <p:cNvPr id="63492" name="Rectangle 4"/>
          <p:cNvSpPr>
            <a:spLocks noGrp="1" noChangeArrowheads="1"/>
          </p:cNvSpPr>
          <p:nvPr>
            <p:ph sz="quarter" idx="1"/>
          </p:nvPr>
        </p:nvSpPr>
        <p:spPr>
          <a:noFill/>
          <a:ln/>
        </p:spPr>
        <p:txBody>
          <a:bodyPr/>
          <a:lstStyle/>
          <a:p>
            <a:pPr>
              <a:buNone/>
            </a:pPr>
            <a:r>
              <a:rPr lang="en-US" sz="2400" dirty="0"/>
              <a:t>Example - Abandon</a:t>
            </a:r>
          </a:p>
          <a:p>
            <a:pPr>
              <a:buNone/>
            </a:pPr>
            <a:r>
              <a:rPr lang="en-US" sz="1800" dirty="0"/>
              <a:t>Mrs. </a:t>
            </a:r>
            <a:r>
              <a:rPr lang="en-US" sz="1800" dirty="0" err="1"/>
              <a:t>Mulla</a:t>
            </a:r>
            <a:r>
              <a:rPr lang="en-US" sz="1800" dirty="0"/>
              <a:t> gives you a non-retractable offer to buy your company for $150 mil at anytime within the next year.  Given the following decision tree of possible outcomes, what is the value of the offer (i.e. the put option) and what is the most Mrs. </a:t>
            </a:r>
            <a:r>
              <a:rPr lang="en-US" sz="1800" dirty="0" err="1"/>
              <a:t>Mulla</a:t>
            </a:r>
            <a:r>
              <a:rPr lang="en-US" sz="1800" dirty="0"/>
              <a:t> could charge for the option?</a:t>
            </a:r>
          </a:p>
          <a:p>
            <a:pPr>
              <a:buNone/>
            </a:pPr>
            <a:endParaRPr lang="en-US" sz="1800" dirty="0"/>
          </a:p>
        </p:txBody>
      </p:sp>
      <p:sp>
        <p:nvSpPr>
          <p:cNvPr id="63494" name="Line 6"/>
          <p:cNvSpPr>
            <a:spLocks noChangeShapeType="1"/>
          </p:cNvSpPr>
          <p:nvPr/>
        </p:nvSpPr>
        <p:spPr bwMode="auto">
          <a:xfrm>
            <a:off x="2590800" y="3276600"/>
            <a:ext cx="68580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495" name="Rectangle 7"/>
          <p:cNvSpPr>
            <a:spLocks noChangeArrowheads="1"/>
          </p:cNvSpPr>
          <p:nvPr/>
        </p:nvSpPr>
        <p:spPr bwMode="auto">
          <a:xfrm>
            <a:off x="3048000" y="3505201"/>
            <a:ext cx="5410200" cy="2585965"/>
          </a:xfrm>
          <a:prstGeom prst="rect">
            <a:avLst/>
          </a:prstGeom>
          <a:noFill/>
          <a:ln w="9525">
            <a:noFill/>
            <a:miter lim="800000"/>
            <a:headEnd/>
            <a:tailEnd/>
          </a:ln>
          <a:effectLst/>
        </p:spPr>
        <p:txBody>
          <a:bodyPr wrap="square" lIns="92075" tIns="46038" rIns="92075" bIns="46038">
            <a:spAutoFit/>
          </a:bodyPr>
          <a:lstStyle/>
          <a:p>
            <a:r>
              <a:rPr lang="en-US" u="sng" dirty="0"/>
              <a:t>Year 0		Year 1		Year 2 </a:t>
            </a:r>
          </a:p>
          <a:p>
            <a:endParaRPr lang="en-US" dirty="0"/>
          </a:p>
          <a:p>
            <a:r>
              <a:rPr lang="en-US" dirty="0"/>
              <a:t>   				120 (.6)</a:t>
            </a:r>
          </a:p>
          <a:p>
            <a:r>
              <a:rPr lang="en-US" dirty="0"/>
              <a:t>         		100 (.6)</a:t>
            </a:r>
          </a:p>
          <a:p>
            <a:r>
              <a:rPr lang="en-US" dirty="0"/>
              <a:t> 				90 (.4)</a:t>
            </a:r>
          </a:p>
          <a:p>
            <a:r>
              <a:rPr lang="en-US" dirty="0"/>
              <a:t>NPV = 155	</a:t>
            </a:r>
          </a:p>
          <a:p>
            <a:r>
              <a:rPr lang="en-US" dirty="0"/>
              <a:t>  				70 (.6)</a:t>
            </a:r>
          </a:p>
          <a:p>
            <a:r>
              <a:rPr lang="en-US" dirty="0"/>
              <a:t>         		50 (.4)</a:t>
            </a:r>
          </a:p>
          <a:p>
            <a:r>
              <a:rPr lang="en-US" dirty="0"/>
              <a:t>				40 (.4)</a:t>
            </a:r>
          </a:p>
        </p:txBody>
      </p:sp>
      <p:sp>
        <p:nvSpPr>
          <p:cNvPr id="63496" name="Line 8"/>
          <p:cNvSpPr>
            <a:spLocks noChangeShapeType="1"/>
          </p:cNvSpPr>
          <p:nvPr/>
        </p:nvSpPr>
        <p:spPr bwMode="auto">
          <a:xfrm flipV="1">
            <a:off x="5867400" y="4267200"/>
            <a:ext cx="838200" cy="1524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497" name="Line 9"/>
          <p:cNvSpPr>
            <a:spLocks noChangeShapeType="1"/>
          </p:cNvSpPr>
          <p:nvPr/>
        </p:nvSpPr>
        <p:spPr bwMode="auto">
          <a:xfrm>
            <a:off x="5867400" y="4648200"/>
            <a:ext cx="838200" cy="1524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498" name="Line 10"/>
          <p:cNvSpPr>
            <a:spLocks noChangeShapeType="1"/>
          </p:cNvSpPr>
          <p:nvPr/>
        </p:nvSpPr>
        <p:spPr bwMode="auto">
          <a:xfrm flipV="1">
            <a:off x="5715000" y="5334000"/>
            <a:ext cx="990600" cy="1524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499" name="Line 11"/>
          <p:cNvSpPr>
            <a:spLocks noChangeShapeType="1"/>
          </p:cNvSpPr>
          <p:nvPr/>
        </p:nvSpPr>
        <p:spPr bwMode="auto">
          <a:xfrm>
            <a:off x="5715000" y="5715001"/>
            <a:ext cx="1066800" cy="198119"/>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500" name="Line 12"/>
          <p:cNvSpPr>
            <a:spLocks noChangeShapeType="1"/>
          </p:cNvSpPr>
          <p:nvPr/>
        </p:nvSpPr>
        <p:spPr bwMode="auto">
          <a:xfrm flipV="1">
            <a:off x="4267200" y="4572000"/>
            <a:ext cx="685800" cy="3810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501" name="Line 13"/>
          <p:cNvSpPr>
            <a:spLocks noChangeShapeType="1"/>
          </p:cNvSpPr>
          <p:nvPr/>
        </p:nvSpPr>
        <p:spPr bwMode="auto">
          <a:xfrm>
            <a:off x="4267200" y="5181600"/>
            <a:ext cx="609600" cy="304800"/>
          </a:xfrm>
          <a:prstGeom prst="line">
            <a:avLst/>
          </a:prstGeom>
          <a:noFill/>
          <a:ln w="25400">
            <a:solidFill>
              <a:schemeClr val="tx1"/>
            </a:solidFill>
            <a:round/>
            <a:headEnd type="none" w="sm" len="sm"/>
            <a:tailEnd type="none" w="sm" len="sm"/>
          </a:ln>
          <a:effectLst/>
        </p:spPr>
        <p:txBody>
          <a:bodyPr wrap="none" anchor="ctr"/>
          <a:lstStyle/>
          <a:p>
            <a:endParaRPr lang="en-US"/>
          </a:p>
        </p:txBody>
      </p:sp>
    </p:spTree>
    <p:extLst>
      <p:ext uri="{BB962C8B-B14F-4D97-AF65-F5344CB8AC3E}">
        <p14:creationId xmlns:p14="http://schemas.microsoft.com/office/powerpoint/2010/main" val="1504223404"/>
      </p:ext>
    </p:extLst>
  </p:cSld>
  <p:clrMapOvr>
    <a:masterClrMapping/>
  </p:clrMapOvr>
  <p:transition>
    <p:spli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2209800" y="6248400"/>
            <a:ext cx="1905000" cy="457200"/>
          </a:xfrm>
          <a:prstGeom prst="rect">
            <a:avLst/>
          </a:prstGeom>
          <a:noFill/>
          <a:ln w="9525">
            <a:noFill/>
            <a:miter lim="800000"/>
            <a:headEnd/>
            <a:tailEnd/>
          </a:ln>
          <a:effectLst/>
        </p:spPr>
        <p:txBody>
          <a:bodyPr wrap="none" anchor="ctr"/>
          <a:lstStyle/>
          <a:p>
            <a:endParaRPr lang="en-US"/>
          </a:p>
        </p:txBody>
      </p:sp>
      <p:sp>
        <p:nvSpPr>
          <p:cNvPr id="63491" name="Rectangle 3"/>
          <p:cNvSpPr>
            <a:spLocks noChangeArrowheads="1"/>
          </p:cNvSpPr>
          <p:nvPr/>
        </p:nvSpPr>
        <p:spPr bwMode="auto">
          <a:xfrm>
            <a:off x="4648200" y="6248400"/>
            <a:ext cx="2895600" cy="457200"/>
          </a:xfrm>
          <a:prstGeom prst="rect">
            <a:avLst/>
          </a:prstGeom>
          <a:noFill/>
          <a:ln w="9525">
            <a:noFill/>
            <a:miter lim="800000"/>
            <a:headEnd/>
            <a:tailEnd/>
          </a:ln>
          <a:effectLst/>
        </p:spPr>
        <p:txBody>
          <a:bodyPr wrap="none" anchor="ctr"/>
          <a:lstStyle/>
          <a:p>
            <a:endParaRPr lang="en-US"/>
          </a:p>
        </p:txBody>
      </p:sp>
      <p:sp>
        <p:nvSpPr>
          <p:cNvPr id="63493" name="Rectangle 5"/>
          <p:cNvSpPr>
            <a:spLocks noGrp="1" noChangeArrowheads="1"/>
          </p:cNvSpPr>
          <p:nvPr>
            <p:ph type="title"/>
          </p:nvPr>
        </p:nvSpPr>
        <p:spPr>
          <a:noFill/>
          <a:ln/>
        </p:spPr>
        <p:txBody>
          <a:bodyPr/>
          <a:lstStyle/>
          <a:p>
            <a:r>
              <a:rPr lang="en-US" dirty="0"/>
              <a:t>Corporate Real Options</a:t>
            </a:r>
          </a:p>
        </p:txBody>
      </p:sp>
      <p:sp>
        <p:nvSpPr>
          <p:cNvPr id="63492" name="Rectangle 4"/>
          <p:cNvSpPr>
            <a:spLocks noGrp="1" noChangeArrowheads="1"/>
          </p:cNvSpPr>
          <p:nvPr>
            <p:ph sz="quarter" idx="1"/>
          </p:nvPr>
        </p:nvSpPr>
        <p:spPr>
          <a:noFill/>
          <a:ln/>
        </p:spPr>
        <p:txBody>
          <a:bodyPr/>
          <a:lstStyle/>
          <a:p>
            <a:pPr>
              <a:buNone/>
            </a:pPr>
            <a:r>
              <a:rPr lang="en-US" sz="2400" dirty="0"/>
              <a:t>Example - Abandon</a:t>
            </a:r>
          </a:p>
          <a:p>
            <a:pPr>
              <a:buNone/>
            </a:pPr>
            <a:r>
              <a:rPr lang="en-US" sz="1800" dirty="0"/>
              <a:t>Mrs. </a:t>
            </a:r>
            <a:r>
              <a:rPr lang="en-US" sz="1800" dirty="0" err="1"/>
              <a:t>Mulla</a:t>
            </a:r>
            <a:r>
              <a:rPr lang="en-US" sz="1800" dirty="0"/>
              <a:t> gives you a non-retractable offer to buy your company for $150 mil at anytime within the next year.  Given the following decision tree of possible outcomes, what is the value of the offer (i.e. the put option) and what is the most Mrs. </a:t>
            </a:r>
            <a:r>
              <a:rPr lang="en-US" sz="1800" dirty="0" err="1"/>
              <a:t>Mulla</a:t>
            </a:r>
            <a:r>
              <a:rPr lang="en-US" sz="1800" dirty="0"/>
              <a:t> could charge for the option?</a:t>
            </a:r>
          </a:p>
          <a:p>
            <a:pPr>
              <a:buNone/>
            </a:pPr>
            <a:endParaRPr lang="en-US" sz="1800" dirty="0"/>
          </a:p>
        </p:txBody>
      </p:sp>
      <p:sp>
        <p:nvSpPr>
          <p:cNvPr id="63494" name="Line 6"/>
          <p:cNvSpPr>
            <a:spLocks noChangeShapeType="1"/>
          </p:cNvSpPr>
          <p:nvPr/>
        </p:nvSpPr>
        <p:spPr bwMode="auto">
          <a:xfrm>
            <a:off x="2590800" y="3276600"/>
            <a:ext cx="68580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495" name="Rectangle 7"/>
          <p:cNvSpPr>
            <a:spLocks noChangeArrowheads="1"/>
          </p:cNvSpPr>
          <p:nvPr/>
        </p:nvSpPr>
        <p:spPr bwMode="auto">
          <a:xfrm>
            <a:off x="3048000" y="3505201"/>
            <a:ext cx="5410200" cy="2585965"/>
          </a:xfrm>
          <a:prstGeom prst="rect">
            <a:avLst/>
          </a:prstGeom>
          <a:noFill/>
          <a:ln w="9525">
            <a:noFill/>
            <a:miter lim="800000"/>
            <a:headEnd/>
            <a:tailEnd/>
          </a:ln>
          <a:effectLst/>
        </p:spPr>
        <p:txBody>
          <a:bodyPr wrap="square" lIns="92075" tIns="46038" rIns="92075" bIns="46038">
            <a:spAutoFit/>
          </a:bodyPr>
          <a:lstStyle/>
          <a:p>
            <a:r>
              <a:rPr lang="en-US" u="sng" dirty="0"/>
              <a:t>Year 0		Year 1		Year 2 </a:t>
            </a:r>
          </a:p>
          <a:p>
            <a:endParaRPr lang="en-US" dirty="0"/>
          </a:p>
          <a:p>
            <a:r>
              <a:rPr lang="en-US" dirty="0"/>
              <a:t>   				120 (.6)</a:t>
            </a:r>
          </a:p>
          <a:p>
            <a:r>
              <a:rPr lang="en-US" dirty="0"/>
              <a:t>         		100 (.6)</a:t>
            </a:r>
          </a:p>
          <a:p>
            <a:r>
              <a:rPr lang="en-US" dirty="0"/>
              <a:t> 				90 (.4)</a:t>
            </a:r>
          </a:p>
          <a:p>
            <a:r>
              <a:rPr lang="en-US" dirty="0"/>
              <a:t>NPV = 162	</a:t>
            </a:r>
          </a:p>
          <a:p>
            <a:r>
              <a:rPr lang="en-US" dirty="0"/>
              <a:t>  				</a:t>
            </a:r>
          </a:p>
          <a:p>
            <a:r>
              <a:rPr lang="en-US" dirty="0"/>
              <a:t>         		150 (.4)</a:t>
            </a:r>
          </a:p>
          <a:p>
            <a:r>
              <a:rPr lang="en-US" dirty="0"/>
              <a:t>				</a:t>
            </a:r>
          </a:p>
        </p:txBody>
      </p:sp>
      <p:sp>
        <p:nvSpPr>
          <p:cNvPr id="63496" name="Line 8"/>
          <p:cNvSpPr>
            <a:spLocks noChangeShapeType="1"/>
          </p:cNvSpPr>
          <p:nvPr/>
        </p:nvSpPr>
        <p:spPr bwMode="auto">
          <a:xfrm flipV="1">
            <a:off x="5867400" y="4267200"/>
            <a:ext cx="838200" cy="1524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497" name="Line 9"/>
          <p:cNvSpPr>
            <a:spLocks noChangeShapeType="1"/>
          </p:cNvSpPr>
          <p:nvPr/>
        </p:nvSpPr>
        <p:spPr bwMode="auto">
          <a:xfrm>
            <a:off x="5867400" y="4648200"/>
            <a:ext cx="838200" cy="1524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500" name="Line 12"/>
          <p:cNvSpPr>
            <a:spLocks noChangeShapeType="1"/>
          </p:cNvSpPr>
          <p:nvPr/>
        </p:nvSpPr>
        <p:spPr bwMode="auto">
          <a:xfrm flipV="1">
            <a:off x="4267200" y="4572000"/>
            <a:ext cx="685800" cy="3810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3501" name="Line 13"/>
          <p:cNvSpPr>
            <a:spLocks noChangeShapeType="1"/>
          </p:cNvSpPr>
          <p:nvPr/>
        </p:nvSpPr>
        <p:spPr bwMode="auto">
          <a:xfrm>
            <a:off x="4267200" y="5181600"/>
            <a:ext cx="609600" cy="3048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14" name="Rectangle 12"/>
          <p:cNvSpPr>
            <a:spLocks noChangeArrowheads="1"/>
          </p:cNvSpPr>
          <p:nvPr/>
        </p:nvSpPr>
        <p:spPr bwMode="auto">
          <a:xfrm>
            <a:off x="7848600" y="5334000"/>
            <a:ext cx="2298700" cy="923972"/>
          </a:xfrm>
          <a:prstGeom prst="rect">
            <a:avLst/>
          </a:prstGeom>
          <a:noFill/>
          <a:ln w="25400">
            <a:solidFill>
              <a:schemeClr val="tx1"/>
            </a:solidFill>
            <a:miter lim="800000"/>
            <a:headEnd/>
            <a:tailEnd/>
          </a:ln>
          <a:effectLst/>
        </p:spPr>
        <p:txBody>
          <a:bodyPr wrap="square" lIns="92075" tIns="46038" rIns="92075" bIns="46038">
            <a:spAutoFit/>
          </a:bodyPr>
          <a:lstStyle/>
          <a:p>
            <a:pPr algn="ctr"/>
            <a:r>
              <a:rPr lang="en-US" b="1" dirty="0"/>
              <a:t>Option Value =</a:t>
            </a:r>
          </a:p>
          <a:p>
            <a:pPr algn="ctr"/>
            <a:r>
              <a:rPr lang="en-US" b="1" dirty="0"/>
              <a:t>162 - 155 =</a:t>
            </a:r>
          </a:p>
          <a:p>
            <a:pPr algn="ctr"/>
            <a:r>
              <a:rPr lang="en-US" b="1" dirty="0"/>
              <a:t>$7 mil</a:t>
            </a:r>
          </a:p>
        </p:txBody>
      </p:sp>
    </p:spTree>
    <p:extLst>
      <p:ext uri="{BB962C8B-B14F-4D97-AF65-F5344CB8AC3E}">
        <p14:creationId xmlns:p14="http://schemas.microsoft.com/office/powerpoint/2010/main" val="3964669832"/>
      </p:ext>
    </p:extLst>
  </p:cSld>
  <p:clrMapOvr>
    <a:masterClrMapping/>
  </p:clrMapOvr>
  <p:transition>
    <p:spli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2209800" y="6248400"/>
            <a:ext cx="1905000" cy="457200"/>
          </a:xfrm>
          <a:prstGeom prst="rect">
            <a:avLst/>
          </a:prstGeom>
          <a:noFill/>
          <a:ln w="9525">
            <a:noFill/>
            <a:miter lim="800000"/>
            <a:headEnd/>
            <a:tailEnd/>
          </a:ln>
          <a:effectLst/>
        </p:spPr>
        <p:txBody>
          <a:bodyPr wrap="none" anchor="ctr"/>
          <a:lstStyle/>
          <a:p>
            <a:endParaRPr lang="en-US"/>
          </a:p>
        </p:txBody>
      </p:sp>
      <p:sp>
        <p:nvSpPr>
          <p:cNvPr id="67587" name="Rectangle 3"/>
          <p:cNvSpPr>
            <a:spLocks noChangeArrowheads="1"/>
          </p:cNvSpPr>
          <p:nvPr/>
        </p:nvSpPr>
        <p:spPr bwMode="auto">
          <a:xfrm>
            <a:off x="4648200" y="6248400"/>
            <a:ext cx="2895600" cy="457200"/>
          </a:xfrm>
          <a:prstGeom prst="rect">
            <a:avLst/>
          </a:prstGeom>
          <a:noFill/>
          <a:ln w="9525">
            <a:noFill/>
            <a:miter lim="800000"/>
            <a:headEnd/>
            <a:tailEnd/>
          </a:ln>
          <a:effectLst/>
        </p:spPr>
        <p:txBody>
          <a:bodyPr wrap="none" anchor="ctr"/>
          <a:lstStyle/>
          <a:p>
            <a:endParaRPr lang="en-US"/>
          </a:p>
        </p:txBody>
      </p:sp>
      <p:sp>
        <p:nvSpPr>
          <p:cNvPr id="67589" name="Rectangle 5"/>
          <p:cNvSpPr>
            <a:spLocks noGrp="1" noChangeArrowheads="1"/>
          </p:cNvSpPr>
          <p:nvPr>
            <p:ph type="title"/>
          </p:nvPr>
        </p:nvSpPr>
        <p:spPr>
          <a:noFill/>
          <a:ln/>
        </p:spPr>
        <p:txBody>
          <a:bodyPr/>
          <a:lstStyle/>
          <a:p>
            <a:r>
              <a:rPr lang="en-US" dirty="0"/>
              <a:t>Corporate Real Options</a:t>
            </a:r>
          </a:p>
        </p:txBody>
      </p:sp>
      <p:sp>
        <p:nvSpPr>
          <p:cNvPr id="67588" name="Rectangle 4"/>
          <p:cNvSpPr>
            <a:spLocks noGrp="1" noChangeArrowheads="1"/>
          </p:cNvSpPr>
          <p:nvPr>
            <p:ph sz="quarter" idx="1"/>
          </p:nvPr>
        </p:nvSpPr>
        <p:spPr>
          <a:noFill/>
          <a:ln/>
        </p:spPr>
        <p:txBody>
          <a:bodyPr/>
          <a:lstStyle/>
          <a:p>
            <a:pPr>
              <a:buNone/>
            </a:pPr>
            <a:r>
              <a:rPr lang="en-US" sz="2400" u="sng" dirty="0"/>
              <a:t>Reality</a:t>
            </a:r>
            <a:endParaRPr lang="en-US" sz="2400" dirty="0"/>
          </a:p>
          <a:p>
            <a:pPr>
              <a:buFontTx/>
              <a:buChar char="•"/>
            </a:pPr>
            <a:endParaRPr lang="en-US" sz="2400" dirty="0"/>
          </a:p>
          <a:p>
            <a:pPr>
              <a:buFontTx/>
              <a:buChar char="•"/>
            </a:pPr>
            <a:r>
              <a:rPr lang="en-US" sz="2400" dirty="0"/>
              <a:t>Decision trees for valuing “real options” in a corporate setting can not be practically done by hand. </a:t>
            </a:r>
          </a:p>
          <a:p>
            <a:pPr>
              <a:buFontTx/>
              <a:buChar char="•"/>
            </a:pPr>
            <a:r>
              <a:rPr lang="en-US" sz="2400" dirty="0"/>
              <a:t>We must introduce binomial theory &amp; B-S models</a:t>
            </a:r>
          </a:p>
          <a:p>
            <a:endParaRPr lang="en-US" sz="2400" dirty="0"/>
          </a:p>
        </p:txBody>
      </p:sp>
    </p:spTree>
    <p:extLst>
      <p:ext uri="{BB962C8B-B14F-4D97-AF65-F5344CB8AC3E}">
        <p14:creationId xmlns:p14="http://schemas.microsoft.com/office/powerpoint/2010/main" val="2246173130"/>
      </p:ext>
    </p:extLst>
  </p:cSld>
  <p:clrMapOvr>
    <a:masterClrMapping/>
  </p:clrMapOvr>
  <p:transition>
    <p:spli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9"/>
          <p:cNvSpPr txBox="1">
            <a:spLocks noChangeArrowheads="1"/>
          </p:cNvSpPr>
          <p:nvPr/>
        </p:nvSpPr>
        <p:spPr bwMode="auto">
          <a:xfrm>
            <a:off x="7772400" y="1600200"/>
            <a:ext cx="2438400" cy="1785104"/>
          </a:xfrm>
          <a:prstGeom prst="rect">
            <a:avLst/>
          </a:prstGeom>
          <a:solidFill>
            <a:schemeClr val="accent2">
              <a:lumMod val="20000"/>
              <a:lumOff val="80000"/>
            </a:schemeClr>
          </a:solidFill>
          <a:ln w="9525">
            <a:solidFill>
              <a:srgbClr val="CC0099"/>
            </a:solidFill>
            <a:miter lim="800000"/>
            <a:headEnd/>
            <a:tailEnd/>
          </a:ln>
        </p:spPr>
        <p:txBody>
          <a:bodyPr>
            <a:spAutoFit/>
          </a:bodyPr>
          <a:lstStyle/>
          <a:p>
            <a:pPr eaLnBrk="0" hangingPunct="0">
              <a:spcBef>
                <a:spcPct val="50000"/>
              </a:spcBef>
            </a:pPr>
            <a:r>
              <a:rPr lang="en-US" sz="2000" u="sng" dirty="0">
                <a:latin typeface="Times New Roman" pitchFamily="18" charset="0"/>
              </a:rPr>
              <a:t>IMPORTANT</a:t>
            </a:r>
          </a:p>
          <a:p>
            <a:pPr eaLnBrk="0" hangingPunct="0">
              <a:spcBef>
                <a:spcPct val="50000"/>
              </a:spcBef>
            </a:pPr>
            <a:r>
              <a:rPr lang="en-US" sz="2000" dirty="0">
                <a:latin typeface="Times New Roman" pitchFamily="18" charset="0"/>
              </a:rPr>
              <a:t>E, D, and V are all market values of Equity, Debt and Total Firm Value</a:t>
            </a:r>
          </a:p>
        </p:txBody>
      </p:sp>
      <p:sp>
        <p:nvSpPr>
          <p:cNvPr id="19" name="Rectangle 2"/>
          <p:cNvSpPr>
            <a:spLocks noGrp="1" noChangeArrowheads="1"/>
          </p:cNvSpPr>
          <p:nvPr>
            <p:ph type="title"/>
          </p:nvPr>
        </p:nvSpPr>
        <p:spPr/>
        <p:txBody>
          <a:bodyPr/>
          <a:lstStyle/>
          <a:p>
            <a:pPr eaLnBrk="1" hangingPunct="1"/>
            <a:r>
              <a:rPr lang="en-US" dirty="0"/>
              <a:t>Company Cost of Capital</a:t>
            </a:r>
          </a:p>
        </p:txBody>
      </p:sp>
      <p:graphicFrame>
        <p:nvGraphicFramePr>
          <p:cNvPr id="542723" name="Object 3"/>
          <p:cNvGraphicFramePr>
            <a:graphicFrameLocks noChangeAspect="1"/>
          </p:cNvGraphicFramePr>
          <p:nvPr/>
        </p:nvGraphicFramePr>
        <p:xfrm>
          <a:off x="2438401" y="3505200"/>
          <a:ext cx="5656263" cy="1380876"/>
        </p:xfrm>
        <a:graphic>
          <a:graphicData uri="http://schemas.openxmlformats.org/presentationml/2006/ole">
            <mc:AlternateContent xmlns:mc="http://schemas.openxmlformats.org/markup-compatibility/2006">
              <mc:Choice xmlns:v="urn:schemas-microsoft-com:vml" Requires="v">
                <p:oleObj name="Equation" r:id="rId3" imgW="3593880" imgH="876240" progId="Equation.3">
                  <p:embed/>
                </p:oleObj>
              </mc:Choice>
              <mc:Fallback>
                <p:oleObj name="Equation" r:id="rId3" imgW="3593880" imgH="876240" progId="Equation.3">
                  <p:embed/>
                  <p:pic>
                    <p:nvPicPr>
                      <p:cNvPr id="542723"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1" y="3505200"/>
                        <a:ext cx="5656263" cy="1380876"/>
                      </a:xfrm>
                      <a:prstGeom prst="rect">
                        <a:avLst/>
                      </a:prstGeom>
                      <a:noFill/>
                      <a:ln w="12700" cap="rnd">
                        <a:solidFill>
                          <a:srgbClr val="003366"/>
                        </a:solidFill>
                        <a:prstDash val="sysDot"/>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2724" name="Object 4"/>
          <p:cNvGraphicFramePr>
            <a:graphicFrameLocks noChangeAspect="1"/>
          </p:cNvGraphicFramePr>
          <p:nvPr/>
        </p:nvGraphicFramePr>
        <p:xfrm>
          <a:off x="2438400" y="1981201"/>
          <a:ext cx="4114800" cy="668337"/>
        </p:xfrm>
        <a:graphic>
          <a:graphicData uri="http://schemas.openxmlformats.org/presentationml/2006/ole">
            <mc:AlternateContent xmlns:mc="http://schemas.openxmlformats.org/markup-compatibility/2006">
              <mc:Choice xmlns:v="urn:schemas-microsoft-com:vml" Requires="v">
                <p:oleObj name="Equation" r:id="rId5" imgW="1485720" imgH="241200" progId="Equation.3">
                  <p:embed/>
                </p:oleObj>
              </mc:Choice>
              <mc:Fallback>
                <p:oleObj name="Equation" r:id="rId5" imgW="1485720" imgH="241200" progId="Equation.3">
                  <p:embed/>
                  <p:pic>
                    <p:nvPicPr>
                      <p:cNvPr id="542724"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400" y="1981201"/>
                        <a:ext cx="4114800" cy="668337"/>
                      </a:xfrm>
                      <a:prstGeom prst="rect">
                        <a:avLst/>
                      </a:prstGeom>
                      <a:solidFill>
                        <a:srgbClr val="CCFFCC"/>
                      </a:solidFill>
                      <a:ln w="57150" cmpd="thinThick">
                        <a:solidFill>
                          <a:schemeClr val="accent2"/>
                        </a:solidFill>
                        <a:miter lim="800000"/>
                        <a:headEnd/>
                        <a:tailEnd/>
                      </a:ln>
                    </p:spPr>
                  </p:pic>
                </p:oleObj>
              </mc:Fallback>
            </mc:AlternateContent>
          </a:graphicData>
        </a:graphic>
      </p:graphicFrame>
      <p:graphicFrame>
        <p:nvGraphicFramePr>
          <p:cNvPr id="20" name="Object 19"/>
          <p:cNvGraphicFramePr>
            <a:graphicFrameLocks noChangeAspect="1"/>
          </p:cNvGraphicFramePr>
          <p:nvPr/>
        </p:nvGraphicFramePr>
        <p:xfrm>
          <a:off x="5105400" y="5638800"/>
          <a:ext cx="3860800" cy="914400"/>
        </p:xfrm>
        <a:graphic>
          <a:graphicData uri="http://schemas.openxmlformats.org/presentationml/2006/ole">
            <mc:AlternateContent xmlns:mc="http://schemas.openxmlformats.org/markup-compatibility/2006">
              <mc:Choice xmlns:v="urn:schemas-microsoft-com:vml" Requires="v">
                <p:oleObj name="Equation" r:id="rId7" imgW="1930320" imgH="457200" progId="Equation.3">
                  <p:embed/>
                </p:oleObj>
              </mc:Choice>
              <mc:Fallback>
                <p:oleObj name="Equation" r:id="rId7" imgW="1930320" imgH="457200" progId="Equation.3">
                  <p:embed/>
                  <p:pic>
                    <p:nvPicPr>
                      <p:cNvPr id="2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5400" y="5638800"/>
                        <a:ext cx="3860800" cy="914400"/>
                      </a:xfrm>
                      <a:prstGeom prst="rect">
                        <a:avLst/>
                      </a:prstGeom>
                      <a:noFill/>
                      <a:ln w="57150" cmpd="thinThick">
                        <a:solidFill>
                          <a:srgbClr val="0033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04354316"/>
      </p:ext>
    </p:extLst>
  </p:cSld>
  <p:clrMapOvr>
    <a:masterClrMapping/>
  </p:clrMapOvr>
  <p:transition>
    <p:zoom dir="in"/>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normAutofit/>
          </a:bodyPr>
          <a:lstStyle/>
          <a:p>
            <a:pPr eaLnBrk="1" hangingPunct="1"/>
            <a:r>
              <a:rPr lang="en-US" dirty="0"/>
              <a:t>Weighted Average Cost of Capital</a:t>
            </a:r>
          </a:p>
        </p:txBody>
      </p:sp>
      <p:graphicFrame>
        <p:nvGraphicFramePr>
          <p:cNvPr id="14338" name="Object 3"/>
          <p:cNvGraphicFramePr>
            <a:graphicFrameLocks noChangeAspect="1"/>
          </p:cNvGraphicFramePr>
          <p:nvPr/>
        </p:nvGraphicFramePr>
        <p:xfrm>
          <a:off x="2362200" y="3733801"/>
          <a:ext cx="7251700" cy="1198563"/>
        </p:xfrm>
        <a:graphic>
          <a:graphicData uri="http://schemas.openxmlformats.org/presentationml/2006/ole">
            <mc:AlternateContent xmlns:mc="http://schemas.openxmlformats.org/markup-compatibility/2006">
              <mc:Choice xmlns:v="urn:schemas-microsoft-com:vml" Requires="v">
                <p:oleObj name="Equation" r:id="rId2" imgW="2603160" imgH="431640" progId="Equation.3">
                  <p:embed/>
                </p:oleObj>
              </mc:Choice>
              <mc:Fallback>
                <p:oleObj name="Equation" r:id="rId2" imgW="2603160" imgH="431640" progId="Equation.3">
                  <p:embed/>
                  <p:pic>
                    <p:nvPicPr>
                      <p:cNvPr id="14338"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3733801"/>
                        <a:ext cx="7251700" cy="1198563"/>
                      </a:xfrm>
                      <a:prstGeom prst="rect">
                        <a:avLst/>
                      </a:prstGeom>
                      <a:gradFill rotWithShape="0">
                        <a:gsLst>
                          <a:gs pos="0">
                            <a:srgbClr val="CCCCFF"/>
                          </a:gs>
                          <a:gs pos="50000">
                            <a:srgbClr val="CCCCFF">
                              <a:gamma/>
                              <a:tint val="50196"/>
                              <a:invGamma/>
                            </a:srgbClr>
                          </a:gs>
                          <a:gs pos="100000">
                            <a:srgbClr val="CCCCFF"/>
                          </a:gs>
                        </a:gsLst>
                        <a:lin ang="5400000" scaled="1"/>
                      </a:gradFill>
                      <a:ln w="76200" cmpd="tri">
                        <a:solidFill>
                          <a:srgbClr val="FF3300"/>
                        </a:solidFill>
                        <a:miter lim="800000"/>
                        <a:headEnd/>
                        <a:tailEnd/>
                      </a:ln>
                      <a:effectLst>
                        <a:outerShdw dist="143684" dir="13500000" algn="ctr" rotWithShape="0">
                          <a:srgbClr val="808080"/>
                        </a:outerShdw>
                      </a:effectLst>
                    </p:spPr>
                  </p:pic>
                </p:oleObj>
              </mc:Fallback>
            </mc:AlternateContent>
          </a:graphicData>
        </a:graphic>
      </p:graphicFrame>
      <p:sp>
        <p:nvSpPr>
          <p:cNvPr id="14340" name="Text Box 4"/>
          <p:cNvSpPr txBox="1">
            <a:spLocks noChangeArrowheads="1"/>
          </p:cNvSpPr>
          <p:nvPr/>
        </p:nvSpPr>
        <p:spPr bwMode="auto">
          <a:xfrm>
            <a:off x="2438400" y="1524000"/>
            <a:ext cx="7696200" cy="946150"/>
          </a:xfrm>
          <a:prstGeom prst="rect">
            <a:avLst/>
          </a:prstGeom>
          <a:noFill/>
          <a:ln w="9525">
            <a:noFill/>
            <a:miter lim="800000"/>
            <a:headEnd/>
            <a:tailEnd/>
          </a:ln>
        </p:spPr>
        <p:txBody>
          <a:bodyPr>
            <a:spAutoFit/>
          </a:bodyPr>
          <a:lstStyle/>
          <a:p>
            <a:pPr eaLnBrk="0" hangingPunct="0">
              <a:spcBef>
                <a:spcPct val="50000"/>
              </a:spcBef>
              <a:buFont typeface="Wingdings" pitchFamily="2" charset="2"/>
              <a:buChar char="Ü"/>
            </a:pPr>
            <a:r>
              <a:rPr lang="en-US" sz="2800">
                <a:latin typeface="Times New Roman" pitchFamily="18" charset="0"/>
              </a:rPr>
              <a:t>      WACC is the traditional view of capital   		structure, risk and return.</a:t>
            </a:r>
          </a:p>
        </p:txBody>
      </p:sp>
    </p:spTree>
    <p:extLst>
      <p:ext uri="{BB962C8B-B14F-4D97-AF65-F5344CB8AC3E}">
        <p14:creationId xmlns:p14="http://schemas.microsoft.com/office/powerpoint/2010/main" val="860349260"/>
      </p:ext>
    </p:extLst>
  </p:cSld>
  <p:clrMapOvr>
    <a:masterClrMapping/>
  </p:clrMapOvr>
  <p:transition>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t>Weighted Average Cost of Capital</a:t>
            </a:r>
            <a:br>
              <a:rPr lang="en-US" b="1" u="sng" dirty="0"/>
            </a:br>
            <a:r>
              <a:rPr lang="en-US" sz="4000" dirty="0"/>
              <a:t>without taxes &amp; bankruptcy risk</a:t>
            </a:r>
            <a:endParaRPr lang="en-US" dirty="0"/>
          </a:p>
        </p:txBody>
      </p:sp>
      <p:sp>
        <p:nvSpPr>
          <p:cNvPr id="6147" name="Line 3"/>
          <p:cNvSpPr>
            <a:spLocks noChangeShapeType="1"/>
          </p:cNvSpPr>
          <p:nvPr/>
        </p:nvSpPr>
        <p:spPr bwMode="auto">
          <a:xfrm>
            <a:off x="3104781" y="2133600"/>
            <a:ext cx="0" cy="403860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6148" name="Line 4"/>
          <p:cNvSpPr>
            <a:spLocks noChangeShapeType="1"/>
          </p:cNvSpPr>
          <p:nvPr/>
        </p:nvSpPr>
        <p:spPr bwMode="auto">
          <a:xfrm>
            <a:off x="3104781" y="6172200"/>
            <a:ext cx="5181600" cy="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6149" name="Rectangle 5"/>
          <p:cNvSpPr>
            <a:spLocks noChangeArrowheads="1"/>
          </p:cNvSpPr>
          <p:nvPr/>
        </p:nvSpPr>
        <p:spPr bwMode="auto">
          <a:xfrm>
            <a:off x="2936506" y="1522413"/>
            <a:ext cx="336550" cy="641350"/>
          </a:xfrm>
          <a:prstGeom prst="rect">
            <a:avLst/>
          </a:prstGeom>
          <a:noFill/>
          <a:ln w="9525">
            <a:noFill/>
            <a:miter lim="800000"/>
            <a:headEnd/>
            <a:tailEnd/>
          </a:ln>
          <a:effectLst/>
        </p:spPr>
        <p:txBody>
          <a:bodyPr wrap="none" lIns="92075" tIns="46038" rIns="92075" bIns="46038">
            <a:spAutoFit/>
          </a:bodyPr>
          <a:lstStyle/>
          <a:p>
            <a:r>
              <a:rPr lang="en-US" sz="3600"/>
              <a:t>r</a:t>
            </a:r>
          </a:p>
        </p:txBody>
      </p:sp>
      <p:sp>
        <p:nvSpPr>
          <p:cNvPr id="6150" name="Rectangle 6"/>
          <p:cNvSpPr>
            <a:spLocks noChangeArrowheads="1"/>
          </p:cNvSpPr>
          <p:nvPr/>
        </p:nvSpPr>
        <p:spPr bwMode="auto">
          <a:xfrm>
            <a:off x="8575306" y="5729288"/>
            <a:ext cx="402354" cy="954750"/>
          </a:xfrm>
          <a:prstGeom prst="rect">
            <a:avLst/>
          </a:prstGeom>
          <a:noFill/>
          <a:ln w="9525">
            <a:noFill/>
            <a:miter lim="800000"/>
            <a:headEnd/>
            <a:tailEnd/>
          </a:ln>
          <a:effectLst/>
        </p:spPr>
        <p:txBody>
          <a:bodyPr wrap="none" lIns="92075" tIns="46038" rIns="92075" bIns="46038">
            <a:spAutoFit/>
          </a:bodyPr>
          <a:lstStyle/>
          <a:p>
            <a:r>
              <a:rPr lang="en-US" sz="2800"/>
              <a:t>D</a:t>
            </a:r>
          </a:p>
          <a:p>
            <a:r>
              <a:rPr lang="en-US" sz="2800"/>
              <a:t>V</a:t>
            </a:r>
          </a:p>
        </p:txBody>
      </p:sp>
      <p:sp>
        <p:nvSpPr>
          <p:cNvPr id="6151" name="Line 7"/>
          <p:cNvSpPr>
            <a:spLocks noChangeShapeType="1"/>
          </p:cNvSpPr>
          <p:nvPr/>
        </p:nvSpPr>
        <p:spPr bwMode="auto">
          <a:xfrm>
            <a:off x="8591181" y="6172200"/>
            <a:ext cx="3810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152" name="Line 8"/>
          <p:cNvSpPr>
            <a:spLocks noChangeShapeType="1"/>
          </p:cNvSpPr>
          <p:nvPr/>
        </p:nvSpPr>
        <p:spPr bwMode="auto">
          <a:xfrm>
            <a:off x="3028581" y="5410200"/>
            <a:ext cx="1524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6153" name="Rectangle 9"/>
          <p:cNvSpPr>
            <a:spLocks noChangeArrowheads="1"/>
          </p:cNvSpPr>
          <p:nvPr/>
        </p:nvSpPr>
        <p:spPr bwMode="auto">
          <a:xfrm>
            <a:off x="2555507" y="5027614"/>
            <a:ext cx="525785"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D</a:t>
            </a:r>
          </a:p>
        </p:txBody>
      </p:sp>
      <p:sp>
        <p:nvSpPr>
          <p:cNvPr id="6154" name="Rectangle 10"/>
          <p:cNvSpPr>
            <a:spLocks noChangeArrowheads="1"/>
          </p:cNvSpPr>
          <p:nvPr/>
        </p:nvSpPr>
        <p:spPr bwMode="auto">
          <a:xfrm>
            <a:off x="6365507" y="1827214"/>
            <a:ext cx="474489"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E</a:t>
            </a:r>
          </a:p>
        </p:txBody>
      </p:sp>
      <p:sp>
        <p:nvSpPr>
          <p:cNvPr id="6155" name="Line 11"/>
          <p:cNvSpPr>
            <a:spLocks noChangeShapeType="1"/>
          </p:cNvSpPr>
          <p:nvPr/>
        </p:nvSpPr>
        <p:spPr bwMode="auto">
          <a:xfrm>
            <a:off x="3180981" y="5410200"/>
            <a:ext cx="48768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6156" name="Line 12"/>
          <p:cNvSpPr>
            <a:spLocks noChangeShapeType="1"/>
          </p:cNvSpPr>
          <p:nvPr/>
        </p:nvSpPr>
        <p:spPr bwMode="auto">
          <a:xfrm flipV="1">
            <a:off x="3104781" y="2286000"/>
            <a:ext cx="4267200" cy="1447800"/>
          </a:xfrm>
          <a:prstGeom prst="line">
            <a:avLst/>
          </a:prstGeom>
          <a:noFill/>
          <a:ln w="50800">
            <a:solidFill>
              <a:schemeClr val="tx1"/>
            </a:solidFill>
            <a:round/>
            <a:headEnd type="none" w="sm" len="sm"/>
            <a:tailEnd type="none" w="sm" len="sm"/>
          </a:ln>
          <a:effectLst/>
        </p:spPr>
        <p:txBody>
          <a:bodyPr wrap="none" anchor="ctr"/>
          <a:lstStyle/>
          <a:p>
            <a:endParaRPr lang="en-US"/>
          </a:p>
        </p:txBody>
      </p:sp>
    </p:spTree>
    <p:extLst>
      <p:ext uri="{BB962C8B-B14F-4D97-AF65-F5344CB8AC3E}">
        <p14:creationId xmlns:p14="http://schemas.microsoft.com/office/powerpoint/2010/main" val="2068557473"/>
      </p:ext>
    </p:extLst>
  </p:cSld>
  <p:clrMapOvr>
    <a:masterClrMapping/>
  </p:clrMapOvr>
  <p:transition>
    <p:blinds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Line 3"/>
          <p:cNvSpPr>
            <a:spLocks noChangeShapeType="1"/>
          </p:cNvSpPr>
          <p:nvPr/>
        </p:nvSpPr>
        <p:spPr bwMode="auto">
          <a:xfrm>
            <a:off x="3132138" y="2098159"/>
            <a:ext cx="0" cy="403860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8196" name="Line 4"/>
          <p:cNvSpPr>
            <a:spLocks noChangeShapeType="1"/>
          </p:cNvSpPr>
          <p:nvPr/>
        </p:nvSpPr>
        <p:spPr bwMode="auto">
          <a:xfrm>
            <a:off x="3132138" y="6136759"/>
            <a:ext cx="5181600" cy="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8197" name="Rectangle 5"/>
          <p:cNvSpPr>
            <a:spLocks noChangeArrowheads="1"/>
          </p:cNvSpPr>
          <p:nvPr/>
        </p:nvSpPr>
        <p:spPr bwMode="auto">
          <a:xfrm>
            <a:off x="2963863" y="1486972"/>
            <a:ext cx="336550" cy="641350"/>
          </a:xfrm>
          <a:prstGeom prst="rect">
            <a:avLst/>
          </a:prstGeom>
          <a:noFill/>
          <a:ln w="9525">
            <a:noFill/>
            <a:miter lim="800000"/>
            <a:headEnd/>
            <a:tailEnd/>
          </a:ln>
          <a:effectLst/>
        </p:spPr>
        <p:txBody>
          <a:bodyPr wrap="none" lIns="92075" tIns="46038" rIns="92075" bIns="46038">
            <a:spAutoFit/>
          </a:bodyPr>
          <a:lstStyle/>
          <a:p>
            <a:r>
              <a:rPr lang="en-US" sz="3600" dirty="0"/>
              <a:t>r</a:t>
            </a:r>
          </a:p>
        </p:txBody>
      </p:sp>
      <p:sp>
        <p:nvSpPr>
          <p:cNvPr id="8198" name="Rectangle 6"/>
          <p:cNvSpPr>
            <a:spLocks noChangeArrowheads="1"/>
          </p:cNvSpPr>
          <p:nvPr/>
        </p:nvSpPr>
        <p:spPr bwMode="auto">
          <a:xfrm>
            <a:off x="8602663" y="5693847"/>
            <a:ext cx="402354" cy="954750"/>
          </a:xfrm>
          <a:prstGeom prst="rect">
            <a:avLst/>
          </a:prstGeom>
          <a:noFill/>
          <a:ln w="9525">
            <a:noFill/>
            <a:miter lim="800000"/>
            <a:headEnd/>
            <a:tailEnd/>
          </a:ln>
          <a:effectLst/>
        </p:spPr>
        <p:txBody>
          <a:bodyPr wrap="none" lIns="92075" tIns="46038" rIns="92075" bIns="46038">
            <a:spAutoFit/>
          </a:bodyPr>
          <a:lstStyle/>
          <a:p>
            <a:r>
              <a:rPr lang="en-US" sz="2800"/>
              <a:t>D</a:t>
            </a:r>
          </a:p>
          <a:p>
            <a:r>
              <a:rPr lang="en-US" sz="2800"/>
              <a:t>V</a:t>
            </a:r>
          </a:p>
        </p:txBody>
      </p:sp>
      <p:sp>
        <p:nvSpPr>
          <p:cNvPr id="8199" name="Line 7"/>
          <p:cNvSpPr>
            <a:spLocks noChangeShapeType="1"/>
          </p:cNvSpPr>
          <p:nvPr/>
        </p:nvSpPr>
        <p:spPr bwMode="auto">
          <a:xfrm>
            <a:off x="8618538" y="6136759"/>
            <a:ext cx="3810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8200" name="Line 8"/>
          <p:cNvSpPr>
            <a:spLocks noChangeShapeType="1"/>
          </p:cNvSpPr>
          <p:nvPr/>
        </p:nvSpPr>
        <p:spPr bwMode="auto">
          <a:xfrm>
            <a:off x="3055938" y="5374759"/>
            <a:ext cx="152400" cy="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8201" name="Rectangle 9"/>
          <p:cNvSpPr>
            <a:spLocks noChangeArrowheads="1"/>
          </p:cNvSpPr>
          <p:nvPr/>
        </p:nvSpPr>
        <p:spPr bwMode="auto">
          <a:xfrm>
            <a:off x="2582864" y="4992173"/>
            <a:ext cx="525785"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D</a:t>
            </a:r>
          </a:p>
        </p:txBody>
      </p:sp>
      <p:sp>
        <p:nvSpPr>
          <p:cNvPr id="8202" name="Rectangle 10"/>
          <p:cNvSpPr>
            <a:spLocks noChangeArrowheads="1"/>
          </p:cNvSpPr>
          <p:nvPr/>
        </p:nvSpPr>
        <p:spPr bwMode="auto">
          <a:xfrm>
            <a:off x="6392864" y="1791773"/>
            <a:ext cx="474489" cy="646973"/>
          </a:xfrm>
          <a:prstGeom prst="rect">
            <a:avLst/>
          </a:prstGeom>
          <a:noFill/>
          <a:ln w="9525">
            <a:noFill/>
            <a:miter lim="800000"/>
            <a:headEnd/>
            <a:tailEnd/>
          </a:ln>
          <a:effectLst/>
        </p:spPr>
        <p:txBody>
          <a:bodyPr wrap="none" lIns="92075" tIns="46038" rIns="92075" bIns="46038">
            <a:spAutoFit/>
          </a:bodyPr>
          <a:lstStyle/>
          <a:p>
            <a:r>
              <a:rPr lang="en-US" sz="3600"/>
              <a:t>r</a:t>
            </a:r>
            <a:r>
              <a:rPr lang="en-US" sz="3600" baseline="-25000"/>
              <a:t>E</a:t>
            </a:r>
          </a:p>
        </p:txBody>
      </p:sp>
      <p:sp>
        <p:nvSpPr>
          <p:cNvPr id="8203" name="Line 11"/>
          <p:cNvSpPr>
            <a:spLocks noChangeShapeType="1"/>
          </p:cNvSpPr>
          <p:nvPr/>
        </p:nvSpPr>
        <p:spPr bwMode="auto">
          <a:xfrm>
            <a:off x="3208338" y="5374759"/>
            <a:ext cx="48768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8204" name="Line 12"/>
          <p:cNvSpPr>
            <a:spLocks noChangeShapeType="1"/>
          </p:cNvSpPr>
          <p:nvPr/>
        </p:nvSpPr>
        <p:spPr bwMode="auto">
          <a:xfrm flipV="1">
            <a:off x="3132138" y="2250559"/>
            <a:ext cx="4267200" cy="1447800"/>
          </a:xfrm>
          <a:prstGeom prst="line">
            <a:avLst/>
          </a:prstGeom>
          <a:noFill/>
          <a:ln w="25400">
            <a:solidFill>
              <a:schemeClr val="tx1"/>
            </a:solidFill>
            <a:round/>
            <a:headEnd type="none" w="sm" len="sm"/>
            <a:tailEnd type="none" w="sm" len="sm"/>
          </a:ln>
          <a:effectLst/>
        </p:spPr>
        <p:txBody>
          <a:bodyPr wrap="none" anchor="ctr"/>
          <a:lstStyle/>
          <a:p>
            <a:endParaRPr lang="en-US"/>
          </a:p>
        </p:txBody>
      </p:sp>
      <p:sp>
        <p:nvSpPr>
          <p:cNvPr id="8205" name="Line 13"/>
          <p:cNvSpPr>
            <a:spLocks noChangeShapeType="1"/>
          </p:cNvSpPr>
          <p:nvPr/>
        </p:nvSpPr>
        <p:spPr bwMode="auto">
          <a:xfrm>
            <a:off x="3132138" y="3698359"/>
            <a:ext cx="4191000" cy="1524000"/>
          </a:xfrm>
          <a:prstGeom prst="line">
            <a:avLst/>
          </a:prstGeom>
          <a:noFill/>
          <a:ln w="76200">
            <a:solidFill>
              <a:schemeClr val="tx1"/>
            </a:solidFill>
            <a:round/>
            <a:headEnd type="none" w="sm" len="sm"/>
            <a:tailEnd type="none" w="sm" len="sm"/>
          </a:ln>
          <a:effectLst/>
        </p:spPr>
        <p:txBody>
          <a:bodyPr wrap="none" anchor="ctr"/>
          <a:lstStyle/>
          <a:p>
            <a:endParaRPr lang="en-US"/>
          </a:p>
        </p:txBody>
      </p:sp>
      <p:sp>
        <p:nvSpPr>
          <p:cNvPr id="8206" name="Rectangle 14"/>
          <p:cNvSpPr>
            <a:spLocks noChangeArrowheads="1"/>
          </p:cNvSpPr>
          <p:nvPr/>
        </p:nvSpPr>
        <p:spPr bwMode="auto">
          <a:xfrm>
            <a:off x="5173664" y="4063485"/>
            <a:ext cx="972639" cy="462307"/>
          </a:xfrm>
          <a:prstGeom prst="rect">
            <a:avLst/>
          </a:prstGeom>
          <a:noFill/>
          <a:ln w="9525">
            <a:noFill/>
            <a:miter lim="800000"/>
            <a:headEnd/>
            <a:tailEnd/>
          </a:ln>
          <a:effectLst/>
        </p:spPr>
        <p:txBody>
          <a:bodyPr wrap="none" lIns="92075" tIns="46038" rIns="92075" bIns="46038">
            <a:spAutoFit/>
          </a:bodyPr>
          <a:lstStyle/>
          <a:p>
            <a:r>
              <a:rPr lang="en-US" sz="2400" b="1"/>
              <a:t>WACC</a:t>
            </a:r>
          </a:p>
        </p:txBody>
      </p:sp>
      <p:sp>
        <p:nvSpPr>
          <p:cNvPr id="17" name="Title 1"/>
          <p:cNvSpPr>
            <a:spLocks noGrp="1"/>
          </p:cNvSpPr>
          <p:nvPr>
            <p:ph type="title"/>
          </p:nvPr>
        </p:nvSpPr>
        <p:spPr>
          <a:xfrm>
            <a:off x="2133600" y="228600"/>
            <a:ext cx="8153400" cy="990600"/>
          </a:xfrm>
        </p:spPr>
        <p:txBody>
          <a:bodyPr>
            <a:normAutofit fontScale="90000"/>
          </a:bodyPr>
          <a:lstStyle/>
          <a:p>
            <a:r>
              <a:rPr lang="en-US" b="1" u="sng" dirty="0"/>
              <a:t>Weighted Average Cost of Capital</a:t>
            </a:r>
            <a:br>
              <a:rPr lang="en-US" b="1" u="sng" dirty="0"/>
            </a:br>
            <a:r>
              <a:rPr lang="en-US" sz="4000" dirty="0"/>
              <a:t>without taxes &amp; bankruptcy risk</a:t>
            </a:r>
            <a:endParaRPr lang="en-US" dirty="0"/>
          </a:p>
        </p:txBody>
      </p:sp>
    </p:spTree>
    <p:extLst>
      <p:ext uri="{BB962C8B-B14F-4D97-AF65-F5344CB8AC3E}">
        <p14:creationId xmlns:p14="http://schemas.microsoft.com/office/powerpoint/2010/main" val="3342438397"/>
      </p:ext>
    </p:extLst>
  </p:cSld>
  <p:clrMapOvr>
    <a:masterClrMapping/>
  </p:clrMapOvr>
  <p:transition>
    <p:blinds dir="vert"/>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FT Templat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CFT Template</Template>
  <TotalTime>164</TotalTime>
  <Words>2779</Words>
  <Application>Microsoft Office PowerPoint</Application>
  <PresentationFormat>Widescreen</PresentationFormat>
  <Paragraphs>634</Paragraphs>
  <Slides>56</Slides>
  <Notes>54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56</vt:i4>
      </vt:variant>
    </vt:vector>
  </HeadingPairs>
  <TitlesOfParts>
    <vt:vector size="65" baseType="lpstr">
      <vt:lpstr>Arial</vt:lpstr>
      <vt:lpstr>Calibri</vt:lpstr>
      <vt:lpstr>Times New Roman</vt:lpstr>
      <vt:lpstr>Tw Cen MT</vt:lpstr>
      <vt:lpstr>Wingdings</vt:lpstr>
      <vt:lpstr>Wingdings 2</vt:lpstr>
      <vt:lpstr>CFT Template</vt:lpstr>
      <vt:lpstr>Equation</vt:lpstr>
      <vt:lpstr>Chart</vt:lpstr>
      <vt:lpstr>Corporate  Financial Theory</vt:lpstr>
      <vt:lpstr>Interest Rate and Cash Flow - REALITY</vt:lpstr>
      <vt:lpstr>Beta and the COC</vt:lpstr>
      <vt:lpstr>Beta and the COC</vt:lpstr>
      <vt:lpstr>Company Cost of Capital simple approach</vt:lpstr>
      <vt:lpstr>Company Cost of Capital</vt:lpstr>
      <vt:lpstr>Weighted Average Cost of Capital</vt:lpstr>
      <vt:lpstr>Weighted Average Cost of Capital without taxes &amp; bankruptcy risk</vt:lpstr>
      <vt:lpstr>Weighted Average Cost of Capital without taxes &amp; bankruptcy risk</vt:lpstr>
      <vt:lpstr>Weighted Average Cost of Capital without taxes &amp; bankruptcy risk</vt:lpstr>
      <vt:lpstr>Weighted Average Cost of Capital without taxes &amp; bankruptcy risk</vt:lpstr>
      <vt:lpstr>Weighted Average Cost of Capital without taxes &amp; bankruptcy risk</vt:lpstr>
      <vt:lpstr>Weighted Average Cost of Capital without taxes &amp; bankruptcy risk</vt:lpstr>
      <vt:lpstr>Beta and the COC</vt:lpstr>
      <vt:lpstr>Beta and the COC</vt:lpstr>
      <vt:lpstr>Project risk</vt:lpstr>
      <vt:lpstr>Project risk</vt:lpstr>
      <vt:lpstr>Project risk</vt:lpstr>
      <vt:lpstr>Risk, DCF and CEQ</vt:lpstr>
      <vt:lpstr>Risk,DCF and CEQ</vt:lpstr>
      <vt:lpstr>Risk,DCF and CEQ</vt:lpstr>
      <vt:lpstr>Risk,DCF and CEQ</vt:lpstr>
      <vt:lpstr>Risk,DCF and CEQ</vt:lpstr>
      <vt:lpstr>Risk,DCF and CEQ</vt:lpstr>
      <vt:lpstr>Risk,DCF and CEQ</vt:lpstr>
      <vt:lpstr>Risk,DCF and CEQ</vt:lpstr>
      <vt:lpstr>Risk,DCF and CEQ</vt:lpstr>
      <vt:lpstr>Risk,DCF and CEQ</vt:lpstr>
      <vt:lpstr>Capital Budgeting &amp; Risk</vt:lpstr>
      <vt:lpstr>Capital Budgeting &amp; Risk</vt:lpstr>
      <vt:lpstr>Sensitivity Analysis</vt:lpstr>
      <vt:lpstr>Sensitivity Analysis</vt:lpstr>
      <vt:lpstr>Sensitivity Analysis</vt:lpstr>
      <vt:lpstr>Sensitivity Analysis</vt:lpstr>
      <vt:lpstr>Sensitivity Analysis</vt:lpstr>
      <vt:lpstr>Sensitivity Analysis</vt:lpstr>
      <vt:lpstr>Sensitivity Analysis</vt:lpstr>
      <vt:lpstr>Break Even Analysis</vt:lpstr>
      <vt:lpstr>Break Even Analysis</vt:lpstr>
      <vt:lpstr>Monte Carlo Simulation</vt:lpstr>
      <vt:lpstr>Monte Carlo Simulation</vt:lpstr>
      <vt:lpstr>Decision Trees</vt:lpstr>
      <vt:lpstr>Decision Trees</vt:lpstr>
      <vt:lpstr>Decision Trees</vt:lpstr>
      <vt:lpstr>Decision Trees</vt:lpstr>
      <vt:lpstr>Decision Trees</vt:lpstr>
      <vt:lpstr>Decision Trees</vt:lpstr>
      <vt:lpstr>Decision Trees</vt:lpstr>
      <vt:lpstr>Decision Trees</vt:lpstr>
      <vt:lpstr>Decision Trees</vt:lpstr>
      <vt:lpstr>Flexibility &amp; Real Options</vt:lpstr>
      <vt:lpstr>Corporate Real Options</vt:lpstr>
      <vt:lpstr>Corporate Real Options</vt:lpstr>
      <vt:lpstr>Corporate Real Options</vt:lpstr>
      <vt:lpstr>Corporate Real Options</vt:lpstr>
      <vt:lpstr>Corporate Real Options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Financial Theory</dc:title>
  <dc:creator>Matt</dc:creator>
  <cp:lastModifiedBy>Matt Will</cp:lastModifiedBy>
  <cp:revision>23</cp:revision>
  <dcterms:created xsi:type="dcterms:W3CDTF">2013-07-29T02:46:05Z</dcterms:created>
  <dcterms:modified xsi:type="dcterms:W3CDTF">2026-02-03T21:51:22Z</dcterms:modified>
</cp:coreProperties>
</file>