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678" y="108"/>
      </p:cViewPr>
      <p:guideLst>
        <p:guide orient="horz" pos="2160"/>
        <p:guide pos="3840"/>
      </p:guideLst>
    </p:cSldViewPr>
  </p:slideViewPr>
  <p:notesTextViewPr>
    <p:cViewPr>
      <p:scale>
        <a:sx n="1" d="1"/>
        <a:sy n="1" d="1"/>
      </p:scale>
      <p:origin x="0" y="0"/>
    </p:cViewPr>
  </p:notesTextViewPr>
  <p:sorterViewPr>
    <p:cViewPr>
      <p:scale>
        <a:sx n="110" d="100"/>
        <a:sy n="110" d="100"/>
      </p:scale>
      <p:origin x="0" y="-55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1213DB-9DC9-4B5C-8FEF-AEF0B3641FD4}" type="datetimeFigureOut">
              <a:rPr lang="en-US" smtClean="0"/>
              <a:t>4/28/2019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A99F89-8837-40BC-908C-E3D04B51D8B2}" type="slidenum">
              <a:rPr lang="en-US" smtClean="0"/>
              <a:t>‹#›</a:t>
            </a:fld>
            <a:endParaRPr lang="en-US" dirty="0"/>
          </a:p>
        </p:txBody>
      </p:sp>
    </p:spTree>
    <p:extLst>
      <p:ext uri="{BB962C8B-B14F-4D97-AF65-F5344CB8AC3E}">
        <p14:creationId xmlns:p14="http://schemas.microsoft.com/office/powerpoint/2010/main" val="4075539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EE072D5-00FD-4A77-B42E-A63B8BF9A891}" type="slidenum">
              <a:rPr lang="en-US"/>
              <a:pPr/>
              <a:t>2</a:t>
            </a:fld>
            <a:endParaRPr lang="en-US"/>
          </a:p>
        </p:txBody>
      </p:sp>
      <p:sp>
        <p:nvSpPr>
          <p:cNvPr id="7170" name="Rectangle 2"/>
          <p:cNvSpPr>
            <a:spLocks noGrp="1" noRot="1" noChangeAspect="1" noChangeArrowheads="1" noTextEdit="1"/>
          </p:cNvSpPr>
          <p:nvPr>
            <p:ph type="sldImg"/>
          </p:nvPr>
        </p:nvSpPr>
        <p:spPr>
          <a:xfrm>
            <a:off x="393700" y="692150"/>
            <a:ext cx="6070600" cy="3416300"/>
          </a:xfrm>
          <a:ln cap="flat"/>
        </p:spPr>
      </p:sp>
      <p:sp>
        <p:nvSpPr>
          <p:cNvPr id="717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39865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28920548-095A-45E0-B43C-E08C355B88D8}" type="slidenum">
              <a:rPr lang="en-US" smtClean="0"/>
              <a:pPr/>
              <a:t>12</a:t>
            </a:fld>
            <a:endParaRPr lang="en-US"/>
          </a:p>
        </p:txBody>
      </p:sp>
      <p:sp>
        <p:nvSpPr>
          <p:cNvPr id="41987"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41988"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n-US" sz="1000" i="1">
                <a:latin typeface="Times New Roman" pitchFamily="18" charset="0"/>
              </a:rPr>
              <a:t>22</a:t>
            </a:r>
          </a:p>
        </p:txBody>
      </p:sp>
      <p:sp>
        <p:nvSpPr>
          <p:cNvPr id="41989"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41990"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41991" name="Rectangle 6"/>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41992" name="Rectangle 7"/>
          <p:cNvSpPr>
            <a:spLocks noGrp="1" noChangeArrowheads="1"/>
          </p:cNvSpPr>
          <p:nvPr>
            <p:ph type="body" idx="1"/>
          </p:nvPr>
        </p:nvSpPr>
        <p:spPr>
          <a:xfrm>
            <a:off x="914400" y="4343401"/>
            <a:ext cx="5029200" cy="4114800"/>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364250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4C14004-C9FB-410D-BD87-797EBE526F1C}" type="slidenum">
              <a:rPr lang="en-US" smtClean="0"/>
              <a:pPr/>
              <a:t>13</a:t>
            </a:fld>
            <a:endParaRPr lang="en-US"/>
          </a:p>
        </p:txBody>
      </p:sp>
      <p:sp>
        <p:nvSpPr>
          <p:cNvPr id="43011"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43012"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n-US" sz="1000" i="1">
                <a:latin typeface="Times New Roman" pitchFamily="18" charset="0"/>
              </a:rPr>
              <a:t>23</a:t>
            </a:r>
          </a:p>
        </p:txBody>
      </p:sp>
      <p:sp>
        <p:nvSpPr>
          <p:cNvPr id="43013"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43014"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43015" name="Rectangle 6"/>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43016" name="Rectangle 7"/>
          <p:cNvSpPr>
            <a:spLocks noGrp="1" noChangeArrowheads="1"/>
          </p:cNvSpPr>
          <p:nvPr>
            <p:ph type="body" idx="1"/>
          </p:nvPr>
        </p:nvSpPr>
        <p:spPr>
          <a:xfrm>
            <a:off x="914400" y="4343401"/>
            <a:ext cx="5029200" cy="4114800"/>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2274618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7EA31F2-8A9F-4C61-A434-8D8706F8F61D}" type="slidenum">
              <a:rPr lang="en-US" smtClean="0"/>
              <a:pPr/>
              <a:t>14</a:t>
            </a:fld>
            <a:endParaRPr lang="en-US"/>
          </a:p>
        </p:txBody>
      </p:sp>
      <p:sp>
        <p:nvSpPr>
          <p:cNvPr id="44035"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44036"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n-US" sz="1000" i="1">
                <a:latin typeface="Times New Roman" pitchFamily="18" charset="0"/>
              </a:rPr>
              <a:t>24</a:t>
            </a:r>
          </a:p>
        </p:txBody>
      </p:sp>
      <p:sp>
        <p:nvSpPr>
          <p:cNvPr id="44037"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44038"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44039" name="Rectangle 6"/>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44040" name="Rectangle 7"/>
          <p:cNvSpPr>
            <a:spLocks noGrp="1" noChangeArrowheads="1"/>
          </p:cNvSpPr>
          <p:nvPr>
            <p:ph type="body" idx="1"/>
          </p:nvPr>
        </p:nvSpPr>
        <p:spPr>
          <a:xfrm>
            <a:off x="914400" y="4343401"/>
            <a:ext cx="5029200" cy="4114800"/>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1090750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6E63FB9-982B-4611-8141-452EC6560704}" type="slidenum">
              <a:rPr lang="en-US" smtClean="0"/>
              <a:pPr/>
              <a:t>15</a:t>
            </a:fld>
            <a:endParaRPr lang="en-US"/>
          </a:p>
        </p:txBody>
      </p:sp>
      <p:sp>
        <p:nvSpPr>
          <p:cNvPr id="45059"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45060"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n-US" sz="1000" i="1">
                <a:latin typeface="Times New Roman" pitchFamily="18" charset="0"/>
              </a:rPr>
              <a:t>25</a:t>
            </a:r>
          </a:p>
        </p:txBody>
      </p:sp>
      <p:sp>
        <p:nvSpPr>
          <p:cNvPr id="45061"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45062"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45063" name="Rectangle 6"/>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45064" name="Rectangle 7"/>
          <p:cNvSpPr>
            <a:spLocks noGrp="1" noChangeArrowheads="1"/>
          </p:cNvSpPr>
          <p:nvPr>
            <p:ph type="body" idx="1"/>
          </p:nvPr>
        </p:nvSpPr>
        <p:spPr>
          <a:xfrm>
            <a:off x="914400" y="4343401"/>
            <a:ext cx="5029200" cy="4114800"/>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2188247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F8C6476-3420-4BDD-82A4-EF4C7C6062B9}" type="slidenum">
              <a:rPr lang="en-US"/>
              <a:pPr/>
              <a:t>18</a:t>
            </a:fld>
            <a:endParaRPr lang="en-US"/>
          </a:p>
        </p:txBody>
      </p:sp>
      <p:sp>
        <p:nvSpPr>
          <p:cNvPr id="29698" name="Rectangle 2"/>
          <p:cNvSpPr>
            <a:spLocks noGrp="1" noRot="1" noChangeAspect="1" noChangeArrowheads="1" noTextEdit="1"/>
          </p:cNvSpPr>
          <p:nvPr>
            <p:ph type="sldImg"/>
          </p:nvPr>
        </p:nvSpPr>
        <p:spPr>
          <a:xfrm>
            <a:off x="393700" y="692150"/>
            <a:ext cx="6070600" cy="3416300"/>
          </a:xfrm>
          <a:ln cap="flat"/>
        </p:spPr>
      </p:sp>
      <p:sp>
        <p:nvSpPr>
          <p:cNvPr id="2969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551644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04C0E57-D211-4BD5-920C-747EE0E542D3}" type="slidenum">
              <a:rPr lang="en-US"/>
              <a:pPr/>
              <a:t>3</a:t>
            </a:fld>
            <a:endParaRPr lang="en-US"/>
          </a:p>
        </p:txBody>
      </p:sp>
      <p:sp>
        <p:nvSpPr>
          <p:cNvPr id="9218" name="Rectangle 2"/>
          <p:cNvSpPr>
            <a:spLocks noGrp="1" noRot="1" noChangeAspect="1" noChangeArrowheads="1" noTextEdit="1"/>
          </p:cNvSpPr>
          <p:nvPr>
            <p:ph type="sldImg"/>
          </p:nvPr>
        </p:nvSpPr>
        <p:spPr>
          <a:xfrm>
            <a:off x="393700" y="692150"/>
            <a:ext cx="6070600" cy="3416300"/>
          </a:xfrm>
          <a:ln cap="flat"/>
        </p:spPr>
      </p:sp>
      <p:sp>
        <p:nvSpPr>
          <p:cNvPr id="921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229683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24B9B41-619A-412F-B037-00C0261D6CD2}" type="slidenum">
              <a:rPr lang="en-US"/>
              <a:pPr/>
              <a:t>4</a:t>
            </a:fld>
            <a:endParaRPr lang="en-US"/>
          </a:p>
        </p:txBody>
      </p:sp>
      <p:sp>
        <p:nvSpPr>
          <p:cNvPr id="11266" name="Rectangle 2"/>
          <p:cNvSpPr>
            <a:spLocks noGrp="1" noRot="1" noChangeAspect="1" noChangeArrowheads="1" noTextEdit="1"/>
          </p:cNvSpPr>
          <p:nvPr>
            <p:ph type="sldImg"/>
          </p:nvPr>
        </p:nvSpPr>
        <p:spPr>
          <a:xfrm>
            <a:off x="393700" y="692150"/>
            <a:ext cx="6070600" cy="3416300"/>
          </a:xfrm>
          <a:ln cap="flat"/>
        </p:spPr>
      </p:sp>
      <p:sp>
        <p:nvSpPr>
          <p:cNvPr id="1126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553615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AC80942-4557-45A0-AFAD-942AE70FCC44}" type="slidenum">
              <a:rPr lang="en-US" smtClean="0"/>
              <a:pPr/>
              <a:t>5</a:t>
            </a:fld>
            <a:endParaRPr lang="en-US"/>
          </a:p>
        </p:txBody>
      </p:sp>
      <p:sp>
        <p:nvSpPr>
          <p:cNvPr id="34819"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34820"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n-US" sz="1000" i="1">
                <a:latin typeface="Times New Roman" pitchFamily="18" charset="0"/>
              </a:rPr>
              <a:t>8</a:t>
            </a:r>
          </a:p>
        </p:txBody>
      </p:sp>
      <p:sp>
        <p:nvSpPr>
          <p:cNvPr id="34821"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34822"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34823" name="Rectangle 6"/>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4824" name="Rectangle 7"/>
          <p:cNvSpPr>
            <a:spLocks noGrp="1" noChangeArrowheads="1"/>
          </p:cNvSpPr>
          <p:nvPr>
            <p:ph type="body" idx="1"/>
          </p:nvPr>
        </p:nvSpPr>
        <p:spPr>
          <a:xfrm>
            <a:off x="914400" y="4343401"/>
            <a:ext cx="5029200" cy="4114800"/>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1993680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4C4B70B-03F4-4130-A1D2-9232039B5F04}" type="slidenum">
              <a:rPr lang="en-US" smtClean="0"/>
              <a:pPr/>
              <a:t>6</a:t>
            </a:fld>
            <a:endParaRPr lang="en-US"/>
          </a:p>
        </p:txBody>
      </p:sp>
      <p:sp>
        <p:nvSpPr>
          <p:cNvPr id="33795"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33796"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n-US" sz="1000" i="1">
                <a:latin typeface="Times New Roman" pitchFamily="18" charset="0"/>
              </a:rPr>
              <a:t>5</a:t>
            </a:r>
          </a:p>
        </p:txBody>
      </p:sp>
      <p:sp>
        <p:nvSpPr>
          <p:cNvPr id="33797"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33798"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33799" name="Rectangle 6"/>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3800" name="Rectangle 7"/>
          <p:cNvSpPr>
            <a:spLocks noGrp="1" noChangeArrowheads="1"/>
          </p:cNvSpPr>
          <p:nvPr>
            <p:ph type="body" idx="1"/>
          </p:nvPr>
        </p:nvSpPr>
        <p:spPr>
          <a:xfrm>
            <a:off x="914400" y="4343401"/>
            <a:ext cx="5029200" cy="4114800"/>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1594265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79D592C-D06B-46D8-862B-33806E00CFD9}" type="slidenum">
              <a:rPr lang="en-US"/>
              <a:pPr/>
              <a:t>7</a:t>
            </a:fld>
            <a:endParaRPr lang="en-US"/>
          </a:p>
        </p:txBody>
      </p:sp>
      <p:sp>
        <p:nvSpPr>
          <p:cNvPr id="15362" name="Rectangle 2"/>
          <p:cNvSpPr>
            <a:spLocks noGrp="1" noRot="1" noChangeAspect="1" noChangeArrowheads="1" noTextEdit="1"/>
          </p:cNvSpPr>
          <p:nvPr>
            <p:ph type="sldImg"/>
          </p:nvPr>
        </p:nvSpPr>
        <p:spPr>
          <a:xfrm>
            <a:off x="393700" y="692150"/>
            <a:ext cx="6070600" cy="3416300"/>
          </a:xfrm>
          <a:ln cap="flat"/>
        </p:spPr>
      </p:sp>
      <p:sp>
        <p:nvSpPr>
          <p:cNvPr id="1536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345524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094BAF04-FD22-40C2-B158-6FA942524CA6}" type="slidenum">
              <a:rPr lang="en-US" smtClean="0"/>
              <a:pPr/>
              <a:t>9</a:t>
            </a:fld>
            <a:endParaRPr lang="en-US"/>
          </a:p>
        </p:txBody>
      </p:sp>
      <p:sp>
        <p:nvSpPr>
          <p:cNvPr id="38915"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38916"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n-US" sz="1000" i="1">
                <a:latin typeface="Times New Roman" pitchFamily="18" charset="0"/>
              </a:rPr>
              <a:t>19</a:t>
            </a:r>
          </a:p>
        </p:txBody>
      </p:sp>
      <p:sp>
        <p:nvSpPr>
          <p:cNvPr id="38917"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38918"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38919" name="Rectangle 6"/>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8920" name="Rectangle 7"/>
          <p:cNvSpPr>
            <a:spLocks noGrp="1" noChangeArrowheads="1"/>
          </p:cNvSpPr>
          <p:nvPr>
            <p:ph type="body" idx="1"/>
          </p:nvPr>
        </p:nvSpPr>
        <p:spPr>
          <a:xfrm>
            <a:off x="914400" y="4343401"/>
            <a:ext cx="5029200" cy="4114800"/>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1764845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D6BA6C0-33E3-47CC-87BF-EA91F3211125}" type="slidenum">
              <a:rPr lang="en-US" smtClean="0"/>
              <a:pPr/>
              <a:t>10</a:t>
            </a:fld>
            <a:endParaRPr lang="en-US"/>
          </a:p>
        </p:txBody>
      </p:sp>
      <p:sp>
        <p:nvSpPr>
          <p:cNvPr id="39939"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39940"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n-US" sz="1000" i="1">
                <a:latin typeface="Times New Roman" pitchFamily="18" charset="0"/>
              </a:rPr>
              <a:t>20</a:t>
            </a:r>
          </a:p>
        </p:txBody>
      </p:sp>
      <p:sp>
        <p:nvSpPr>
          <p:cNvPr id="39941"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39942"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39943" name="Rectangle 6"/>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9944" name="Rectangle 7"/>
          <p:cNvSpPr>
            <a:spLocks noGrp="1" noChangeArrowheads="1"/>
          </p:cNvSpPr>
          <p:nvPr>
            <p:ph type="body" idx="1"/>
          </p:nvPr>
        </p:nvSpPr>
        <p:spPr>
          <a:xfrm>
            <a:off x="914400" y="4343401"/>
            <a:ext cx="5029200" cy="4114800"/>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574065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715BB05-0752-4013-A235-98530151DCF3}" type="slidenum">
              <a:rPr lang="en-US" smtClean="0"/>
              <a:pPr/>
              <a:t>11</a:t>
            </a:fld>
            <a:endParaRPr lang="en-US"/>
          </a:p>
        </p:txBody>
      </p:sp>
      <p:sp>
        <p:nvSpPr>
          <p:cNvPr id="40963"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40964"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n-US" sz="1000" i="1">
                <a:latin typeface="Times New Roman" pitchFamily="18" charset="0"/>
              </a:rPr>
              <a:t>22</a:t>
            </a:r>
          </a:p>
        </p:txBody>
      </p:sp>
      <p:sp>
        <p:nvSpPr>
          <p:cNvPr id="40965"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40966"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40967" name="Rectangle 6"/>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40968" name="Rectangle 7"/>
          <p:cNvSpPr>
            <a:spLocks noGrp="1" noChangeArrowheads="1"/>
          </p:cNvSpPr>
          <p:nvPr>
            <p:ph type="body" idx="1"/>
          </p:nvPr>
        </p:nvSpPr>
        <p:spPr>
          <a:xfrm>
            <a:off x="914400" y="4343401"/>
            <a:ext cx="5029200" cy="4114800"/>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816749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42BFBAD8-BD0A-4E94-89D3-DF71241B0679}" type="datetimeFigureOut">
              <a:rPr lang="en-US" smtClean="0"/>
              <a:t>4/28/2019</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688016BE-1FA7-4179-8C29-A39D61467EB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016BE-1FA7-4179-8C29-A39D61467E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42BFBAD8-BD0A-4E94-89D3-DF71241B0679}" type="datetimeFigureOut">
              <a:rPr lang="en-US" smtClean="0"/>
              <a:t>4/28/2019</a:t>
            </a:fld>
            <a:endParaRPr lang="en-US" dirty="0"/>
          </a:p>
        </p:txBody>
      </p:sp>
      <p:sp>
        <p:nvSpPr>
          <p:cNvPr id="5" name="Footer Placeholder 4"/>
          <p:cNvSpPr>
            <a:spLocks noGrp="1"/>
          </p:cNvSpPr>
          <p:nvPr>
            <p:ph type="ftr" sz="quarter" idx="11"/>
          </p:nvPr>
        </p:nvSpPr>
        <p:spPr>
          <a:xfrm>
            <a:off x="609602" y="6248208"/>
            <a:ext cx="7431311" cy="365125"/>
          </a:xfrm>
        </p:spPr>
        <p:txBody>
          <a:bodyPr/>
          <a:lstStyle/>
          <a:p>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rot="5400000">
            <a:off x="8075084" y="103716"/>
            <a:ext cx="533400" cy="325968"/>
          </a:xfrm>
        </p:spPr>
        <p:txBody>
          <a:bodyPr/>
          <a:lstStyle/>
          <a:p>
            <a:fld id="{688016BE-1FA7-4179-8C29-A39D61467EB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4811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811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39DB2749-4186-4B91-8D4C-B28AFCF16906}" type="datetimeFigureOut">
              <a:rPr lang="en-US"/>
              <a:pPr>
                <a:defRPr/>
              </a:pPr>
              <a:t>4/28/2019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D015A23-3DC6-4AA6-B8B1-E4D6784B79CC}" type="slidenum">
              <a:rPr lang="en-US"/>
              <a:pPr>
                <a:defRPr/>
              </a:pPr>
              <a:t>‹#›</a:t>
            </a:fld>
            <a:endParaRPr lang="en-US" dirty="0"/>
          </a:p>
        </p:txBody>
      </p:sp>
    </p:spTree>
    <p:extLst>
      <p:ext uri="{BB962C8B-B14F-4D97-AF65-F5344CB8AC3E}">
        <p14:creationId xmlns:p14="http://schemas.microsoft.com/office/powerpoint/2010/main" val="247881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dirty="0"/>
              <a:t>Click to edit Master title style</a:t>
            </a:r>
          </a:p>
        </p:txBody>
      </p:sp>
      <p:sp>
        <p:nvSpPr>
          <p:cNvPr id="4" name="Date Placeholder 9"/>
          <p:cNvSpPr>
            <a:spLocks noGrp="1"/>
          </p:cNvSpPr>
          <p:nvPr>
            <p:ph type="dt" sz="half" idx="10"/>
          </p:nvPr>
        </p:nvSpPr>
        <p:spPr/>
        <p:txBody>
          <a:bodyPr/>
          <a:lstStyle>
            <a:lvl1pPr>
              <a:defRPr/>
            </a:lvl1pPr>
          </a:lstStyle>
          <a:p>
            <a:pPr>
              <a:defRPr/>
            </a:pPr>
            <a:fld id="{C87DDF5E-C891-46BE-9BAA-06329ABD6743}" type="datetimeFigureOut">
              <a:rPr lang="en-US"/>
              <a:pPr>
                <a:defRPr/>
              </a:pPr>
              <a:t>4/28/2019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68A0309-7D7D-494B-98A3-38EB0B980F2E}" type="slidenum">
              <a:rPr lang="en-US"/>
              <a:pPr>
                <a:defRPr/>
              </a:pPr>
              <a:t>‹#›</a:t>
            </a:fld>
            <a:endParaRPr lang="en-US" dirty="0"/>
          </a:p>
        </p:txBody>
      </p:sp>
      <p:sp>
        <p:nvSpPr>
          <p:cNvPr id="7" name="Text Placeholder 2"/>
          <p:cNvSpPr>
            <a:spLocks noGrp="1"/>
          </p:cNvSpPr>
          <p:nvPr>
            <p:ph type="body" sz="half" idx="1"/>
          </p:nvPr>
        </p:nvSpPr>
        <p:spPr>
          <a:xfrm>
            <a:off x="609600" y="1481138"/>
            <a:ext cx="11074400" cy="4525962"/>
          </a:xfrm>
        </p:spPr>
        <p:txBody>
          <a:bodyPr/>
          <a:lstStyle>
            <a:lvl1pPr>
              <a:buNone/>
              <a:defRPr sz="2000"/>
            </a:lvl1pPr>
            <a:lvl2pPr>
              <a:buNone/>
              <a:defRPr sz="1800"/>
            </a:lvl2pPr>
            <a:lvl3pPr>
              <a:buNone/>
              <a:defRPr sz="1800"/>
            </a:lvl3pPr>
            <a:lvl4pPr>
              <a:buNone/>
              <a:defRPr sz="1600"/>
            </a:lvl4pPr>
            <a:lvl5pPr>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45843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4317895-EB87-4DB1-B684-85047FBC883A}" type="datetimeFigureOut">
              <a:rPr lang="en-US"/>
              <a:pPr>
                <a:defRPr/>
              </a:pPr>
              <a:t>4/28/2019</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E7293271-6D61-47C1-A0E7-454D6AC0853A}" type="slidenum">
              <a:rPr lang="en-US"/>
              <a:pPr>
                <a:defRPr/>
              </a:pPr>
              <a:t>‹#›</a:t>
            </a:fld>
            <a:endParaRPr lang="en-US" dirty="0"/>
          </a:p>
        </p:txBody>
      </p:sp>
      <p:sp>
        <p:nvSpPr>
          <p:cNvPr id="5" name="Title 1"/>
          <p:cNvSpPr>
            <a:spLocks noGrp="1"/>
          </p:cNvSpPr>
          <p:nvPr>
            <p:ph type="title"/>
          </p:nvPr>
        </p:nvSpPr>
        <p:spPr>
          <a:xfrm>
            <a:off x="609600" y="274638"/>
            <a:ext cx="10972800" cy="1143000"/>
          </a:xfrm>
        </p:spPr>
        <p:txBody>
          <a:bodyPr/>
          <a:lstStyle/>
          <a:p>
            <a:r>
              <a:rPr lang="en-US" dirty="0"/>
              <a:t>Click to edit Master title style</a:t>
            </a:r>
          </a:p>
        </p:txBody>
      </p:sp>
    </p:spTree>
    <p:extLst>
      <p:ext uri="{BB962C8B-B14F-4D97-AF65-F5344CB8AC3E}">
        <p14:creationId xmlns:p14="http://schemas.microsoft.com/office/powerpoint/2010/main" val="177011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88016BE-1FA7-4179-8C29-A39D61467EB8}" type="slidenum">
              <a:rPr lang="en-US" smtClean="0"/>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688016BE-1FA7-4179-8C29-A39D61467EB8}"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42BFBAD8-BD0A-4E94-89D3-DF71241B0679}" type="datetimeFigureOut">
              <a:rPr lang="en-US" smtClean="0"/>
              <a:t>4/28/2019</a:t>
            </a:fld>
            <a:endParaRPr lang="en-US" dirty="0"/>
          </a:p>
        </p:txBody>
      </p:sp>
      <p:sp>
        <p:nvSpPr>
          <p:cNvPr id="10" name="Slide Number Placeholder 9"/>
          <p:cNvSpPr>
            <a:spLocks noGrp="1"/>
          </p:cNvSpPr>
          <p:nvPr>
            <p:ph type="sldNum" sz="quarter" idx="16"/>
          </p:nvPr>
        </p:nvSpPr>
        <p:spPr/>
        <p:txBody>
          <a:bodyPr rtlCol="0"/>
          <a:lstStyle/>
          <a:p>
            <a:fld id="{688016BE-1FA7-4179-8C29-A39D61467EB8}"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42BFBAD8-BD0A-4E94-89D3-DF71241B0679}" type="datetimeFigureOut">
              <a:rPr lang="en-US" smtClean="0"/>
              <a:t>4/28/2019</a:t>
            </a:fld>
            <a:endParaRPr lang="en-US" dirty="0"/>
          </a:p>
        </p:txBody>
      </p:sp>
      <p:sp>
        <p:nvSpPr>
          <p:cNvPr id="12" name="Slide Number Placeholder 11"/>
          <p:cNvSpPr>
            <a:spLocks noGrp="1"/>
          </p:cNvSpPr>
          <p:nvPr>
            <p:ph type="sldNum" sz="quarter" idx="16"/>
          </p:nvPr>
        </p:nvSpPr>
        <p:spPr/>
        <p:txBody>
          <a:bodyPr rtlCol="0"/>
          <a:lstStyle/>
          <a:p>
            <a:fld id="{688016BE-1FA7-4179-8C29-A39D61467EB8}"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88016BE-1FA7-4179-8C29-A39D61467E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688016BE-1FA7-4179-8C29-A39D61467E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88016BE-1FA7-4179-8C29-A39D61467EB8}" type="slidenum">
              <a:rPr lang="en-US" smtClean="0"/>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Date Placeholder 11"/>
          <p:cNvSpPr>
            <a:spLocks noGrp="1"/>
          </p:cNvSpPr>
          <p:nvPr>
            <p:ph type="dt" sz="half" idx="10"/>
          </p:nvPr>
        </p:nvSpPr>
        <p:spPr>
          <a:xfrm>
            <a:off x="8331200" y="6248401"/>
            <a:ext cx="3556000" cy="365125"/>
          </a:xfrm>
        </p:spPr>
        <p:txBody>
          <a:bodyPr rtlCol="0"/>
          <a:lstStyle/>
          <a:p>
            <a:fld id="{42BFBAD8-BD0A-4E94-89D3-DF71241B0679}" type="datetimeFigureOut">
              <a:rPr lang="en-US" smtClean="0"/>
              <a:t>4/28/2019</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688016BE-1FA7-4179-8C29-A39D61467EB8}" type="slidenum">
              <a:rPr lang="en-US" smtClean="0"/>
              <a:t>‹#›</a:t>
            </a:fld>
            <a:endParaRPr lang="en-US" dirty="0"/>
          </a:p>
        </p:txBody>
      </p:sp>
      <p:sp>
        <p:nvSpPr>
          <p:cNvPr id="14" name="Footer Placeholder 13"/>
          <p:cNvSpPr>
            <a:spLocks noGrp="1"/>
          </p:cNvSpPr>
          <p:nvPr>
            <p:ph type="ftr" sz="quarter" idx="12"/>
          </p:nvPr>
        </p:nvSpPr>
        <p:spPr>
          <a:xfrm>
            <a:off x="2133600" y="6248207"/>
            <a:ext cx="6096000" cy="365125"/>
          </a:xfrm>
        </p:spPr>
        <p:txBody>
          <a:bodyPr rtlCol="0"/>
          <a:lstStyle/>
          <a:p>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42BFBAD8-BD0A-4E94-89D3-DF71241B0679}" type="datetimeFigureOut">
              <a:rPr lang="en-US" smtClean="0"/>
              <a:t>4/28/2019</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88016BE-1FA7-4179-8C29-A39D61467EB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 id="2147483710" r:id="rId13"/>
    <p:sldLayoutId id="2147483711" r:id="rId14"/>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3886200" y="3352800"/>
            <a:ext cx="6477000" cy="2514600"/>
          </a:xfrm>
        </p:spPr>
        <p:txBody>
          <a:bodyPr>
            <a:normAutofit/>
          </a:bodyPr>
          <a:lstStyle/>
          <a:p>
            <a:r>
              <a:rPr lang="en-US" dirty="0"/>
              <a:t>Corporate </a:t>
            </a:r>
            <a:br>
              <a:rPr lang="en-US" dirty="0"/>
            </a:br>
            <a:r>
              <a:rPr lang="en-US" dirty="0"/>
              <a:t>Financial</a:t>
            </a:r>
            <a:br>
              <a:rPr lang="en-US" dirty="0"/>
            </a:br>
            <a:r>
              <a:rPr lang="en-US" dirty="0"/>
              <a:t>Theory</a:t>
            </a:r>
          </a:p>
        </p:txBody>
      </p:sp>
      <p:sp>
        <p:nvSpPr>
          <p:cNvPr id="24" name="Subtitle 23"/>
          <p:cNvSpPr>
            <a:spLocks noGrp="1"/>
          </p:cNvSpPr>
          <p:nvPr>
            <p:ph type="subTitle" idx="1"/>
          </p:nvPr>
        </p:nvSpPr>
        <p:spPr/>
        <p:txBody>
          <a:bodyPr/>
          <a:lstStyle/>
          <a:p>
            <a:r>
              <a:rPr lang="en-US" dirty="0"/>
              <a:t>Lecture 6</a:t>
            </a:r>
          </a:p>
        </p:txBody>
      </p:sp>
    </p:spTree>
    <p:extLst>
      <p:ext uri="{BB962C8B-B14F-4D97-AF65-F5344CB8AC3E}">
        <p14:creationId xmlns:p14="http://schemas.microsoft.com/office/powerpoint/2010/main" val="842122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noFill/>
        </p:spPr>
        <p:txBody>
          <a:bodyPr/>
          <a:lstStyle/>
          <a:p>
            <a:pPr eaLnBrk="1" hangingPunct="1"/>
            <a:r>
              <a:rPr lang="en-US"/>
              <a:t>Dividend Policy is Irrelevant</a:t>
            </a:r>
          </a:p>
        </p:txBody>
      </p:sp>
      <p:sp>
        <p:nvSpPr>
          <p:cNvPr id="11" name="Rectangle 6"/>
          <p:cNvSpPr txBox="1">
            <a:spLocks noChangeArrowheads="1"/>
          </p:cNvSpPr>
          <p:nvPr/>
        </p:nvSpPr>
        <p:spPr bwMode="auto">
          <a:xfrm>
            <a:off x="1981200" y="1481138"/>
            <a:ext cx="8305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None/>
              <a:defRPr sz="20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None/>
              <a:defRPr sz="18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None/>
              <a:defRPr sz="18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None/>
              <a:defRPr sz="16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None/>
              <a:defRPr sz="16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eaLnBrk="1" hangingPunct="1">
              <a:buClr>
                <a:srgbClr val="FF388C"/>
              </a:buClr>
              <a:defRPr/>
            </a:pPr>
            <a:r>
              <a:rPr lang="en-US" sz="1800" b="1">
                <a:solidFill>
                  <a:sysClr val="windowText" lastClr="000000"/>
                </a:solidFill>
                <a:latin typeface="Lucida Sans Unicode"/>
              </a:rPr>
              <a:t>Example</a:t>
            </a:r>
            <a:r>
              <a:rPr lang="en-US" sz="1800">
                <a:solidFill>
                  <a:sysClr val="windowText" lastClr="000000"/>
                </a:solidFill>
                <a:latin typeface="Lucida Sans Unicode"/>
              </a:rPr>
              <a:t> - Assume Rational Demiconductor has no extra cash, but declares a $1,000 dividend.  They also require $1,000 for current investment needs. Using M&amp;M Theory, and given the following balance sheet information, show how the value of the firm is not altered when new shares are issued to pay for the dividend.</a:t>
            </a:r>
            <a:endParaRPr lang="en-US" sz="700">
              <a:solidFill>
                <a:sysClr val="windowText" lastClr="000000"/>
              </a:solidFill>
              <a:latin typeface="Lucida Sans Unicode"/>
            </a:endParaRPr>
          </a:p>
          <a:p>
            <a:pPr eaLnBrk="1" hangingPunct="1">
              <a:buClr>
                <a:srgbClr val="FF388C"/>
              </a:buClr>
              <a:defRPr/>
            </a:pPr>
            <a:endParaRPr lang="en-US" sz="700">
              <a:solidFill>
                <a:sysClr val="windowText" lastClr="000000"/>
              </a:solidFill>
              <a:latin typeface="Lucida Sans Unicode"/>
            </a:endParaRPr>
          </a:p>
          <a:p>
            <a:pPr eaLnBrk="1" hangingPunct="1">
              <a:buClr>
                <a:srgbClr val="FF388C"/>
              </a:buClr>
              <a:defRPr/>
            </a:pPr>
            <a:r>
              <a:rPr lang="en-US" u="sng">
                <a:solidFill>
                  <a:sysClr val="windowText" lastClr="000000"/>
                </a:solidFill>
                <a:latin typeface="Lucida Sans Unicode"/>
              </a:rPr>
              <a:t>Record Date				</a:t>
            </a:r>
            <a:endParaRPr lang="en-US">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Cash		</a:t>
            </a:r>
            <a:r>
              <a:rPr lang="en-US" b="1">
                <a:solidFill>
                  <a:sysClr val="windowText" lastClr="000000"/>
                </a:solidFill>
                <a:latin typeface="Lucida Sans Unicode"/>
              </a:rPr>
              <a:t>1,000</a:t>
            </a:r>
            <a:r>
              <a:rPr lang="en-US">
                <a:solidFill>
                  <a:sysClr val="windowText" lastClr="000000"/>
                </a:solidFill>
                <a:latin typeface="Lucida Sans Unicode"/>
              </a:rPr>
              <a:t>				</a:t>
            </a:r>
          </a:p>
          <a:p>
            <a:pPr eaLnBrk="1" hangingPunct="1">
              <a:buClr>
                <a:srgbClr val="FF388C"/>
              </a:buClr>
              <a:defRPr/>
            </a:pPr>
            <a:r>
              <a:rPr lang="en-US" u="sng">
                <a:solidFill>
                  <a:sysClr val="windowText" lastClr="000000"/>
                </a:solidFill>
                <a:latin typeface="Lucida Sans Unicode"/>
              </a:rPr>
              <a:t>Asset Value	</a:t>
            </a:r>
            <a:r>
              <a:rPr lang="en-US" b="1" u="sng">
                <a:solidFill>
                  <a:sysClr val="windowText" lastClr="000000"/>
                </a:solidFill>
                <a:latin typeface="Lucida Sans Unicode"/>
              </a:rPr>
              <a:t>9,000</a:t>
            </a:r>
            <a:r>
              <a:rPr lang="en-US" u="sng">
                <a:solidFill>
                  <a:sysClr val="windowText" lastClr="000000"/>
                </a:solidFill>
                <a:latin typeface="Lucida Sans Unicode"/>
              </a:rPr>
              <a:t>		</a:t>
            </a:r>
            <a:r>
              <a:rPr lang="en-US" b="1" u="sng">
                <a:solidFill>
                  <a:sysClr val="windowText" lastClr="000000"/>
                </a:solidFill>
                <a:latin typeface="Lucida Sans Unicode"/>
              </a:rPr>
              <a:t>		</a:t>
            </a:r>
            <a:endParaRPr lang="en-US" u="sng">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Total Value	</a:t>
            </a:r>
            <a:r>
              <a:rPr lang="en-US" b="1">
                <a:solidFill>
                  <a:sysClr val="windowText" lastClr="000000"/>
                </a:solidFill>
                <a:latin typeface="Lucida Sans Unicode"/>
              </a:rPr>
              <a:t>10,000	+</a:t>
            </a:r>
            <a:r>
              <a:rPr lang="en-US">
                <a:solidFill>
                  <a:sysClr val="windowText" lastClr="000000"/>
                </a:solidFill>
                <a:latin typeface="Lucida Sans Unicode"/>
              </a:rPr>
              <a:t>	</a:t>
            </a:r>
            <a:r>
              <a:rPr lang="en-US" b="1">
                <a:solidFill>
                  <a:sysClr val="windowText" lastClr="000000"/>
                </a:solidFill>
                <a:latin typeface="Lucida Sans Unicode"/>
              </a:rPr>
              <a:t>	</a:t>
            </a:r>
            <a:endParaRPr lang="en-US">
              <a:solidFill>
                <a:sysClr val="windowText" lastClr="000000"/>
              </a:solidFill>
              <a:latin typeface="Lucida Sans Unicode"/>
            </a:endParaRPr>
          </a:p>
          <a:p>
            <a:pPr eaLnBrk="1" hangingPunct="1">
              <a:buClr>
                <a:srgbClr val="FF388C"/>
              </a:buClr>
              <a:defRPr/>
            </a:pPr>
            <a:r>
              <a:rPr lang="en-US" sz="1800">
                <a:solidFill>
                  <a:sysClr val="windowText" lastClr="000000"/>
                </a:solidFill>
                <a:latin typeface="Lucida Sans Unicode"/>
              </a:rPr>
              <a:t>New Proj NPV</a:t>
            </a:r>
            <a:r>
              <a:rPr lang="en-US">
                <a:solidFill>
                  <a:sysClr val="windowText" lastClr="000000"/>
                </a:solidFill>
                <a:latin typeface="Lucida Sans Unicode"/>
              </a:rPr>
              <a:t> 	  </a:t>
            </a:r>
            <a:r>
              <a:rPr lang="en-US" b="1">
                <a:solidFill>
                  <a:sysClr val="windowText" lastClr="000000"/>
                </a:solidFill>
                <a:latin typeface="Lucida Sans Unicode"/>
              </a:rPr>
              <a:t>2,000</a:t>
            </a:r>
            <a:r>
              <a:rPr lang="en-US">
                <a:solidFill>
                  <a:sysClr val="windowText" lastClr="000000"/>
                </a:solidFill>
                <a:latin typeface="Lucida Sans Unicode"/>
              </a:rPr>
              <a:t>		</a:t>
            </a:r>
            <a:endParaRPr lang="en-US" u="sng">
              <a:solidFill>
                <a:sysClr val="windowText" lastClr="000000"/>
              </a:solidFill>
              <a:latin typeface="Lucida Sans Unicode"/>
            </a:endParaRPr>
          </a:p>
          <a:p>
            <a:pPr eaLnBrk="1" hangingPunct="1">
              <a:buClr>
                <a:srgbClr val="FF388C"/>
              </a:buClr>
              <a:defRPr/>
            </a:pPr>
            <a:r>
              <a:rPr lang="en-US" u="sng">
                <a:solidFill>
                  <a:sysClr val="windowText" lastClr="000000"/>
                </a:solidFill>
                <a:latin typeface="Lucida Sans Unicode"/>
              </a:rPr>
              <a:t># of Shares	  </a:t>
            </a:r>
            <a:r>
              <a:rPr lang="en-US" b="1" u="sng">
                <a:solidFill>
                  <a:sysClr val="windowText" lastClr="000000"/>
                </a:solidFill>
                <a:latin typeface="Lucida Sans Unicode"/>
              </a:rPr>
              <a:t>1,000</a:t>
            </a:r>
            <a:r>
              <a:rPr lang="en-US" u="sng">
                <a:solidFill>
                  <a:sysClr val="windowText" lastClr="000000"/>
                </a:solidFill>
                <a:latin typeface="Lucida Sans Unicode"/>
              </a:rPr>
              <a:t>		</a:t>
            </a:r>
            <a:endParaRPr lang="en-US">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price/share	  </a:t>
            </a:r>
            <a:r>
              <a:rPr lang="en-US" b="1">
                <a:solidFill>
                  <a:sysClr val="windowText" lastClr="000000"/>
                </a:solidFill>
                <a:latin typeface="Lucida Sans Unicode"/>
              </a:rPr>
              <a:t>$12</a:t>
            </a:r>
            <a:r>
              <a:rPr lang="en-US">
                <a:solidFill>
                  <a:sysClr val="windowText" lastClr="000000"/>
                </a:solidFill>
                <a:latin typeface="Lucida Sans Unicode"/>
              </a:rPr>
              <a:t> 			</a:t>
            </a:r>
            <a:endParaRPr lang="en-US" b="1" dirty="0">
              <a:solidFill>
                <a:sysClr val="windowText" lastClr="000000"/>
              </a:solidFill>
              <a:latin typeface="Lucida Sans Unicode"/>
            </a:endParaRPr>
          </a:p>
        </p:txBody>
      </p:sp>
      <p:pic>
        <p:nvPicPr>
          <p:cNvPr id="12" name="Picture 5"/>
          <p:cNvPicPr>
            <a:picLocks noChangeArrowheads="1"/>
          </p:cNvPicPr>
          <p:nvPr/>
        </p:nvPicPr>
        <p:blipFill>
          <a:blip r:embed="rId3"/>
          <a:srcRect/>
          <a:stretch>
            <a:fillRect/>
          </a:stretch>
        </p:blipFill>
        <p:spPr bwMode="auto">
          <a:xfrm>
            <a:off x="5643564" y="3152776"/>
            <a:ext cx="2909887" cy="3197225"/>
          </a:xfrm>
          <a:prstGeom prst="rect">
            <a:avLst/>
          </a:prstGeom>
          <a:noFill/>
          <a:ln w="12700">
            <a:noFill/>
            <a:miter lim="800000"/>
            <a:headEnd/>
            <a:tailEnd/>
          </a:ln>
        </p:spPr>
      </p:pic>
    </p:spTree>
    <p:extLst>
      <p:ext uri="{BB962C8B-B14F-4D97-AF65-F5344CB8AC3E}">
        <p14:creationId xmlns:p14="http://schemas.microsoft.com/office/powerpoint/2010/main" val="3146943743"/>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209800" y="6248400"/>
            <a:ext cx="1905000" cy="457200"/>
          </a:xfrm>
          <a:prstGeom prst="rect">
            <a:avLst/>
          </a:prstGeom>
          <a:noFill/>
          <a:ln w="12700">
            <a:noFill/>
            <a:miter lim="800000"/>
            <a:headEnd/>
            <a:tailEnd/>
          </a:ln>
        </p:spPr>
        <p:txBody>
          <a:bodyPr wrap="none" anchor="ctr"/>
          <a:lstStyle/>
          <a:p>
            <a:endParaRPr lang="en-US"/>
          </a:p>
        </p:txBody>
      </p:sp>
      <p:sp>
        <p:nvSpPr>
          <p:cNvPr id="21507" name="Rectangle 3"/>
          <p:cNvSpPr>
            <a:spLocks noChangeArrowheads="1"/>
          </p:cNvSpPr>
          <p:nvPr/>
        </p:nvSpPr>
        <p:spPr bwMode="auto">
          <a:xfrm>
            <a:off x="4648200" y="6248400"/>
            <a:ext cx="2895600" cy="457200"/>
          </a:xfrm>
          <a:prstGeom prst="rect">
            <a:avLst/>
          </a:prstGeom>
          <a:noFill/>
          <a:ln w="12700">
            <a:noFill/>
            <a:miter lim="800000"/>
            <a:headEnd/>
            <a:tailEnd/>
          </a:ln>
        </p:spPr>
        <p:txBody>
          <a:bodyPr wrap="none" anchor="ctr"/>
          <a:lstStyle/>
          <a:p>
            <a:endParaRPr lang="en-US"/>
          </a:p>
        </p:txBody>
      </p:sp>
      <p:sp>
        <p:nvSpPr>
          <p:cNvPr id="21508" name="Rectangle 4"/>
          <p:cNvSpPr>
            <a:spLocks noGrp="1" noChangeArrowheads="1"/>
          </p:cNvSpPr>
          <p:nvPr>
            <p:ph type="title"/>
          </p:nvPr>
        </p:nvSpPr>
        <p:spPr>
          <a:noFill/>
        </p:spPr>
        <p:txBody>
          <a:bodyPr/>
          <a:lstStyle/>
          <a:p>
            <a:pPr eaLnBrk="1" hangingPunct="1"/>
            <a:r>
              <a:rPr lang="en-US"/>
              <a:t>Dividend Policy is Irrelevant</a:t>
            </a:r>
          </a:p>
        </p:txBody>
      </p:sp>
      <p:sp>
        <p:nvSpPr>
          <p:cNvPr id="11" name="Rectangle 5"/>
          <p:cNvSpPr txBox="1">
            <a:spLocks noChangeArrowheads="1"/>
          </p:cNvSpPr>
          <p:nvPr/>
        </p:nvSpPr>
        <p:spPr bwMode="auto">
          <a:xfrm>
            <a:off x="1981200" y="1481138"/>
            <a:ext cx="8305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None/>
              <a:defRPr sz="20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None/>
              <a:defRPr sz="18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None/>
              <a:defRPr sz="18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None/>
              <a:defRPr sz="16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None/>
              <a:defRPr sz="16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eaLnBrk="1" hangingPunct="1">
              <a:buClr>
                <a:srgbClr val="FF388C"/>
              </a:buClr>
              <a:defRPr/>
            </a:pPr>
            <a:r>
              <a:rPr lang="en-US" sz="1800" b="1">
                <a:solidFill>
                  <a:sysClr val="windowText" lastClr="000000"/>
                </a:solidFill>
                <a:latin typeface="Lucida Sans Unicode"/>
              </a:rPr>
              <a:t>Example</a:t>
            </a:r>
            <a:r>
              <a:rPr lang="en-US" sz="1800">
                <a:solidFill>
                  <a:sysClr val="windowText" lastClr="000000"/>
                </a:solidFill>
                <a:latin typeface="Lucida Sans Unicode"/>
              </a:rPr>
              <a:t> - Assume Rational Demiconductor has no extra cash, but declares a $1,000 dividend.  They also require $1,000 for current investment needs. Using M&amp;M Theory, and given the following balance sheet information, show how the value of the firm is not altered when new shares are issued to pay for the dividend.</a:t>
            </a:r>
            <a:endParaRPr lang="en-US" sz="700">
              <a:solidFill>
                <a:sysClr val="windowText" lastClr="000000"/>
              </a:solidFill>
              <a:latin typeface="Lucida Sans Unicode"/>
            </a:endParaRPr>
          </a:p>
          <a:p>
            <a:pPr eaLnBrk="1" hangingPunct="1">
              <a:buClr>
                <a:srgbClr val="FF388C"/>
              </a:buClr>
              <a:defRPr/>
            </a:pPr>
            <a:endParaRPr lang="en-US" sz="700">
              <a:solidFill>
                <a:sysClr val="windowText" lastClr="000000"/>
              </a:solidFill>
              <a:latin typeface="Lucida Sans Unicode"/>
            </a:endParaRPr>
          </a:p>
          <a:p>
            <a:pPr eaLnBrk="1" hangingPunct="1">
              <a:buClr>
                <a:srgbClr val="FF388C"/>
              </a:buClr>
              <a:defRPr/>
            </a:pPr>
            <a:r>
              <a:rPr lang="en-US" u="sng">
                <a:solidFill>
                  <a:sysClr val="windowText" lastClr="000000"/>
                </a:solidFill>
                <a:latin typeface="Lucida Sans Unicode"/>
              </a:rPr>
              <a:t>Record Date			</a:t>
            </a:r>
            <a:r>
              <a:rPr lang="en-US" b="1" u="sng">
                <a:solidFill>
                  <a:sysClr val="windowText" lastClr="000000"/>
                </a:solidFill>
                <a:latin typeface="Lucida Sans Unicode"/>
              </a:rPr>
              <a:t>Pmt Date</a:t>
            </a:r>
            <a:r>
              <a:rPr lang="en-US" u="sng">
                <a:solidFill>
                  <a:sysClr val="windowText" lastClr="000000"/>
                </a:solidFill>
                <a:latin typeface="Lucida Sans Unicode"/>
              </a:rPr>
              <a:t>	</a:t>
            </a:r>
            <a:endParaRPr lang="en-US">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Cash		1,000		</a:t>
            </a:r>
            <a:r>
              <a:rPr lang="en-US" b="1">
                <a:solidFill>
                  <a:sysClr val="windowText" lastClr="000000"/>
                </a:solidFill>
                <a:latin typeface="Lucida Sans Unicode"/>
              </a:rPr>
              <a:t>0</a:t>
            </a:r>
            <a:r>
              <a:rPr lang="en-US">
                <a:solidFill>
                  <a:sysClr val="windowText" lastClr="000000"/>
                </a:solidFill>
                <a:latin typeface="Lucida Sans Unicode"/>
              </a:rPr>
              <a:t>		</a:t>
            </a:r>
          </a:p>
          <a:p>
            <a:pPr eaLnBrk="1" hangingPunct="1">
              <a:buClr>
                <a:srgbClr val="FF388C"/>
              </a:buClr>
              <a:defRPr/>
            </a:pPr>
            <a:r>
              <a:rPr lang="en-US" u="sng">
                <a:solidFill>
                  <a:sysClr val="windowText" lastClr="000000"/>
                </a:solidFill>
                <a:latin typeface="Lucida Sans Unicode"/>
              </a:rPr>
              <a:t>Asset Value	9,000		</a:t>
            </a:r>
            <a:r>
              <a:rPr lang="en-US" b="1" u="sng">
                <a:solidFill>
                  <a:sysClr val="windowText" lastClr="000000"/>
                </a:solidFill>
                <a:latin typeface="Lucida Sans Unicode"/>
              </a:rPr>
              <a:t>9,000		</a:t>
            </a:r>
            <a:endParaRPr lang="en-US" u="sng">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Total Value	10,000	+	</a:t>
            </a:r>
            <a:r>
              <a:rPr lang="en-US" b="1">
                <a:solidFill>
                  <a:sysClr val="windowText" lastClr="000000"/>
                </a:solidFill>
                <a:latin typeface="Lucida Sans Unicode"/>
              </a:rPr>
              <a:t>9,000		</a:t>
            </a:r>
            <a:endParaRPr lang="en-US">
              <a:solidFill>
                <a:sysClr val="windowText" lastClr="000000"/>
              </a:solidFill>
              <a:latin typeface="Lucida Sans Unicode"/>
            </a:endParaRPr>
          </a:p>
          <a:p>
            <a:pPr eaLnBrk="1" hangingPunct="1">
              <a:buClr>
                <a:srgbClr val="FF388C"/>
              </a:buClr>
              <a:defRPr/>
            </a:pPr>
            <a:r>
              <a:rPr lang="en-US" sz="1800">
                <a:solidFill>
                  <a:sysClr val="windowText" lastClr="000000"/>
                </a:solidFill>
                <a:latin typeface="Lucida Sans Unicode"/>
              </a:rPr>
              <a:t>New Proj NPV</a:t>
            </a:r>
            <a:r>
              <a:rPr lang="en-US">
                <a:solidFill>
                  <a:sysClr val="windowText" lastClr="000000"/>
                </a:solidFill>
                <a:latin typeface="Lucida Sans Unicode"/>
              </a:rPr>
              <a:t> 	  2,000		</a:t>
            </a:r>
            <a:r>
              <a:rPr lang="en-US" b="1">
                <a:solidFill>
                  <a:sysClr val="windowText" lastClr="000000"/>
                </a:solidFill>
                <a:latin typeface="Lucida Sans Unicode"/>
              </a:rPr>
              <a:t>2,000	</a:t>
            </a:r>
            <a:r>
              <a:rPr lang="en-US">
                <a:solidFill>
                  <a:sysClr val="windowText" lastClr="000000"/>
                </a:solidFill>
                <a:latin typeface="Lucida Sans Unicode"/>
              </a:rPr>
              <a:t>	</a:t>
            </a:r>
            <a:endParaRPr lang="en-US" u="sng">
              <a:solidFill>
                <a:sysClr val="windowText" lastClr="000000"/>
              </a:solidFill>
              <a:latin typeface="Lucida Sans Unicode"/>
            </a:endParaRPr>
          </a:p>
          <a:p>
            <a:pPr eaLnBrk="1" hangingPunct="1">
              <a:buClr>
                <a:srgbClr val="FF388C"/>
              </a:buClr>
              <a:defRPr/>
            </a:pPr>
            <a:r>
              <a:rPr lang="en-US" u="sng">
                <a:solidFill>
                  <a:sysClr val="windowText" lastClr="000000"/>
                </a:solidFill>
                <a:latin typeface="Lucida Sans Unicode"/>
              </a:rPr>
              <a:t># of Shares	  1,000		</a:t>
            </a:r>
            <a:r>
              <a:rPr lang="en-US" b="1" u="sng">
                <a:solidFill>
                  <a:sysClr val="windowText" lastClr="000000"/>
                </a:solidFill>
                <a:latin typeface="Lucida Sans Unicode"/>
              </a:rPr>
              <a:t>1,000	</a:t>
            </a:r>
            <a:r>
              <a:rPr lang="en-US" u="sng">
                <a:solidFill>
                  <a:sysClr val="windowText" lastClr="000000"/>
                </a:solidFill>
                <a:latin typeface="Lucida Sans Unicode"/>
              </a:rPr>
              <a:t>	</a:t>
            </a:r>
            <a:endParaRPr lang="en-US">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price/share	  $12 		</a:t>
            </a:r>
            <a:r>
              <a:rPr lang="en-US" b="1">
                <a:solidFill>
                  <a:sysClr val="windowText" lastClr="000000"/>
                </a:solidFill>
                <a:latin typeface="Lucida Sans Unicode"/>
              </a:rPr>
              <a:t>$11	</a:t>
            </a:r>
            <a:r>
              <a:rPr lang="en-US">
                <a:solidFill>
                  <a:sysClr val="windowText" lastClr="000000"/>
                </a:solidFill>
                <a:latin typeface="Lucida Sans Unicode"/>
              </a:rPr>
              <a:t>	</a:t>
            </a:r>
            <a:endParaRPr lang="en-US" sz="800">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			</a:t>
            </a:r>
            <a:endParaRPr lang="en-US" b="1" dirty="0">
              <a:solidFill>
                <a:sysClr val="windowText" lastClr="000000"/>
              </a:solidFill>
              <a:latin typeface="Lucida Sans Unicode"/>
            </a:endParaRPr>
          </a:p>
        </p:txBody>
      </p:sp>
      <p:pic>
        <p:nvPicPr>
          <p:cNvPr id="12" name="Picture 6"/>
          <p:cNvPicPr>
            <a:picLocks noChangeArrowheads="1"/>
          </p:cNvPicPr>
          <p:nvPr/>
        </p:nvPicPr>
        <p:blipFill>
          <a:blip r:embed="rId3"/>
          <a:srcRect/>
          <a:stretch>
            <a:fillRect/>
          </a:stretch>
        </p:blipFill>
        <p:spPr bwMode="auto">
          <a:xfrm>
            <a:off x="7239001" y="3200400"/>
            <a:ext cx="2360613" cy="2590800"/>
          </a:xfrm>
          <a:prstGeom prst="rect">
            <a:avLst/>
          </a:prstGeom>
          <a:noFill/>
          <a:ln w="12700">
            <a:noFill/>
            <a:miter lim="800000"/>
            <a:headEnd/>
            <a:tailEnd/>
          </a:ln>
        </p:spPr>
      </p:pic>
    </p:spTree>
    <p:extLst>
      <p:ext uri="{BB962C8B-B14F-4D97-AF65-F5344CB8AC3E}">
        <p14:creationId xmlns:p14="http://schemas.microsoft.com/office/powerpoint/2010/main" val="1298015409"/>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209800" y="6248400"/>
            <a:ext cx="1905000" cy="457200"/>
          </a:xfrm>
          <a:prstGeom prst="rect">
            <a:avLst/>
          </a:prstGeom>
          <a:noFill/>
          <a:ln w="12700">
            <a:noFill/>
            <a:miter lim="800000"/>
            <a:headEnd/>
            <a:tailEnd/>
          </a:ln>
        </p:spPr>
        <p:txBody>
          <a:bodyPr wrap="none" anchor="ctr"/>
          <a:lstStyle/>
          <a:p>
            <a:endParaRPr lang="en-US"/>
          </a:p>
        </p:txBody>
      </p:sp>
      <p:sp>
        <p:nvSpPr>
          <p:cNvPr id="22531" name="Rectangle 3"/>
          <p:cNvSpPr>
            <a:spLocks noChangeArrowheads="1"/>
          </p:cNvSpPr>
          <p:nvPr/>
        </p:nvSpPr>
        <p:spPr bwMode="auto">
          <a:xfrm>
            <a:off x="4648200" y="6248400"/>
            <a:ext cx="2895600" cy="457200"/>
          </a:xfrm>
          <a:prstGeom prst="rect">
            <a:avLst/>
          </a:prstGeom>
          <a:noFill/>
          <a:ln w="12700">
            <a:noFill/>
            <a:miter lim="800000"/>
            <a:headEnd/>
            <a:tailEnd/>
          </a:ln>
        </p:spPr>
        <p:txBody>
          <a:bodyPr wrap="none" anchor="ctr"/>
          <a:lstStyle/>
          <a:p>
            <a:endParaRPr lang="en-US"/>
          </a:p>
        </p:txBody>
      </p:sp>
      <p:sp>
        <p:nvSpPr>
          <p:cNvPr id="22532" name="Rectangle 4"/>
          <p:cNvSpPr>
            <a:spLocks noGrp="1" noChangeArrowheads="1"/>
          </p:cNvSpPr>
          <p:nvPr>
            <p:ph type="title"/>
          </p:nvPr>
        </p:nvSpPr>
        <p:spPr>
          <a:noFill/>
        </p:spPr>
        <p:txBody>
          <a:bodyPr/>
          <a:lstStyle/>
          <a:p>
            <a:pPr eaLnBrk="1" hangingPunct="1"/>
            <a:r>
              <a:rPr lang="en-US" dirty="0"/>
              <a:t>Dividend Policy is Irrelevant</a:t>
            </a:r>
          </a:p>
        </p:txBody>
      </p:sp>
      <p:sp>
        <p:nvSpPr>
          <p:cNvPr id="15" name="Rectangle 2"/>
          <p:cNvSpPr>
            <a:spLocks noChangeArrowheads="1"/>
          </p:cNvSpPr>
          <p:nvPr/>
        </p:nvSpPr>
        <p:spPr bwMode="auto">
          <a:xfrm>
            <a:off x="2209800" y="6248400"/>
            <a:ext cx="1905000" cy="457200"/>
          </a:xfrm>
          <a:prstGeom prst="rect">
            <a:avLst/>
          </a:prstGeom>
          <a:noFill/>
          <a:ln w="12700">
            <a:noFill/>
            <a:miter lim="800000"/>
            <a:headEnd/>
            <a:tailEnd/>
          </a:ln>
        </p:spPr>
        <p:txBody>
          <a:bodyPr wrap="none" anchor="ctr"/>
          <a:lstStyle/>
          <a:p>
            <a:pPr>
              <a:defRPr/>
            </a:pPr>
            <a:endParaRPr lang="en-US" kern="0">
              <a:solidFill>
                <a:sysClr val="windowText" lastClr="000000"/>
              </a:solidFill>
            </a:endParaRPr>
          </a:p>
        </p:txBody>
      </p:sp>
      <p:sp>
        <p:nvSpPr>
          <p:cNvPr id="16" name="Rectangle 3"/>
          <p:cNvSpPr>
            <a:spLocks noChangeArrowheads="1"/>
          </p:cNvSpPr>
          <p:nvPr/>
        </p:nvSpPr>
        <p:spPr bwMode="auto">
          <a:xfrm>
            <a:off x="4648200" y="6248400"/>
            <a:ext cx="2895600" cy="457200"/>
          </a:xfrm>
          <a:prstGeom prst="rect">
            <a:avLst/>
          </a:prstGeom>
          <a:noFill/>
          <a:ln w="12700">
            <a:noFill/>
            <a:miter lim="800000"/>
            <a:headEnd/>
            <a:tailEnd/>
          </a:ln>
        </p:spPr>
        <p:txBody>
          <a:bodyPr wrap="none" anchor="ctr"/>
          <a:lstStyle/>
          <a:p>
            <a:pPr>
              <a:defRPr/>
            </a:pPr>
            <a:endParaRPr lang="en-US" kern="0">
              <a:solidFill>
                <a:sysClr val="windowText" lastClr="000000"/>
              </a:solidFill>
            </a:endParaRPr>
          </a:p>
        </p:txBody>
      </p:sp>
      <p:sp>
        <p:nvSpPr>
          <p:cNvPr id="17" name="Rectangle 5"/>
          <p:cNvSpPr txBox="1">
            <a:spLocks noChangeArrowheads="1"/>
          </p:cNvSpPr>
          <p:nvPr/>
        </p:nvSpPr>
        <p:spPr bwMode="auto">
          <a:xfrm>
            <a:off x="1981200" y="1481138"/>
            <a:ext cx="8305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None/>
              <a:defRPr sz="20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None/>
              <a:defRPr sz="18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None/>
              <a:defRPr sz="18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None/>
              <a:defRPr sz="16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None/>
              <a:defRPr sz="16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eaLnBrk="1" hangingPunct="1">
              <a:buClr>
                <a:srgbClr val="FF388C"/>
              </a:buClr>
              <a:defRPr/>
            </a:pPr>
            <a:r>
              <a:rPr lang="en-US" sz="1800" b="1">
                <a:solidFill>
                  <a:sysClr val="windowText" lastClr="000000"/>
                </a:solidFill>
                <a:latin typeface="Lucida Sans Unicode"/>
              </a:rPr>
              <a:t>Example</a:t>
            </a:r>
            <a:r>
              <a:rPr lang="en-US" sz="1800">
                <a:solidFill>
                  <a:sysClr val="windowText" lastClr="000000"/>
                </a:solidFill>
                <a:latin typeface="Lucida Sans Unicode"/>
              </a:rPr>
              <a:t> - Assume Rational Demiconductor has no extra cash, but declares a $1,000 dividend.  They also require $1,000 for current investment needs. Using M&amp;M Theory, and given the following balance sheet information, show how the value of the firm is not altered when new shares are issued to pay for the dividend.</a:t>
            </a:r>
            <a:endParaRPr lang="en-US" sz="700">
              <a:solidFill>
                <a:sysClr val="windowText" lastClr="000000"/>
              </a:solidFill>
              <a:latin typeface="Lucida Sans Unicode"/>
            </a:endParaRPr>
          </a:p>
          <a:p>
            <a:pPr eaLnBrk="1" hangingPunct="1">
              <a:buClr>
                <a:srgbClr val="FF388C"/>
              </a:buClr>
              <a:defRPr/>
            </a:pPr>
            <a:endParaRPr lang="en-US" sz="700">
              <a:solidFill>
                <a:sysClr val="windowText" lastClr="000000"/>
              </a:solidFill>
              <a:latin typeface="Lucida Sans Unicode"/>
            </a:endParaRPr>
          </a:p>
          <a:p>
            <a:pPr eaLnBrk="1" hangingPunct="1">
              <a:buClr>
                <a:srgbClr val="FF388C"/>
              </a:buClr>
              <a:defRPr/>
            </a:pPr>
            <a:r>
              <a:rPr lang="en-US" u="sng">
                <a:solidFill>
                  <a:sysClr val="windowText" lastClr="000000"/>
                </a:solidFill>
                <a:latin typeface="Lucida Sans Unicode"/>
              </a:rPr>
              <a:t>Record Date			Pmt Date	</a:t>
            </a:r>
            <a:r>
              <a:rPr lang="en-US" b="1" u="sng">
                <a:solidFill>
                  <a:sysClr val="windowText" lastClr="000000"/>
                </a:solidFill>
                <a:latin typeface="Lucida Sans Unicode"/>
              </a:rPr>
              <a:t>Post Pmt</a:t>
            </a:r>
            <a:endParaRPr lang="en-US">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Cash		1,000		0		</a:t>
            </a:r>
            <a:r>
              <a:rPr lang="en-US" b="1">
                <a:solidFill>
                  <a:sysClr val="windowText" lastClr="000000"/>
                </a:solidFill>
                <a:latin typeface="Lucida Sans Unicode"/>
              </a:rPr>
              <a:t>1,000  (91 </a:t>
            </a:r>
            <a:r>
              <a:rPr lang="en-US" sz="1400" b="1">
                <a:solidFill>
                  <a:sysClr val="windowText" lastClr="000000"/>
                </a:solidFill>
                <a:latin typeface="Lucida Sans Unicode"/>
              </a:rPr>
              <a:t>sh @ $11</a:t>
            </a:r>
            <a:r>
              <a:rPr lang="en-US" b="1">
                <a:solidFill>
                  <a:sysClr val="windowText" lastClr="000000"/>
                </a:solidFill>
                <a:latin typeface="Lucida Sans Unicode"/>
              </a:rPr>
              <a:t>)</a:t>
            </a:r>
            <a:endParaRPr lang="en-US">
              <a:solidFill>
                <a:sysClr val="windowText" lastClr="000000"/>
              </a:solidFill>
              <a:latin typeface="Lucida Sans Unicode"/>
            </a:endParaRPr>
          </a:p>
          <a:p>
            <a:pPr eaLnBrk="1" hangingPunct="1">
              <a:buClr>
                <a:srgbClr val="FF388C"/>
              </a:buClr>
              <a:defRPr/>
            </a:pPr>
            <a:r>
              <a:rPr lang="en-US" u="sng">
                <a:solidFill>
                  <a:sysClr val="windowText" lastClr="000000"/>
                </a:solidFill>
                <a:latin typeface="Lucida Sans Unicode"/>
              </a:rPr>
              <a:t>Asset Value	9,000		9,000</a:t>
            </a:r>
            <a:r>
              <a:rPr lang="en-US" b="1" u="sng">
                <a:solidFill>
                  <a:sysClr val="windowText" lastClr="000000"/>
                </a:solidFill>
                <a:latin typeface="Lucida Sans Unicode"/>
              </a:rPr>
              <a:t>		9,000</a:t>
            </a:r>
            <a:endParaRPr lang="en-US" u="sng">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Total Value	10,000	+	9,000</a:t>
            </a:r>
            <a:r>
              <a:rPr lang="en-US" b="1">
                <a:solidFill>
                  <a:sysClr val="windowText" lastClr="000000"/>
                </a:solidFill>
                <a:latin typeface="Lucida Sans Unicode"/>
              </a:rPr>
              <a:t>		10,000</a:t>
            </a:r>
            <a:endParaRPr lang="en-US">
              <a:solidFill>
                <a:sysClr val="windowText" lastClr="000000"/>
              </a:solidFill>
              <a:latin typeface="Lucida Sans Unicode"/>
            </a:endParaRPr>
          </a:p>
          <a:p>
            <a:pPr eaLnBrk="1" hangingPunct="1">
              <a:buClr>
                <a:srgbClr val="FF388C"/>
              </a:buClr>
              <a:defRPr/>
            </a:pPr>
            <a:r>
              <a:rPr lang="en-US" sz="1800">
                <a:solidFill>
                  <a:sysClr val="windowText" lastClr="000000"/>
                </a:solidFill>
                <a:latin typeface="Lucida Sans Unicode"/>
              </a:rPr>
              <a:t>New Proj NPV</a:t>
            </a:r>
            <a:r>
              <a:rPr lang="en-US">
                <a:solidFill>
                  <a:sysClr val="windowText" lastClr="000000"/>
                </a:solidFill>
                <a:latin typeface="Lucida Sans Unicode"/>
              </a:rPr>
              <a:t> 	  2,000		2,000		 </a:t>
            </a:r>
            <a:r>
              <a:rPr lang="en-US" b="1">
                <a:solidFill>
                  <a:sysClr val="windowText" lastClr="000000"/>
                </a:solidFill>
                <a:latin typeface="Lucida Sans Unicode"/>
              </a:rPr>
              <a:t>2,000</a:t>
            </a:r>
            <a:endParaRPr lang="en-US" u="sng">
              <a:solidFill>
                <a:sysClr val="windowText" lastClr="000000"/>
              </a:solidFill>
              <a:latin typeface="Lucida Sans Unicode"/>
            </a:endParaRPr>
          </a:p>
          <a:p>
            <a:pPr eaLnBrk="1" hangingPunct="1">
              <a:buClr>
                <a:srgbClr val="FF388C"/>
              </a:buClr>
              <a:defRPr/>
            </a:pPr>
            <a:r>
              <a:rPr lang="en-US" u="sng">
                <a:solidFill>
                  <a:sysClr val="windowText" lastClr="000000"/>
                </a:solidFill>
                <a:latin typeface="Lucida Sans Unicode"/>
              </a:rPr>
              <a:t># of Shares	  1,000		1,000		</a:t>
            </a:r>
            <a:r>
              <a:rPr lang="en-US" b="1" u="sng">
                <a:solidFill>
                  <a:sysClr val="windowText" lastClr="000000"/>
                </a:solidFill>
                <a:latin typeface="Lucida Sans Unicode"/>
              </a:rPr>
              <a:t>1,091</a:t>
            </a:r>
            <a:endParaRPr lang="en-US">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price/share	  $12 		$11		</a:t>
            </a:r>
            <a:r>
              <a:rPr lang="en-US" b="1">
                <a:solidFill>
                  <a:sysClr val="windowText" lastClr="000000"/>
                </a:solidFill>
                <a:latin typeface="Lucida Sans Unicode"/>
              </a:rPr>
              <a:t>$11</a:t>
            </a:r>
            <a:endParaRPr lang="en-US" sz="800">
              <a:solidFill>
                <a:sysClr val="windowText" lastClr="000000"/>
              </a:solidFill>
              <a:latin typeface="Lucida Sans Unicode"/>
            </a:endParaRPr>
          </a:p>
          <a:p>
            <a:pPr eaLnBrk="1" hangingPunct="1">
              <a:buClr>
                <a:srgbClr val="FF388C"/>
              </a:buClr>
              <a:defRPr/>
            </a:pPr>
            <a:endParaRPr lang="en-US" sz="800">
              <a:solidFill>
                <a:sysClr val="windowText" lastClr="000000"/>
              </a:solidFill>
              <a:latin typeface="Lucida Sans Unicode"/>
            </a:endParaRPr>
          </a:p>
          <a:p>
            <a:pPr eaLnBrk="1" hangingPunct="1">
              <a:buClr>
                <a:srgbClr val="FF388C"/>
              </a:buClr>
              <a:defRPr/>
            </a:pPr>
            <a:r>
              <a:rPr lang="en-US">
                <a:solidFill>
                  <a:sysClr val="windowText" lastClr="000000"/>
                </a:solidFill>
                <a:latin typeface="Lucida Sans Unicode"/>
              </a:rPr>
              <a:t>			</a:t>
            </a:r>
            <a:r>
              <a:rPr lang="en-US" b="1">
                <a:solidFill>
                  <a:sysClr val="windowText" lastClr="000000"/>
                </a:solidFill>
                <a:latin typeface="Lucida Sans Unicode"/>
              </a:rPr>
              <a:t>NEW SHARES ARE ISSUED</a:t>
            </a:r>
            <a:endParaRPr lang="en-US" b="1" dirty="0">
              <a:solidFill>
                <a:sysClr val="windowText" lastClr="000000"/>
              </a:solidFill>
              <a:latin typeface="Lucida Sans Unicode"/>
            </a:endParaRPr>
          </a:p>
        </p:txBody>
      </p:sp>
      <p:pic>
        <p:nvPicPr>
          <p:cNvPr id="18" name="Picture 6"/>
          <p:cNvPicPr>
            <a:picLocks noChangeArrowheads="1"/>
          </p:cNvPicPr>
          <p:nvPr/>
        </p:nvPicPr>
        <p:blipFill>
          <a:blip r:embed="rId3"/>
          <a:srcRect/>
          <a:stretch>
            <a:fillRect/>
          </a:stretch>
        </p:blipFill>
        <p:spPr bwMode="auto">
          <a:xfrm>
            <a:off x="8691563" y="4600576"/>
            <a:ext cx="1593850" cy="1749425"/>
          </a:xfrm>
          <a:prstGeom prst="rect">
            <a:avLst/>
          </a:prstGeom>
          <a:noFill/>
          <a:ln w="12700">
            <a:noFill/>
            <a:miter lim="800000"/>
            <a:headEnd/>
            <a:tailEnd/>
          </a:ln>
        </p:spPr>
      </p:pic>
    </p:spTree>
    <p:extLst>
      <p:ext uri="{BB962C8B-B14F-4D97-AF65-F5344CB8AC3E}">
        <p14:creationId xmlns:p14="http://schemas.microsoft.com/office/powerpoint/2010/main" val="2971789608"/>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209800" y="6248400"/>
            <a:ext cx="1905000" cy="457200"/>
          </a:xfrm>
          <a:prstGeom prst="rect">
            <a:avLst/>
          </a:prstGeom>
          <a:noFill/>
          <a:ln w="12700">
            <a:noFill/>
            <a:miter lim="800000"/>
            <a:headEnd/>
            <a:tailEnd/>
          </a:ln>
        </p:spPr>
        <p:txBody>
          <a:bodyPr wrap="none" anchor="ctr"/>
          <a:lstStyle/>
          <a:p>
            <a:endParaRPr lang="en-US"/>
          </a:p>
        </p:txBody>
      </p:sp>
      <p:sp>
        <p:nvSpPr>
          <p:cNvPr id="23555" name="Rectangle 3"/>
          <p:cNvSpPr>
            <a:spLocks noChangeArrowheads="1"/>
          </p:cNvSpPr>
          <p:nvPr/>
        </p:nvSpPr>
        <p:spPr bwMode="auto">
          <a:xfrm>
            <a:off x="4648200" y="6248400"/>
            <a:ext cx="2895600" cy="457200"/>
          </a:xfrm>
          <a:prstGeom prst="rect">
            <a:avLst/>
          </a:prstGeom>
          <a:noFill/>
          <a:ln w="12700">
            <a:noFill/>
            <a:miter lim="800000"/>
            <a:headEnd/>
            <a:tailEnd/>
          </a:ln>
        </p:spPr>
        <p:txBody>
          <a:bodyPr wrap="none" anchor="ctr"/>
          <a:lstStyle/>
          <a:p>
            <a:endParaRPr lang="en-US"/>
          </a:p>
        </p:txBody>
      </p:sp>
      <p:sp>
        <p:nvSpPr>
          <p:cNvPr id="23557" name="Rectangle 5"/>
          <p:cNvSpPr>
            <a:spLocks noGrp="1" noChangeArrowheads="1"/>
          </p:cNvSpPr>
          <p:nvPr>
            <p:ph type="body" sz="half" idx="1"/>
          </p:nvPr>
        </p:nvSpPr>
        <p:spPr/>
        <p:txBody>
          <a:bodyPr/>
          <a:lstStyle/>
          <a:p>
            <a:pPr eaLnBrk="1" hangingPunct="1">
              <a:buFont typeface="Wingdings" pitchFamily="2" charset="2"/>
              <a:buNone/>
            </a:pPr>
            <a:r>
              <a:rPr lang="en-US" sz="1800" dirty="0"/>
              <a:t> 					 </a:t>
            </a:r>
          </a:p>
          <a:p>
            <a:pPr eaLnBrk="1" hangingPunct="1">
              <a:buFont typeface="Wingdings" pitchFamily="2" charset="2"/>
              <a:buNone/>
            </a:pPr>
            <a:r>
              <a:rPr lang="en-US" sz="1800" b="1" dirty="0"/>
              <a:t>Example</a:t>
            </a:r>
            <a:r>
              <a:rPr lang="en-US" sz="1800" dirty="0"/>
              <a:t> - continued - Shareholder Value		</a:t>
            </a:r>
          </a:p>
          <a:p>
            <a:pPr eaLnBrk="1" hangingPunct="1">
              <a:buFont typeface="Wingdings" pitchFamily="2" charset="2"/>
              <a:buNone/>
            </a:pPr>
            <a:endParaRPr lang="en-US" sz="1800" dirty="0"/>
          </a:p>
          <a:p>
            <a:pPr eaLnBrk="1" hangingPunct="1">
              <a:buFont typeface="Wingdings" pitchFamily="2" charset="2"/>
              <a:buNone/>
            </a:pPr>
            <a:r>
              <a:rPr lang="en-US" sz="1800" dirty="0"/>
              <a:t>          			</a:t>
            </a:r>
            <a:r>
              <a:rPr lang="en-US" sz="1800" u="sng" dirty="0"/>
              <a:t>Record	</a:t>
            </a:r>
          </a:p>
          <a:p>
            <a:pPr eaLnBrk="1" hangingPunct="1">
              <a:buFont typeface="Wingdings" pitchFamily="2" charset="2"/>
              <a:buNone/>
            </a:pPr>
            <a:r>
              <a:rPr lang="en-US" sz="1800" dirty="0"/>
              <a:t>Stock			12,000		</a:t>
            </a:r>
          </a:p>
          <a:p>
            <a:pPr eaLnBrk="1" hangingPunct="1">
              <a:buFont typeface="Wingdings" pitchFamily="2" charset="2"/>
              <a:buNone/>
            </a:pPr>
            <a:r>
              <a:rPr lang="en-US" sz="1800" dirty="0"/>
              <a:t>Cash			   0		</a:t>
            </a:r>
          </a:p>
          <a:p>
            <a:pPr eaLnBrk="1" hangingPunct="1">
              <a:buFont typeface="Wingdings" pitchFamily="2" charset="2"/>
              <a:buNone/>
            </a:pPr>
            <a:endParaRPr lang="en-US" sz="1800" dirty="0"/>
          </a:p>
          <a:p>
            <a:pPr eaLnBrk="1" hangingPunct="1">
              <a:buFont typeface="Wingdings" pitchFamily="2" charset="2"/>
              <a:buNone/>
            </a:pPr>
            <a:r>
              <a:rPr lang="en-US" sz="1800" dirty="0"/>
              <a:t>Total Value		12,000		</a:t>
            </a:r>
          </a:p>
          <a:p>
            <a:pPr eaLnBrk="1" hangingPunct="1">
              <a:buFont typeface="Wingdings" pitchFamily="2" charset="2"/>
              <a:buNone/>
            </a:pPr>
            <a:r>
              <a:rPr lang="en-US" sz="1800" dirty="0"/>
              <a:t>	</a:t>
            </a:r>
          </a:p>
          <a:p>
            <a:pPr eaLnBrk="1" hangingPunct="1">
              <a:buFont typeface="Wingdings" pitchFamily="2" charset="2"/>
              <a:buNone/>
            </a:pPr>
            <a:r>
              <a:rPr lang="en-US" sz="1800" dirty="0"/>
              <a:t>Stock = 1,000 </a:t>
            </a:r>
            <a:r>
              <a:rPr lang="en-US" sz="1800" dirty="0" err="1"/>
              <a:t>sh</a:t>
            </a:r>
            <a:r>
              <a:rPr lang="en-US" sz="1800" dirty="0"/>
              <a:t> @ $12 = 12,000</a:t>
            </a:r>
          </a:p>
        </p:txBody>
      </p:sp>
      <p:sp>
        <p:nvSpPr>
          <p:cNvPr id="2" name="Title 1"/>
          <p:cNvSpPr>
            <a:spLocks noGrp="1"/>
          </p:cNvSpPr>
          <p:nvPr>
            <p:ph type="title"/>
          </p:nvPr>
        </p:nvSpPr>
        <p:spPr>
          <a:xfrm>
            <a:off x="1981200" y="274638"/>
            <a:ext cx="8229600" cy="944562"/>
          </a:xfrm>
        </p:spPr>
        <p:txBody>
          <a:bodyPr/>
          <a:lstStyle/>
          <a:p>
            <a:r>
              <a:rPr lang="en-US" dirty="0"/>
              <a:t>Dividend Policy is Irrelevant</a:t>
            </a:r>
          </a:p>
        </p:txBody>
      </p:sp>
    </p:spTree>
    <p:extLst>
      <p:ext uri="{BB962C8B-B14F-4D97-AF65-F5344CB8AC3E}">
        <p14:creationId xmlns:p14="http://schemas.microsoft.com/office/powerpoint/2010/main" val="2637755777"/>
      </p:ext>
    </p:extLst>
  </p:cSld>
  <p:clrMapOvr>
    <a:masterClrMapping/>
  </p:clrMapOvr>
  <p:transition>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09800" y="6248400"/>
            <a:ext cx="1905000" cy="457200"/>
          </a:xfrm>
          <a:prstGeom prst="rect">
            <a:avLst/>
          </a:prstGeom>
          <a:noFill/>
          <a:ln w="12700">
            <a:noFill/>
            <a:miter lim="800000"/>
            <a:headEnd/>
            <a:tailEnd/>
          </a:ln>
        </p:spPr>
        <p:txBody>
          <a:bodyPr wrap="none" anchor="ctr"/>
          <a:lstStyle/>
          <a:p>
            <a:endParaRPr lang="en-US"/>
          </a:p>
        </p:txBody>
      </p:sp>
      <p:sp>
        <p:nvSpPr>
          <p:cNvPr id="24579" name="Rectangle 3"/>
          <p:cNvSpPr>
            <a:spLocks noChangeArrowheads="1"/>
          </p:cNvSpPr>
          <p:nvPr/>
        </p:nvSpPr>
        <p:spPr bwMode="auto">
          <a:xfrm>
            <a:off x="4648200" y="6248400"/>
            <a:ext cx="2895600" cy="457200"/>
          </a:xfrm>
          <a:prstGeom prst="rect">
            <a:avLst/>
          </a:prstGeom>
          <a:noFill/>
          <a:ln w="12700">
            <a:noFill/>
            <a:miter lim="800000"/>
            <a:headEnd/>
            <a:tailEnd/>
          </a:ln>
        </p:spPr>
        <p:txBody>
          <a:bodyPr wrap="none" anchor="ctr"/>
          <a:lstStyle/>
          <a:p>
            <a:endParaRPr lang="en-US"/>
          </a:p>
        </p:txBody>
      </p:sp>
      <p:sp>
        <p:nvSpPr>
          <p:cNvPr id="24580" name="Rectangle 4"/>
          <p:cNvSpPr>
            <a:spLocks noGrp="1" noChangeArrowheads="1"/>
          </p:cNvSpPr>
          <p:nvPr>
            <p:ph type="title"/>
          </p:nvPr>
        </p:nvSpPr>
        <p:spPr>
          <a:xfrm>
            <a:off x="1981200" y="274638"/>
            <a:ext cx="8229600" cy="944562"/>
          </a:xfrm>
          <a:noFill/>
        </p:spPr>
        <p:txBody>
          <a:bodyPr/>
          <a:lstStyle/>
          <a:p>
            <a:pPr eaLnBrk="1" hangingPunct="1"/>
            <a:r>
              <a:rPr lang="en-US" dirty="0"/>
              <a:t>Dividend Policy is Irrelevant</a:t>
            </a:r>
          </a:p>
        </p:txBody>
      </p:sp>
      <p:sp>
        <p:nvSpPr>
          <p:cNvPr id="24581" name="Rectangle 5"/>
          <p:cNvSpPr>
            <a:spLocks noGrp="1" noChangeArrowheads="1"/>
          </p:cNvSpPr>
          <p:nvPr>
            <p:ph type="body" sz="half" idx="1"/>
          </p:nvPr>
        </p:nvSpPr>
        <p:spPr/>
        <p:txBody>
          <a:bodyPr/>
          <a:lstStyle/>
          <a:p>
            <a:pPr eaLnBrk="1" hangingPunct="1">
              <a:buFont typeface="Wingdings" pitchFamily="2" charset="2"/>
              <a:buNone/>
            </a:pPr>
            <a:r>
              <a:rPr lang="en-US" sz="1800" dirty="0"/>
              <a:t> 					 </a:t>
            </a:r>
          </a:p>
          <a:p>
            <a:pPr eaLnBrk="1" hangingPunct="1">
              <a:buFont typeface="Wingdings" pitchFamily="2" charset="2"/>
              <a:buNone/>
            </a:pPr>
            <a:r>
              <a:rPr lang="en-US" sz="1800" b="1" dirty="0"/>
              <a:t>Example</a:t>
            </a:r>
            <a:r>
              <a:rPr lang="en-US" sz="1800" dirty="0"/>
              <a:t> - continued - Shareholder Value		</a:t>
            </a:r>
          </a:p>
          <a:p>
            <a:pPr eaLnBrk="1" hangingPunct="1">
              <a:buFont typeface="Wingdings" pitchFamily="2" charset="2"/>
              <a:buNone/>
            </a:pPr>
            <a:endParaRPr lang="en-US" sz="1800" dirty="0"/>
          </a:p>
          <a:p>
            <a:pPr eaLnBrk="1" hangingPunct="1">
              <a:buFont typeface="Wingdings" pitchFamily="2" charset="2"/>
              <a:buNone/>
            </a:pPr>
            <a:r>
              <a:rPr lang="en-US" sz="1800" dirty="0"/>
              <a:t>          			</a:t>
            </a:r>
            <a:r>
              <a:rPr lang="en-US" sz="1800" u="sng" dirty="0"/>
              <a:t>Record		Pmt 		</a:t>
            </a:r>
          </a:p>
          <a:p>
            <a:pPr eaLnBrk="1" hangingPunct="1">
              <a:buFont typeface="Wingdings" pitchFamily="2" charset="2"/>
              <a:buNone/>
            </a:pPr>
            <a:r>
              <a:rPr lang="en-US" sz="1800" dirty="0"/>
              <a:t>Stock			12,000		11,000		</a:t>
            </a:r>
          </a:p>
          <a:p>
            <a:pPr eaLnBrk="1" hangingPunct="1">
              <a:buFont typeface="Wingdings" pitchFamily="2" charset="2"/>
              <a:buNone/>
            </a:pPr>
            <a:r>
              <a:rPr lang="en-US" sz="1800" dirty="0"/>
              <a:t>Cash			   0		1,000		   </a:t>
            </a:r>
          </a:p>
          <a:p>
            <a:pPr eaLnBrk="1" hangingPunct="1">
              <a:buFont typeface="Wingdings" pitchFamily="2" charset="2"/>
              <a:buNone/>
            </a:pPr>
            <a:endParaRPr lang="en-US" sz="1800" dirty="0"/>
          </a:p>
          <a:p>
            <a:pPr eaLnBrk="1" hangingPunct="1">
              <a:buFont typeface="Wingdings" pitchFamily="2" charset="2"/>
              <a:buNone/>
            </a:pPr>
            <a:r>
              <a:rPr lang="en-US" sz="1800" dirty="0"/>
              <a:t>Total Value		12,000		12,000	</a:t>
            </a:r>
          </a:p>
          <a:p>
            <a:pPr eaLnBrk="1" hangingPunct="1">
              <a:buFont typeface="Wingdings" pitchFamily="2" charset="2"/>
              <a:buNone/>
            </a:pPr>
            <a:r>
              <a:rPr lang="en-US" sz="1800" dirty="0"/>
              <a:t>	</a:t>
            </a:r>
          </a:p>
          <a:p>
            <a:pPr eaLnBrk="1" hangingPunct="1">
              <a:buFont typeface="Wingdings" pitchFamily="2" charset="2"/>
              <a:buNone/>
            </a:pPr>
            <a:r>
              <a:rPr lang="en-US" sz="1800" b="1" dirty="0">
                <a:solidFill>
                  <a:schemeClr val="accent2"/>
                </a:solidFill>
              </a:rPr>
              <a:t>Stock = 1,000sh @ $11  = 11,000</a:t>
            </a:r>
            <a:r>
              <a:rPr lang="en-US" sz="1800" dirty="0"/>
              <a:t>	</a:t>
            </a:r>
          </a:p>
        </p:txBody>
      </p:sp>
    </p:spTree>
    <p:extLst>
      <p:ext uri="{BB962C8B-B14F-4D97-AF65-F5344CB8AC3E}">
        <p14:creationId xmlns:p14="http://schemas.microsoft.com/office/powerpoint/2010/main" val="1587868104"/>
      </p:ext>
    </p:extLst>
  </p:cSld>
  <p:clrMapOvr>
    <a:masterClrMapping/>
  </p:clrMapOvr>
  <p:transition>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209800" y="6248400"/>
            <a:ext cx="1905000" cy="457200"/>
          </a:xfrm>
          <a:prstGeom prst="rect">
            <a:avLst/>
          </a:prstGeom>
          <a:noFill/>
          <a:ln w="12700">
            <a:noFill/>
            <a:miter lim="800000"/>
            <a:headEnd/>
            <a:tailEnd/>
          </a:ln>
        </p:spPr>
        <p:txBody>
          <a:bodyPr wrap="none" anchor="ctr"/>
          <a:lstStyle/>
          <a:p>
            <a:endParaRPr lang="en-US"/>
          </a:p>
        </p:txBody>
      </p:sp>
      <p:sp>
        <p:nvSpPr>
          <p:cNvPr id="25603" name="Rectangle 3"/>
          <p:cNvSpPr>
            <a:spLocks noChangeArrowheads="1"/>
          </p:cNvSpPr>
          <p:nvPr/>
        </p:nvSpPr>
        <p:spPr bwMode="auto">
          <a:xfrm>
            <a:off x="4648200" y="6248400"/>
            <a:ext cx="2895600" cy="457200"/>
          </a:xfrm>
          <a:prstGeom prst="rect">
            <a:avLst/>
          </a:prstGeom>
          <a:noFill/>
          <a:ln w="12700">
            <a:noFill/>
            <a:miter lim="800000"/>
            <a:headEnd/>
            <a:tailEnd/>
          </a:ln>
        </p:spPr>
        <p:txBody>
          <a:bodyPr wrap="none" anchor="ctr"/>
          <a:lstStyle/>
          <a:p>
            <a:endParaRPr lang="en-US"/>
          </a:p>
        </p:txBody>
      </p:sp>
      <p:sp>
        <p:nvSpPr>
          <p:cNvPr id="25604" name="Rectangle 4"/>
          <p:cNvSpPr>
            <a:spLocks noGrp="1" noChangeArrowheads="1"/>
          </p:cNvSpPr>
          <p:nvPr>
            <p:ph type="title"/>
          </p:nvPr>
        </p:nvSpPr>
        <p:spPr>
          <a:xfrm>
            <a:off x="1981200" y="274638"/>
            <a:ext cx="8229600" cy="944562"/>
          </a:xfrm>
          <a:noFill/>
        </p:spPr>
        <p:txBody>
          <a:bodyPr/>
          <a:lstStyle/>
          <a:p>
            <a:pPr eaLnBrk="1" hangingPunct="1"/>
            <a:r>
              <a:rPr lang="en-US" dirty="0"/>
              <a:t>Dividend Policy is Irrelevant</a:t>
            </a:r>
          </a:p>
        </p:txBody>
      </p:sp>
      <p:sp>
        <p:nvSpPr>
          <p:cNvPr id="25605" name="Rectangle 5"/>
          <p:cNvSpPr>
            <a:spLocks noGrp="1" noChangeArrowheads="1"/>
          </p:cNvSpPr>
          <p:nvPr>
            <p:ph type="body" sz="half" idx="1"/>
          </p:nvPr>
        </p:nvSpPr>
        <p:spPr/>
        <p:txBody>
          <a:bodyPr/>
          <a:lstStyle/>
          <a:p>
            <a:pPr eaLnBrk="1" hangingPunct="1">
              <a:buFont typeface="Wingdings" pitchFamily="2" charset="2"/>
              <a:buNone/>
            </a:pPr>
            <a:r>
              <a:rPr lang="en-US" sz="1800" dirty="0"/>
              <a:t> 					 </a:t>
            </a:r>
          </a:p>
          <a:p>
            <a:pPr eaLnBrk="1" hangingPunct="1">
              <a:buFont typeface="Wingdings" pitchFamily="2" charset="2"/>
              <a:buNone/>
            </a:pPr>
            <a:r>
              <a:rPr lang="en-US" sz="1800" b="1" dirty="0"/>
              <a:t>Example</a:t>
            </a:r>
            <a:r>
              <a:rPr lang="en-US" sz="1800" dirty="0"/>
              <a:t> - continued - Shareholder Value		</a:t>
            </a:r>
          </a:p>
          <a:p>
            <a:pPr eaLnBrk="1" hangingPunct="1">
              <a:buFont typeface="Wingdings" pitchFamily="2" charset="2"/>
              <a:buNone/>
            </a:pPr>
            <a:endParaRPr lang="en-US" sz="1800" dirty="0"/>
          </a:p>
          <a:p>
            <a:pPr eaLnBrk="1" hangingPunct="1">
              <a:buFont typeface="Wingdings" pitchFamily="2" charset="2"/>
              <a:buNone/>
            </a:pPr>
            <a:r>
              <a:rPr lang="en-US" sz="1800" dirty="0"/>
              <a:t>          			</a:t>
            </a:r>
            <a:r>
              <a:rPr lang="en-US" sz="1800" u="sng" dirty="0"/>
              <a:t>Record		Pmt 		</a:t>
            </a:r>
            <a:r>
              <a:rPr lang="en-US" sz="1800" b="1" u="sng" dirty="0"/>
              <a:t>Post</a:t>
            </a:r>
            <a:endParaRPr lang="en-US" sz="1800" u="sng" dirty="0"/>
          </a:p>
          <a:p>
            <a:pPr eaLnBrk="1" hangingPunct="1">
              <a:buFont typeface="Wingdings" pitchFamily="2" charset="2"/>
              <a:buNone/>
            </a:pPr>
            <a:r>
              <a:rPr lang="en-US" sz="1800" dirty="0"/>
              <a:t>Stock			12,000		11,000		</a:t>
            </a:r>
            <a:r>
              <a:rPr lang="en-US" sz="1800" b="1" dirty="0"/>
              <a:t>12,000</a:t>
            </a:r>
            <a:endParaRPr lang="en-US" sz="1800" dirty="0"/>
          </a:p>
          <a:p>
            <a:pPr eaLnBrk="1" hangingPunct="1">
              <a:buFont typeface="Wingdings" pitchFamily="2" charset="2"/>
              <a:buNone/>
            </a:pPr>
            <a:r>
              <a:rPr lang="en-US" sz="1800" dirty="0"/>
              <a:t>Cash			   0		1,000</a:t>
            </a:r>
            <a:r>
              <a:rPr lang="en-US" sz="1800" b="1" dirty="0"/>
              <a:t>		    0</a:t>
            </a:r>
            <a:endParaRPr lang="en-US" sz="1800" dirty="0"/>
          </a:p>
          <a:p>
            <a:pPr eaLnBrk="1" hangingPunct="1">
              <a:buFont typeface="Wingdings" pitchFamily="2" charset="2"/>
              <a:buNone/>
            </a:pPr>
            <a:endParaRPr lang="en-US" sz="1800" dirty="0"/>
          </a:p>
          <a:p>
            <a:pPr eaLnBrk="1" hangingPunct="1">
              <a:buFont typeface="Wingdings" pitchFamily="2" charset="2"/>
              <a:buNone/>
            </a:pPr>
            <a:r>
              <a:rPr lang="en-US" sz="1800" dirty="0"/>
              <a:t>Total Value		12,000		12,000		</a:t>
            </a:r>
            <a:r>
              <a:rPr lang="en-US" sz="1800" b="1" dirty="0"/>
              <a:t>12,000</a:t>
            </a:r>
            <a:endParaRPr lang="en-US" sz="1800" dirty="0"/>
          </a:p>
          <a:p>
            <a:pPr eaLnBrk="1" hangingPunct="1">
              <a:buFont typeface="Wingdings" pitchFamily="2" charset="2"/>
              <a:buNone/>
            </a:pPr>
            <a:endParaRPr lang="en-US" sz="1800" dirty="0"/>
          </a:p>
          <a:p>
            <a:pPr eaLnBrk="1" hangingPunct="1">
              <a:buFont typeface="Wingdings" pitchFamily="2" charset="2"/>
              <a:buNone/>
            </a:pPr>
            <a:r>
              <a:rPr lang="en-US" sz="1800" b="1" dirty="0">
                <a:solidFill>
                  <a:srgbClr val="FF0066"/>
                </a:solidFill>
              </a:rPr>
              <a:t>Stock = 1,091sh @ $11 = 12,000</a:t>
            </a:r>
            <a:endParaRPr lang="en-US" sz="700" dirty="0"/>
          </a:p>
          <a:p>
            <a:pPr eaLnBrk="1" hangingPunct="1">
              <a:buFont typeface="Wingdings" pitchFamily="2" charset="2"/>
              <a:buNone/>
            </a:pPr>
            <a:endParaRPr lang="en-US" sz="700" dirty="0"/>
          </a:p>
          <a:p>
            <a:pPr eaLnBrk="1" hangingPunct="1"/>
            <a:r>
              <a:rPr lang="en-US" sz="1800" dirty="0"/>
              <a:t>Assume stockholders purchase the new issue with the cash dividend proceeds.	</a:t>
            </a:r>
          </a:p>
        </p:txBody>
      </p:sp>
    </p:spTree>
    <p:extLst>
      <p:ext uri="{BB962C8B-B14F-4D97-AF65-F5344CB8AC3E}">
        <p14:creationId xmlns:p14="http://schemas.microsoft.com/office/powerpoint/2010/main" val="98496272"/>
      </p:ext>
    </p:extLst>
  </p:cSld>
  <p:clrMapOvr>
    <a:masterClrMapping/>
  </p:clrMapOvr>
  <p:transition>
    <p:check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a:t>Payout Policies</a:t>
            </a:r>
          </a:p>
        </p:txBody>
      </p:sp>
      <p:sp>
        <p:nvSpPr>
          <p:cNvPr id="11267" name="WordArt 5"/>
          <p:cNvSpPr>
            <a:spLocks noChangeArrowheads="1" noChangeShapeType="1" noTextEdit="1"/>
          </p:cNvSpPr>
          <p:nvPr/>
        </p:nvSpPr>
        <p:spPr bwMode="auto">
          <a:xfrm>
            <a:off x="4445794" y="1924050"/>
            <a:ext cx="3565525" cy="6477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Cash Dividend</a:t>
            </a:r>
          </a:p>
        </p:txBody>
      </p:sp>
      <p:sp>
        <p:nvSpPr>
          <p:cNvPr id="11268" name="WordArt 6"/>
          <p:cNvSpPr>
            <a:spLocks noChangeArrowheads="1" noChangeShapeType="1" noTextEdit="1"/>
          </p:cNvSpPr>
          <p:nvPr/>
        </p:nvSpPr>
        <p:spPr bwMode="auto">
          <a:xfrm>
            <a:off x="5893594" y="3448050"/>
            <a:ext cx="715963" cy="6477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vs.</a:t>
            </a:r>
          </a:p>
        </p:txBody>
      </p:sp>
      <p:sp>
        <p:nvSpPr>
          <p:cNvPr id="11269" name="WordArt 7"/>
          <p:cNvSpPr>
            <a:spLocks noChangeArrowheads="1" noChangeShapeType="1" noTextEdit="1"/>
          </p:cNvSpPr>
          <p:nvPr/>
        </p:nvSpPr>
        <p:spPr bwMode="auto">
          <a:xfrm>
            <a:off x="3836193" y="4819650"/>
            <a:ext cx="4579938" cy="6477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Stock Repurchase</a:t>
            </a:r>
          </a:p>
        </p:txBody>
      </p:sp>
    </p:spTree>
    <p:extLst>
      <p:ext uri="{BB962C8B-B14F-4D97-AF65-F5344CB8AC3E}">
        <p14:creationId xmlns:p14="http://schemas.microsoft.com/office/powerpoint/2010/main" val="168175989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p:txBody>
          <a:bodyPr/>
          <a:lstStyle/>
          <a:p>
            <a:pPr eaLnBrk="1" hangingPunct="1"/>
            <a:r>
              <a:rPr lang="en-US" sz="4000"/>
              <a:t>Dividend &amp; Stock Repurchases</a:t>
            </a:r>
          </a:p>
        </p:txBody>
      </p:sp>
      <p:sp>
        <p:nvSpPr>
          <p:cNvPr id="9" name="Text Box 8"/>
          <p:cNvSpPr txBox="1">
            <a:spLocks noChangeArrowheads="1"/>
          </p:cNvSpPr>
          <p:nvPr/>
        </p:nvSpPr>
        <p:spPr bwMode="auto">
          <a:xfrm>
            <a:off x="6858000" y="464343"/>
            <a:ext cx="472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dirty="0">
                <a:cs typeface="Times New Roman" pitchFamily="18" charset="0"/>
              </a:rPr>
              <a:t>U.S. Data 1985 - 2017</a:t>
            </a:r>
          </a:p>
        </p:txBody>
      </p:sp>
      <p:pic>
        <p:nvPicPr>
          <p:cNvPr id="2" name="Picture 1">
            <a:extLst>
              <a:ext uri="{FF2B5EF4-FFF2-40B4-BE49-F238E27FC236}">
                <a16:creationId xmlns:a16="http://schemas.microsoft.com/office/drawing/2014/main" id="{BB36C93D-4D74-464F-864D-B4130CA743F7}"/>
              </a:ext>
            </a:extLst>
          </p:cNvPr>
          <p:cNvPicPr>
            <a:picLocks noChangeAspect="1"/>
          </p:cNvPicPr>
          <p:nvPr/>
        </p:nvPicPr>
        <p:blipFill>
          <a:blip r:embed="rId2"/>
          <a:stretch>
            <a:fillRect/>
          </a:stretch>
        </p:blipFill>
        <p:spPr>
          <a:xfrm>
            <a:off x="920864" y="2022288"/>
            <a:ext cx="9982200" cy="4597495"/>
          </a:xfrm>
          <a:prstGeom prst="rect">
            <a:avLst/>
          </a:prstGeom>
        </p:spPr>
      </p:pic>
    </p:spTree>
    <p:extLst>
      <p:ext uri="{BB962C8B-B14F-4D97-AF65-F5344CB8AC3E}">
        <p14:creationId xmlns:p14="http://schemas.microsoft.com/office/powerpoint/2010/main" val="373518311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Dividend Theories</a:t>
            </a:r>
          </a:p>
        </p:txBody>
      </p:sp>
      <p:sp>
        <p:nvSpPr>
          <p:cNvPr id="28675" name="Rectangle 3"/>
          <p:cNvSpPr>
            <a:spLocks noGrp="1" noChangeArrowheads="1"/>
          </p:cNvSpPr>
          <p:nvPr>
            <p:ph type="body" sz="half" idx="4294967295"/>
          </p:nvPr>
        </p:nvSpPr>
        <p:spPr>
          <a:xfrm>
            <a:off x="1981200" y="1905000"/>
            <a:ext cx="8305800" cy="4525962"/>
          </a:xfrm>
          <a:noFill/>
          <a:ln/>
        </p:spPr>
        <p:txBody>
          <a:bodyPr/>
          <a:lstStyle/>
          <a:p>
            <a:pPr marL="0" indent="0">
              <a:buNone/>
            </a:pPr>
            <a:r>
              <a:rPr lang="en-US" sz="2800" u="sng" dirty="0"/>
              <a:t>Leftists (M&amp;M)</a:t>
            </a:r>
            <a:r>
              <a:rPr lang="en-US" sz="2800" dirty="0"/>
              <a:t> - Div does not effect value</a:t>
            </a:r>
          </a:p>
          <a:p>
            <a:pPr marL="0" indent="0">
              <a:buNone/>
            </a:pPr>
            <a:endParaRPr lang="en-US" sz="2800" dirty="0"/>
          </a:p>
          <a:p>
            <a:pPr marL="0" indent="0">
              <a:buNone/>
            </a:pPr>
            <a:r>
              <a:rPr lang="en-US" sz="2800" u="sng" dirty="0"/>
              <a:t>Rightists</a:t>
            </a:r>
            <a:r>
              <a:rPr lang="en-US" sz="2800" dirty="0"/>
              <a:t> - Dividends increase value</a:t>
            </a:r>
          </a:p>
          <a:p>
            <a:pPr marL="0" indent="0">
              <a:buNone/>
            </a:pPr>
            <a:endParaRPr lang="en-US" sz="2800" dirty="0"/>
          </a:p>
          <a:p>
            <a:pPr marL="0" indent="0">
              <a:buNone/>
            </a:pPr>
            <a:r>
              <a:rPr lang="en-US" sz="2800" u="sng" dirty="0"/>
              <a:t>Middle of the roaders</a:t>
            </a:r>
            <a:r>
              <a:rPr lang="en-US" sz="2800" dirty="0"/>
              <a:t> - Leftist theory with some reality thrown in.</a:t>
            </a:r>
          </a:p>
          <a:p>
            <a:pPr marL="0" indent="0">
              <a:buNone/>
            </a:pPr>
            <a:endParaRPr lang="en-US" sz="2800" dirty="0"/>
          </a:p>
          <a:p>
            <a:pPr marL="0" indent="0">
              <a:buNone/>
            </a:pPr>
            <a:r>
              <a:rPr lang="en-US" sz="2800" u="sng" dirty="0"/>
              <a:t>Residual Dividend Policy </a:t>
            </a:r>
          </a:p>
        </p:txBody>
      </p:sp>
    </p:spTree>
    <p:extLst>
      <p:ext uri="{BB962C8B-B14F-4D97-AF65-F5344CB8AC3E}">
        <p14:creationId xmlns:p14="http://schemas.microsoft.com/office/powerpoint/2010/main" val="127732885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anim calcmode="lin" valueType="num">
                                      <p:cBhvr additive="base">
                                        <p:cTn id="19" dur="500" fill="hold"/>
                                        <p:tgtEl>
                                          <p:spTgt spid="2867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675">
                                            <p:txEl>
                                              <p:pRg st="6" end="6"/>
                                            </p:txEl>
                                          </p:spTgt>
                                        </p:tgtEl>
                                        <p:attrNameLst>
                                          <p:attrName>style.visibility</p:attrName>
                                        </p:attrNameLst>
                                      </p:cBhvr>
                                      <p:to>
                                        <p:strVal val="visible"/>
                                      </p:to>
                                    </p:set>
                                    <p:anim calcmode="lin" valueType="num">
                                      <p:cBhvr additive="base">
                                        <p:cTn id="25" dur="500" fill="hold"/>
                                        <p:tgtEl>
                                          <p:spTgt spid="28675">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6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Dividend Theories</a:t>
            </a:r>
          </a:p>
        </p:txBody>
      </p:sp>
      <p:cxnSp>
        <p:nvCxnSpPr>
          <p:cNvPr id="6" name="Straight Connector 5"/>
          <p:cNvCxnSpPr/>
          <p:nvPr/>
        </p:nvCxnSpPr>
        <p:spPr>
          <a:xfrm rot="5400000">
            <a:off x="1371600" y="4191000"/>
            <a:ext cx="3352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4572000"/>
            <a:ext cx="4572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3352801" y="2971801"/>
            <a:ext cx="4114799" cy="2388499"/>
          </a:xfrm>
          <a:custGeom>
            <a:avLst/>
            <a:gdLst>
              <a:gd name="connsiteX0" fmla="*/ 0 w 3447207"/>
              <a:gd name="connsiteY0" fmla="*/ 0 h 2589451"/>
              <a:gd name="connsiteX1" fmla="*/ 517890 w 3447207"/>
              <a:gd name="connsiteY1" fmla="*/ 1351370 h 2589451"/>
              <a:gd name="connsiteX2" fmla="*/ 1497026 w 3447207"/>
              <a:gd name="connsiteY2" fmla="*/ 2136297 h 2589451"/>
              <a:gd name="connsiteX3" fmla="*/ 3447207 w 3447207"/>
              <a:gd name="connsiteY3" fmla="*/ 2589451 h 2589451"/>
            </a:gdLst>
            <a:ahLst/>
            <a:cxnLst>
              <a:cxn ang="0">
                <a:pos x="connsiteX0" y="connsiteY0"/>
              </a:cxn>
              <a:cxn ang="0">
                <a:pos x="connsiteX1" y="connsiteY1"/>
              </a:cxn>
              <a:cxn ang="0">
                <a:pos x="connsiteX2" y="connsiteY2"/>
              </a:cxn>
              <a:cxn ang="0">
                <a:pos x="connsiteX3" y="connsiteY3"/>
              </a:cxn>
            </a:cxnLst>
            <a:rect l="l" t="t" r="r" b="b"/>
            <a:pathLst>
              <a:path w="3447207" h="2589451">
                <a:moveTo>
                  <a:pt x="0" y="0"/>
                </a:moveTo>
                <a:cubicBezTo>
                  <a:pt x="134193" y="497660"/>
                  <a:pt x="268386" y="995321"/>
                  <a:pt x="517890" y="1351370"/>
                </a:cubicBezTo>
                <a:cubicBezTo>
                  <a:pt x="767394" y="1707420"/>
                  <a:pt x="1008806" y="1929950"/>
                  <a:pt x="1497026" y="2136297"/>
                </a:cubicBezTo>
                <a:cubicBezTo>
                  <a:pt x="1985246" y="2342644"/>
                  <a:pt x="2716226" y="2466047"/>
                  <a:pt x="3447207" y="2589451"/>
                </a:cubicBezTo>
              </a:path>
            </a:pathLst>
          </a:cu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p:nvPr/>
        </p:nvCxnSpPr>
        <p:spPr>
          <a:xfrm>
            <a:off x="3048000" y="3886200"/>
            <a:ext cx="4572000" cy="1588"/>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57601" y="2840392"/>
            <a:ext cx="1295400" cy="338554"/>
          </a:xfrm>
          <a:prstGeom prst="rect">
            <a:avLst/>
          </a:prstGeom>
          <a:noFill/>
        </p:spPr>
        <p:txBody>
          <a:bodyPr wrap="square" rtlCol="0">
            <a:spAutoFit/>
          </a:bodyPr>
          <a:lstStyle/>
          <a:p>
            <a:r>
              <a:rPr lang="en-US" sz="1600" dirty="0"/>
              <a:t>MRI = IRR</a:t>
            </a:r>
          </a:p>
        </p:txBody>
      </p:sp>
      <p:sp>
        <p:nvSpPr>
          <p:cNvPr id="14" name="TextBox 13"/>
          <p:cNvSpPr txBox="1"/>
          <p:nvPr/>
        </p:nvSpPr>
        <p:spPr>
          <a:xfrm>
            <a:off x="7620000" y="3733801"/>
            <a:ext cx="1295400" cy="307777"/>
          </a:xfrm>
          <a:prstGeom prst="rect">
            <a:avLst/>
          </a:prstGeom>
          <a:noFill/>
        </p:spPr>
        <p:txBody>
          <a:bodyPr wrap="square" rtlCol="0">
            <a:spAutoFit/>
          </a:bodyPr>
          <a:lstStyle/>
          <a:p>
            <a:r>
              <a:rPr lang="en-US" sz="1400" dirty="0"/>
              <a:t>COC</a:t>
            </a:r>
          </a:p>
        </p:txBody>
      </p:sp>
      <p:sp>
        <p:nvSpPr>
          <p:cNvPr id="15" name="TextBox 14"/>
          <p:cNvSpPr txBox="1"/>
          <p:nvPr/>
        </p:nvSpPr>
        <p:spPr>
          <a:xfrm>
            <a:off x="2438400" y="3733801"/>
            <a:ext cx="609600" cy="307777"/>
          </a:xfrm>
          <a:prstGeom prst="rect">
            <a:avLst/>
          </a:prstGeom>
          <a:noFill/>
        </p:spPr>
        <p:txBody>
          <a:bodyPr wrap="square" rtlCol="0">
            <a:spAutoFit/>
          </a:bodyPr>
          <a:lstStyle/>
          <a:p>
            <a:pPr algn="r"/>
            <a:r>
              <a:rPr lang="en-US" sz="1400" dirty="0"/>
              <a:t>12 %</a:t>
            </a:r>
          </a:p>
        </p:txBody>
      </p:sp>
      <p:sp>
        <p:nvSpPr>
          <p:cNvPr id="16" name="TextBox 15"/>
          <p:cNvSpPr txBox="1"/>
          <p:nvPr/>
        </p:nvSpPr>
        <p:spPr>
          <a:xfrm>
            <a:off x="2819400" y="2209800"/>
            <a:ext cx="304800" cy="307777"/>
          </a:xfrm>
          <a:prstGeom prst="rect">
            <a:avLst/>
          </a:prstGeom>
          <a:noFill/>
        </p:spPr>
        <p:txBody>
          <a:bodyPr wrap="square" rtlCol="0">
            <a:spAutoFit/>
          </a:bodyPr>
          <a:lstStyle/>
          <a:p>
            <a:r>
              <a:rPr lang="en-US" sz="1400" dirty="0"/>
              <a:t>r</a:t>
            </a:r>
          </a:p>
        </p:txBody>
      </p:sp>
      <p:sp>
        <p:nvSpPr>
          <p:cNvPr id="17" name="TextBox 16"/>
          <p:cNvSpPr txBox="1"/>
          <p:nvPr/>
        </p:nvSpPr>
        <p:spPr>
          <a:xfrm>
            <a:off x="7772400" y="4419601"/>
            <a:ext cx="1295400" cy="307777"/>
          </a:xfrm>
          <a:prstGeom prst="rect">
            <a:avLst/>
          </a:prstGeom>
          <a:noFill/>
        </p:spPr>
        <p:txBody>
          <a:bodyPr wrap="square" rtlCol="0">
            <a:spAutoFit/>
          </a:bodyPr>
          <a:lstStyle/>
          <a:p>
            <a:r>
              <a:rPr lang="en-US" sz="1400" dirty="0"/>
              <a:t>QTY  $$$ </a:t>
            </a:r>
          </a:p>
        </p:txBody>
      </p:sp>
    </p:spTree>
    <p:extLst>
      <p:ext uri="{BB962C8B-B14F-4D97-AF65-F5344CB8AC3E}">
        <p14:creationId xmlns:p14="http://schemas.microsoft.com/office/powerpoint/2010/main" val="327721112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t>Review</a:t>
            </a:r>
          </a:p>
        </p:txBody>
      </p:sp>
      <p:sp>
        <p:nvSpPr>
          <p:cNvPr id="6147" name="Rectangle 3"/>
          <p:cNvSpPr>
            <a:spLocks noGrp="1" noChangeArrowheads="1"/>
          </p:cNvSpPr>
          <p:nvPr>
            <p:ph type="body" sz="half" idx="4294967295"/>
          </p:nvPr>
        </p:nvSpPr>
        <p:spPr>
          <a:xfrm>
            <a:off x="2209800" y="1905000"/>
            <a:ext cx="8305800" cy="4525962"/>
          </a:xfrm>
          <a:noFill/>
          <a:ln/>
        </p:spPr>
        <p:txBody>
          <a:bodyPr/>
          <a:lstStyle/>
          <a:p>
            <a:pPr marL="0" indent="0">
              <a:buNone/>
            </a:pPr>
            <a:r>
              <a:rPr lang="en-US" sz="2800" dirty="0"/>
              <a:t>Goal: M</a:t>
            </a:r>
            <a:r>
              <a:rPr lang="en-US" sz="3200" dirty="0"/>
              <a:t>aximize Value of the Firm</a:t>
            </a:r>
          </a:p>
          <a:p>
            <a:pPr marL="0" indent="0">
              <a:buNone/>
            </a:pPr>
            <a:endParaRPr lang="en-US" sz="3200" dirty="0"/>
          </a:p>
          <a:p>
            <a:pPr marL="0" indent="0">
              <a:buNone/>
            </a:pPr>
            <a:r>
              <a:rPr lang="en-US" sz="3200" u="sng" dirty="0"/>
              <a:t>Past Topics</a:t>
            </a:r>
            <a:endParaRPr lang="en-US" sz="3200" dirty="0"/>
          </a:p>
          <a:p>
            <a:pPr marL="0" indent="0">
              <a:buNone/>
            </a:pPr>
            <a:r>
              <a:rPr lang="en-US" sz="2800" dirty="0"/>
              <a:t>            Investment Decision </a:t>
            </a:r>
            <a:r>
              <a:rPr lang="en-US" dirty="0"/>
              <a:t>(spending money)</a:t>
            </a:r>
            <a:endParaRPr lang="en-US" sz="2800" dirty="0"/>
          </a:p>
          <a:p>
            <a:pPr marL="0" indent="0">
              <a:buNone/>
            </a:pPr>
            <a:r>
              <a:rPr lang="en-US" sz="2800" dirty="0"/>
              <a:t>            Financing Decision </a:t>
            </a:r>
            <a:r>
              <a:rPr lang="en-US" dirty="0"/>
              <a:t>(raising money)</a:t>
            </a:r>
            <a:endParaRPr lang="en-US" sz="2800" dirty="0"/>
          </a:p>
          <a:p>
            <a:pPr marL="0" indent="0">
              <a:buNone/>
            </a:pPr>
            <a:endParaRPr lang="en-US" sz="2800" dirty="0"/>
          </a:p>
          <a:p>
            <a:pPr marL="0" indent="0">
              <a:buNone/>
            </a:pPr>
            <a:r>
              <a:rPr lang="en-US" sz="2800" u="sng" dirty="0"/>
              <a:t>Future Topics</a:t>
            </a:r>
            <a:endParaRPr lang="en-US" sz="2800" dirty="0"/>
          </a:p>
          <a:p>
            <a:pPr marL="0" indent="0">
              <a:buNone/>
            </a:pPr>
            <a:r>
              <a:rPr lang="en-US" sz="2800" dirty="0"/>
              <a:t>                “Variations on a Theme”</a:t>
            </a:r>
          </a:p>
          <a:p>
            <a:pPr marL="0" indent="0">
              <a:buNone/>
            </a:pPr>
            <a:endParaRPr lang="en-US" sz="2800" dirty="0"/>
          </a:p>
        </p:txBody>
      </p:sp>
    </p:spTree>
    <p:extLst>
      <p:ext uri="{BB962C8B-B14F-4D97-AF65-F5344CB8AC3E}">
        <p14:creationId xmlns:p14="http://schemas.microsoft.com/office/powerpoint/2010/main" val="361257128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 calcmode="lin" valueType="num">
                                      <p:cBhvr additive="base">
                                        <p:cTn id="31"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 calcmode="lin" valueType="num">
                                      <p:cBhvr additive="base">
                                        <p:cTn id="37"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Dividends Increase Value</a:t>
            </a:r>
          </a:p>
        </p:txBody>
      </p:sp>
      <p:sp>
        <p:nvSpPr>
          <p:cNvPr id="33795" name="Rectangle 3"/>
          <p:cNvSpPr>
            <a:spLocks noGrp="1" noChangeArrowheads="1"/>
          </p:cNvSpPr>
          <p:nvPr>
            <p:ph type="body" sz="half" idx="4294967295"/>
          </p:nvPr>
        </p:nvSpPr>
        <p:spPr>
          <a:xfrm>
            <a:off x="1981200" y="1676400"/>
            <a:ext cx="8305800" cy="4525962"/>
          </a:xfrm>
          <a:noFill/>
          <a:ln/>
        </p:spPr>
        <p:txBody>
          <a:bodyPr vert="horz" lIns="90488" tIns="44450" rIns="90488" bIns="44450">
            <a:normAutofit/>
          </a:bodyPr>
          <a:lstStyle/>
          <a:p>
            <a:pPr marL="0" indent="0">
              <a:buNone/>
            </a:pPr>
            <a:r>
              <a:rPr lang="en-US" b="0" u="sng" dirty="0"/>
              <a:t>Market Imperfections and Clientele Effect</a:t>
            </a:r>
            <a:endParaRPr lang="en-US" dirty="0"/>
          </a:p>
          <a:p>
            <a:pPr marL="0" indent="0">
              <a:buNone/>
            </a:pPr>
            <a:r>
              <a:rPr lang="en-US" dirty="0"/>
              <a:t>	There are natural clients for high-payout stocks, but it does not follow that any particular firm can benefit by increasing its dividends.  The high dividend clientele already have plenty of high dividend stock to choose from.</a:t>
            </a:r>
          </a:p>
          <a:p>
            <a:pPr marL="0" indent="0">
              <a:buNone/>
            </a:pPr>
            <a:r>
              <a:rPr lang="en-US" dirty="0"/>
              <a:t>	</a:t>
            </a:r>
          </a:p>
          <a:p>
            <a:pPr marL="0" indent="0">
              <a:buNone/>
            </a:pPr>
            <a:r>
              <a:rPr lang="en-US" dirty="0"/>
              <a:t>	These clients increase the price of the stock through their demand for a dividend paying stock. </a:t>
            </a:r>
          </a:p>
        </p:txBody>
      </p:sp>
    </p:spTree>
    <p:extLst>
      <p:ext uri="{BB962C8B-B14F-4D97-AF65-F5344CB8AC3E}">
        <p14:creationId xmlns:p14="http://schemas.microsoft.com/office/powerpoint/2010/main" val="574392901"/>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Dividends Increase Value</a:t>
            </a:r>
          </a:p>
        </p:txBody>
      </p:sp>
      <p:sp>
        <p:nvSpPr>
          <p:cNvPr id="34819" name="Rectangle 3"/>
          <p:cNvSpPr>
            <a:spLocks noGrp="1" noChangeArrowheads="1"/>
          </p:cNvSpPr>
          <p:nvPr>
            <p:ph type="body" sz="half" idx="4294967295"/>
          </p:nvPr>
        </p:nvSpPr>
        <p:spPr>
          <a:xfrm>
            <a:off x="1981200" y="1905000"/>
            <a:ext cx="8305800" cy="4525962"/>
          </a:xfrm>
          <a:noFill/>
          <a:ln/>
        </p:spPr>
        <p:txBody>
          <a:bodyPr vert="horz" lIns="90488" tIns="44450" rIns="90488" bIns="44450">
            <a:normAutofit/>
          </a:bodyPr>
          <a:lstStyle/>
          <a:p>
            <a:pPr marL="0" indent="0">
              <a:buNone/>
            </a:pPr>
            <a:r>
              <a:rPr lang="en-US" b="0" u="sng" dirty="0"/>
              <a:t>Dividends as Signals</a:t>
            </a:r>
            <a:endParaRPr lang="en-US" dirty="0"/>
          </a:p>
          <a:p>
            <a:pPr marL="0" indent="0">
              <a:buNone/>
            </a:pPr>
            <a:r>
              <a:rPr lang="en-US" dirty="0"/>
              <a:t>	Dividend increases send good news about cash flows and earnings.  Dividend cuts send bad news.</a:t>
            </a:r>
          </a:p>
          <a:p>
            <a:pPr marL="0" indent="0">
              <a:buNone/>
            </a:pPr>
            <a:endParaRPr lang="en-US" dirty="0"/>
          </a:p>
          <a:p>
            <a:pPr marL="0" indent="0">
              <a:buNone/>
            </a:pPr>
            <a:r>
              <a:rPr lang="en-US" dirty="0"/>
              <a:t>	Because a high dividend payout policy will be costly to firms that do not have the cash flow to support it, dividend increases signal a company’s good fortune and its manager’s confidence in future cash flows.</a:t>
            </a:r>
          </a:p>
        </p:txBody>
      </p:sp>
    </p:spTree>
    <p:extLst>
      <p:ext uri="{BB962C8B-B14F-4D97-AF65-F5344CB8AC3E}">
        <p14:creationId xmlns:p14="http://schemas.microsoft.com/office/powerpoint/2010/main" val="2985186429"/>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Dividends Decrease Value</a:t>
            </a:r>
          </a:p>
        </p:txBody>
      </p:sp>
      <p:sp>
        <p:nvSpPr>
          <p:cNvPr id="35843" name="Rectangle 3"/>
          <p:cNvSpPr>
            <a:spLocks noGrp="1" noChangeArrowheads="1"/>
          </p:cNvSpPr>
          <p:nvPr>
            <p:ph type="body" sz="half" idx="4294967295"/>
          </p:nvPr>
        </p:nvSpPr>
        <p:spPr>
          <a:xfrm>
            <a:off x="1981200" y="1905000"/>
            <a:ext cx="8305800" cy="4525962"/>
          </a:xfrm>
          <a:noFill/>
          <a:ln/>
        </p:spPr>
        <p:txBody>
          <a:bodyPr vert="horz" lIns="90488" tIns="44450" rIns="90488" bIns="44450">
            <a:normAutofit lnSpcReduction="10000"/>
          </a:bodyPr>
          <a:lstStyle/>
          <a:p>
            <a:pPr marL="0" indent="0">
              <a:buNone/>
            </a:pPr>
            <a:r>
              <a:rPr lang="en-US" b="0" u="sng" dirty="0"/>
              <a:t>Tax Consequences</a:t>
            </a:r>
            <a:endParaRPr lang="en-US" dirty="0"/>
          </a:p>
          <a:p>
            <a:pPr marL="0" indent="0">
              <a:buNone/>
            </a:pPr>
            <a:r>
              <a:rPr lang="en-US" dirty="0"/>
              <a:t>	Companies can convert dividends into capital gains by shifting their dividend policies.  If dividends are taxed more heavily than capital gains, taxpaying investors should welcome such a move and value the firm more favorably.</a:t>
            </a:r>
          </a:p>
          <a:p>
            <a:pPr marL="0" indent="0">
              <a:buNone/>
            </a:pPr>
            <a:endParaRPr lang="en-US" dirty="0"/>
          </a:p>
          <a:p>
            <a:pPr marL="0" indent="0">
              <a:buNone/>
            </a:pPr>
            <a:r>
              <a:rPr lang="en-US" dirty="0"/>
              <a:t>	In such a tax environment, the total cash flow retained by the firm and/or held by shareholders will be higher than if dividends are paid.</a:t>
            </a:r>
          </a:p>
        </p:txBody>
      </p:sp>
    </p:spTree>
    <p:extLst>
      <p:ext uri="{BB962C8B-B14F-4D97-AF65-F5344CB8AC3E}">
        <p14:creationId xmlns:p14="http://schemas.microsoft.com/office/powerpoint/2010/main" val="103248633"/>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Taxes and Dividend Policy</a:t>
            </a:r>
          </a:p>
        </p:txBody>
      </p:sp>
      <p:sp>
        <p:nvSpPr>
          <p:cNvPr id="36867" name="Rectangle 3"/>
          <p:cNvSpPr>
            <a:spLocks noGrp="1" noChangeArrowheads="1"/>
          </p:cNvSpPr>
          <p:nvPr>
            <p:ph type="body" sz="half" idx="4294967295"/>
          </p:nvPr>
        </p:nvSpPr>
        <p:spPr>
          <a:xfrm>
            <a:off x="1905000" y="1905000"/>
            <a:ext cx="8305800" cy="4525962"/>
          </a:xfrm>
        </p:spPr>
        <p:txBody>
          <a:bodyPr>
            <a:normAutofit fontScale="77500" lnSpcReduction="20000"/>
          </a:bodyPr>
          <a:lstStyle/>
          <a:p>
            <a:pPr marL="0" indent="0">
              <a:lnSpc>
                <a:spcPct val="90000"/>
              </a:lnSpc>
              <a:buNone/>
            </a:pPr>
            <a:endParaRPr lang="en-US" dirty="0"/>
          </a:p>
          <a:p>
            <a:pPr marL="0" indent="0">
              <a:lnSpc>
                <a:spcPct val="90000"/>
              </a:lnSpc>
              <a:buNone/>
            </a:pPr>
            <a:r>
              <a:rPr lang="en-US" dirty="0"/>
              <a:t>Companies can convert dividends into capital gains by shifting their dividend policies.  If dividends are taxed more heavily than capital gains, taxpaying investors should welcome such a move and value the firm more favorably.</a:t>
            </a:r>
          </a:p>
          <a:p>
            <a:pPr marL="0" indent="0">
              <a:lnSpc>
                <a:spcPct val="90000"/>
              </a:lnSpc>
              <a:buNone/>
            </a:pPr>
            <a:endParaRPr lang="en-US" dirty="0"/>
          </a:p>
          <a:p>
            <a:pPr marL="0" indent="0">
              <a:lnSpc>
                <a:spcPct val="90000"/>
              </a:lnSpc>
              <a:buNone/>
            </a:pPr>
            <a:r>
              <a:rPr lang="en-US" dirty="0"/>
              <a:t>In such a tax environment, the total cash flow retained by the firm and/or held by shareholders will be higher than if dividends are paid.</a:t>
            </a:r>
          </a:p>
          <a:p>
            <a:pPr marL="0" indent="0">
              <a:lnSpc>
                <a:spcPct val="90000"/>
              </a:lnSpc>
              <a:buNone/>
            </a:pPr>
            <a:endParaRPr lang="en-US" dirty="0"/>
          </a:p>
          <a:p>
            <a:pPr marL="0" indent="0">
              <a:buNone/>
            </a:pPr>
            <a:r>
              <a:rPr lang="en-US" dirty="0"/>
              <a:t>Since capital gains are taxed at a lower rate than dividend income, companies should pay the lowest dividend possible.</a:t>
            </a:r>
          </a:p>
          <a:p>
            <a:pPr marL="0" indent="0">
              <a:buNone/>
            </a:pPr>
            <a:endParaRPr lang="en-US" dirty="0"/>
          </a:p>
          <a:p>
            <a:pPr marL="0" indent="0">
              <a:buNone/>
            </a:pPr>
            <a:r>
              <a:rPr lang="en-US" dirty="0"/>
              <a:t>Dividend policy should adjust to changes in the tax code.</a:t>
            </a:r>
          </a:p>
          <a:p>
            <a:pPr marL="0" indent="0">
              <a:buNone/>
            </a:pPr>
            <a:endParaRPr lang="en-US" dirty="0"/>
          </a:p>
        </p:txBody>
      </p:sp>
    </p:spTree>
    <p:extLst>
      <p:ext uri="{BB962C8B-B14F-4D97-AF65-F5344CB8AC3E}">
        <p14:creationId xmlns:p14="http://schemas.microsoft.com/office/powerpoint/2010/main" val="2308481559"/>
      </p:ext>
    </p:extLst>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Taxes and Dividend Policy</a:t>
            </a:r>
          </a:p>
        </p:txBody>
      </p:sp>
      <p:sp>
        <p:nvSpPr>
          <p:cNvPr id="37892" name="Text Box 4"/>
          <p:cNvSpPr txBox="1">
            <a:spLocks noChangeArrowheads="1"/>
          </p:cNvSpPr>
          <p:nvPr/>
        </p:nvSpPr>
        <p:spPr bwMode="auto">
          <a:xfrm>
            <a:off x="2286000" y="2005445"/>
            <a:ext cx="8077200" cy="369332"/>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In U.S., shareholders are taxed twice (figures in dollars)</a:t>
            </a:r>
          </a:p>
        </p:txBody>
      </p:sp>
      <p:pic>
        <p:nvPicPr>
          <p:cNvPr id="2" name="Picture 1">
            <a:extLst>
              <a:ext uri="{FF2B5EF4-FFF2-40B4-BE49-F238E27FC236}">
                <a16:creationId xmlns:a16="http://schemas.microsoft.com/office/drawing/2014/main" id="{C734F091-E211-425A-BFB8-101C6F9AE22C}"/>
              </a:ext>
            </a:extLst>
          </p:cNvPr>
          <p:cNvPicPr>
            <a:picLocks noChangeAspect="1"/>
          </p:cNvPicPr>
          <p:nvPr/>
        </p:nvPicPr>
        <p:blipFill>
          <a:blip r:embed="rId2"/>
          <a:stretch>
            <a:fillRect/>
          </a:stretch>
        </p:blipFill>
        <p:spPr>
          <a:xfrm>
            <a:off x="1295400" y="3313994"/>
            <a:ext cx="9753600" cy="2034612"/>
          </a:xfrm>
          <a:prstGeom prst="rect">
            <a:avLst/>
          </a:prstGeom>
        </p:spPr>
      </p:pic>
    </p:spTree>
    <p:extLst>
      <p:ext uri="{BB962C8B-B14F-4D97-AF65-F5344CB8AC3E}">
        <p14:creationId xmlns:p14="http://schemas.microsoft.com/office/powerpoint/2010/main" val="916975453"/>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a:t>Taxes and Dividend Policy</a:t>
            </a:r>
          </a:p>
        </p:txBody>
      </p:sp>
      <p:sp>
        <p:nvSpPr>
          <p:cNvPr id="7172" name="Text Box 4"/>
          <p:cNvSpPr txBox="1">
            <a:spLocks noChangeArrowheads="1"/>
          </p:cNvSpPr>
          <p:nvPr/>
        </p:nvSpPr>
        <p:spPr bwMode="auto">
          <a:xfrm>
            <a:off x="2514600" y="1524001"/>
            <a:ext cx="7315200" cy="1006475"/>
          </a:xfrm>
          <a:prstGeom prst="rect">
            <a:avLst/>
          </a:prstGeom>
          <a:noFill/>
          <a:ln w="9525">
            <a:noFill/>
            <a:miter lim="800000"/>
            <a:headEnd/>
            <a:tailEnd/>
          </a:ln>
        </p:spPr>
        <p:txBody>
          <a:bodyPr>
            <a:spAutoFit/>
          </a:bodyPr>
          <a:lstStyle/>
          <a:p>
            <a:pPr eaLnBrk="0" hangingPunct="0">
              <a:spcBef>
                <a:spcPct val="50000"/>
              </a:spcBef>
            </a:pPr>
            <a:r>
              <a:rPr lang="en-US" sz="2000" dirty="0">
                <a:latin typeface="Times New Roman" pitchFamily="18" charset="0"/>
              </a:rPr>
              <a:t>Under imputed tax systems, such as that in Australia, Shareholders receive a tax credit for the corporate tax the firm pays (figures in Australian dollars)</a:t>
            </a:r>
          </a:p>
        </p:txBody>
      </p:sp>
      <p:pic>
        <p:nvPicPr>
          <p:cNvPr id="2" name="Picture 1">
            <a:extLst>
              <a:ext uri="{FF2B5EF4-FFF2-40B4-BE49-F238E27FC236}">
                <a16:creationId xmlns:a16="http://schemas.microsoft.com/office/drawing/2014/main" id="{079D495A-9C80-4C42-A8FF-6A55457165CD}"/>
              </a:ext>
            </a:extLst>
          </p:cNvPr>
          <p:cNvPicPr>
            <a:picLocks noChangeAspect="1"/>
          </p:cNvPicPr>
          <p:nvPr/>
        </p:nvPicPr>
        <p:blipFill>
          <a:blip r:embed="rId2"/>
          <a:stretch>
            <a:fillRect/>
          </a:stretch>
        </p:blipFill>
        <p:spPr>
          <a:xfrm>
            <a:off x="1600200" y="2726417"/>
            <a:ext cx="8763000" cy="3892626"/>
          </a:xfrm>
          <a:prstGeom prst="rect">
            <a:avLst/>
          </a:prstGeom>
        </p:spPr>
      </p:pic>
    </p:spTree>
    <p:extLst>
      <p:ext uri="{BB962C8B-B14F-4D97-AF65-F5344CB8AC3E}">
        <p14:creationId xmlns:p14="http://schemas.microsoft.com/office/powerpoint/2010/main" val="1081955676"/>
      </p:ext>
    </p:extLst>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Structure </a:t>
            </a:r>
          </a:p>
        </p:txBody>
      </p:sp>
      <p:sp>
        <p:nvSpPr>
          <p:cNvPr id="4" name="Content Placeholder 3"/>
          <p:cNvSpPr>
            <a:spLocks noGrp="1"/>
          </p:cNvSpPr>
          <p:nvPr>
            <p:ph sz="quarter" idx="1"/>
          </p:nvPr>
        </p:nvSpPr>
        <p:spPr>
          <a:xfrm>
            <a:off x="2136648" y="2514600"/>
            <a:ext cx="8153400" cy="3581400"/>
          </a:xfrm>
        </p:spPr>
        <p:txBody>
          <a:bodyPr/>
          <a:lstStyle/>
          <a:p>
            <a:pPr marL="0" indent="0">
              <a:buNone/>
            </a:pPr>
            <a:r>
              <a:rPr lang="en-US" dirty="0"/>
              <a:t>	   Read Chapter 17 on your own</a:t>
            </a:r>
          </a:p>
          <a:p>
            <a:endParaRPr lang="en-US" dirty="0"/>
          </a:p>
          <a:p>
            <a:pPr marL="0" indent="0">
              <a:buNone/>
            </a:pPr>
            <a:r>
              <a:rPr lang="en-US" dirty="0"/>
              <a:t>		Overlap with Lecture 3</a:t>
            </a:r>
          </a:p>
        </p:txBody>
      </p:sp>
    </p:spTree>
    <p:extLst>
      <p:ext uri="{BB962C8B-B14F-4D97-AF65-F5344CB8AC3E}">
        <p14:creationId xmlns:p14="http://schemas.microsoft.com/office/powerpoint/2010/main" val="1234281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Review</a:t>
            </a:r>
          </a:p>
        </p:txBody>
      </p:sp>
    </p:spTree>
    <p:extLst>
      <p:ext uri="{BB962C8B-B14F-4D97-AF65-F5344CB8AC3E}">
        <p14:creationId xmlns:p14="http://schemas.microsoft.com/office/powerpoint/2010/main" val="2973465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dirty="0"/>
              <a:t>Today’s Topics</a:t>
            </a:r>
          </a:p>
        </p:txBody>
      </p:sp>
      <p:sp>
        <p:nvSpPr>
          <p:cNvPr id="8195" name="Rectangle 3"/>
          <p:cNvSpPr>
            <a:spLocks noGrp="1" noChangeArrowheads="1"/>
          </p:cNvSpPr>
          <p:nvPr>
            <p:ph sz="quarter" idx="1"/>
          </p:nvPr>
        </p:nvSpPr>
        <p:spPr>
          <a:xfrm>
            <a:off x="2057400" y="2057400"/>
            <a:ext cx="8153400" cy="4495800"/>
          </a:xfrm>
          <a:noFill/>
          <a:ln/>
        </p:spPr>
        <p:txBody>
          <a:bodyPr/>
          <a:lstStyle/>
          <a:p>
            <a:pPr marL="0" indent="0">
              <a:buNone/>
            </a:pPr>
            <a:r>
              <a:rPr lang="en-US" sz="2800" u="sng" dirty="0"/>
              <a:t>Dividends (today)</a:t>
            </a:r>
            <a:endParaRPr lang="en-US" dirty="0"/>
          </a:p>
          <a:p>
            <a:pPr>
              <a:buFontTx/>
              <a:buChar char="•"/>
            </a:pPr>
            <a:r>
              <a:rPr lang="en-US" dirty="0"/>
              <a:t>Define (Capital Budgeting &amp; Investment variation)</a:t>
            </a:r>
          </a:p>
          <a:p>
            <a:pPr>
              <a:buFontTx/>
              <a:buChar char="•"/>
            </a:pPr>
            <a:r>
              <a:rPr lang="en-US" dirty="0"/>
              <a:t>Dividends &amp; Value of the Firm</a:t>
            </a:r>
          </a:p>
          <a:p>
            <a:endParaRPr lang="en-US" sz="2800" u="sng" dirty="0"/>
          </a:p>
          <a:p>
            <a:pPr marL="0" indent="0">
              <a:buNone/>
            </a:pPr>
            <a:r>
              <a:rPr lang="en-US" sz="2800" u="sng" dirty="0"/>
              <a:t>Capital Structure</a:t>
            </a:r>
            <a:endParaRPr lang="en-US" dirty="0"/>
          </a:p>
          <a:p>
            <a:pPr>
              <a:buFontTx/>
              <a:buChar char="•"/>
            </a:pPr>
            <a:r>
              <a:rPr lang="en-US" dirty="0"/>
              <a:t>Define (financing variation)</a:t>
            </a:r>
          </a:p>
          <a:p>
            <a:pPr>
              <a:buFontTx/>
              <a:buChar char="•"/>
            </a:pPr>
            <a:r>
              <a:rPr lang="en-US" dirty="0"/>
              <a:t>Capital Structure &amp; Value of the Firm</a:t>
            </a:r>
          </a:p>
        </p:txBody>
      </p:sp>
    </p:spTree>
    <p:extLst>
      <p:ext uri="{BB962C8B-B14F-4D97-AF65-F5344CB8AC3E}">
        <p14:creationId xmlns:p14="http://schemas.microsoft.com/office/powerpoint/2010/main" val="28070554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anim calcmode="lin" valueType="num">
                                      <p:cBhvr additive="base">
                                        <p:cTn id="31"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 calcmode="lin" valueType="num">
                                      <p:cBhvr additive="base">
                                        <p:cTn id="37" dur="5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ChangeArrowheads="1"/>
          </p:cNvSpPr>
          <p:nvPr/>
        </p:nvSpPr>
        <p:spPr bwMode="auto">
          <a:xfrm>
            <a:off x="2286000" y="2819400"/>
            <a:ext cx="7289800" cy="1422400"/>
          </a:xfrm>
          <a:prstGeom prst="roundRect">
            <a:avLst>
              <a:gd name="adj" fmla="val 12495"/>
            </a:avLst>
          </a:prstGeom>
          <a:solidFill>
            <a:schemeClr val="bg1"/>
          </a:solidFill>
          <a:ln w="25400">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10243" name="Rectangle 3"/>
          <p:cNvSpPr>
            <a:spLocks noGrp="1" noChangeArrowheads="1"/>
          </p:cNvSpPr>
          <p:nvPr>
            <p:ph type="title"/>
          </p:nvPr>
        </p:nvSpPr>
        <p:spPr>
          <a:noFill/>
          <a:ln/>
        </p:spPr>
        <p:txBody>
          <a:bodyPr/>
          <a:lstStyle/>
          <a:p>
            <a:r>
              <a:rPr lang="en-US"/>
              <a:t>Dividends</a:t>
            </a:r>
          </a:p>
        </p:txBody>
      </p:sp>
      <p:sp>
        <p:nvSpPr>
          <p:cNvPr id="10244" name="Rectangle 4"/>
          <p:cNvSpPr>
            <a:spLocks noGrp="1" noChangeArrowheads="1"/>
          </p:cNvSpPr>
          <p:nvPr>
            <p:ph sz="quarter" idx="4294967295"/>
          </p:nvPr>
        </p:nvSpPr>
        <p:spPr>
          <a:xfrm>
            <a:off x="2667000" y="3048000"/>
            <a:ext cx="6324600" cy="1143000"/>
          </a:xfrm>
          <a:noFill/>
          <a:ln/>
        </p:spPr>
        <p:txBody>
          <a:bodyPr/>
          <a:lstStyle/>
          <a:p>
            <a:pPr marL="0" indent="0">
              <a:buNone/>
            </a:pPr>
            <a:r>
              <a:rPr lang="en-US" sz="2800" dirty="0"/>
              <a:t>A payment made by a company to the shareholders of the company.</a:t>
            </a:r>
          </a:p>
        </p:txBody>
      </p:sp>
    </p:spTree>
    <p:extLst>
      <p:ext uri="{BB962C8B-B14F-4D97-AF65-F5344CB8AC3E}">
        <p14:creationId xmlns:p14="http://schemas.microsoft.com/office/powerpoint/2010/main" val="3236484816"/>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09800" y="6248400"/>
            <a:ext cx="1905000" cy="457200"/>
          </a:xfrm>
          <a:prstGeom prst="rect">
            <a:avLst/>
          </a:prstGeom>
          <a:noFill/>
          <a:ln w="12700">
            <a:noFill/>
            <a:miter lim="800000"/>
            <a:headEnd/>
            <a:tailEnd/>
          </a:ln>
        </p:spPr>
        <p:txBody>
          <a:bodyPr wrap="none" anchor="ctr"/>
          <a:lstStyle/>
          <a:p>
            <a:endParaRPr lang="en-US"/>
          </a:p>
        </p:txBody>
      </p:sp>
      <p:sp>
        <p:nvSpPr>
          <p:cNvPr id="14339" name="Rectangle 3"/>
          <p:cNvSpPr>
            <a:spLocks noChangeArrowheads="1"/>
          </p:cNvSpPr>
          <p:nvPr/>
        </p:nvSpPr>
        <p:spPr bwMode="auto">
          <a:xfrm>
            <a:off x="4648200" y="6248400"/>
            <a:ext cx="2895600" cy="457200"/>
          </a:xfrm>
          <a:prstGeom prst="rect">
            <a:avLst/>
          </a:prstGeom>
          <a:noFill/>
          <a:ln w="12700">
            <a:noFill/>
            <a:miter lim="800000"/>
            <a:headEnd/>
            <a:tailEnd/>
          </a:ln>
        </p:spPr>
        <p:txBody>
          <a:bodyPr wrap="none" anchor="ctr"/>
          <a:lstStyle/>
          <a:p>
            <a:endParaRPr lang="en-US"/>
          </a:p>
        </p:txBody>
      </p:sp>
      <p:sp>
        <p:nvSpPr>
          <p:cNvPr id="14340" name="Rectangle 4"/>
          <p:cNvSpPr>
            <a:spLocks noGrp="1" noChangeArrowheads="1"/>
          </p:cNvSpPr>
          <p:nvPr>
            <p:ph type="title"/>
          </p:nvPr>
        </p:nvSpPr>
        <p:spPr>
          <a:noFill/>
        </p:spPr>
        <p:txBody>
          <a:bodyPr/>
          <a:lstStyle/>
          <a:p>
            <a:pPr eaLnBrk="1" hangingPunct="1"/>
            <a:r>
              <a:rPr lang="en-US"/>
              <a:t>Dividend Payments</a:t>
            </a:r>
          </a:p>
        </p:txBody>
      </p:sp>
      <p:sp>
        <p:nvSpPr>
          <p:cNvPr id="14341" name="Rectangle 5"/>
          <p:cNvSpPr>
            <a:spLocks noGrp="1" noChangeArrowheads="1"/>
          </p:cNvSpPr>
          <p:nvPr>
            <p:ph idx="4294967295"/>
          </p:nvPr>
        </p:nvSpPr>
        <p:spPr>
          <a:xfrm>
            <a:off x="2514600" y="1600200"/>
            <a:ext cx="8153400" cy="4495800"/>
          </a:xfrm>
        </p:spPr>
        <p:txBody>
          <a:bodyPr/>
          <a:lstStyle/>
          <a:p>
            <a:pPr eaLnBrk="1" hangingPunct="1">
              <a:buFont typeface="Wingdings" pitchFamily="2" charset="2"/>
              <a:buNone/>
            </a:pPr>
            <a:endParaRPr lang="en-US" sz="2800"/>
          </a:p>
          <a:p>
            <a:pPr eaLnBrk="1" hangingPunct="1">
              <a:buFont typeface="Wingdings" pitchFamily="2" charset="2"/>
              <a:buNone/>
            </a:pPr>
            <a:endParaRPr lang="en-US" sz="2800"/>
          </a:p>
          <a:p>
            <a:pPr eaLnBrk="1" hangingPunct="1">
              <a:buFont typeface="Wingdings" pitchFamily="2" charset="2"/>
              <a:buNone/>
            </a:pPr>
            <a:endParaRPr lang="en-US" sz="2800"/>
          </a:p>
          <a:p>
            <a:pPr eaLnBrk="1" hangingPunct="1">
              <a:buFont typeface="Wingdings" pitchFamily="2" charset="2"/>
              <a:buNone/>
            </a:pPr>
            <a:endParaRPr lang="en-US" sz="2800"/>
          </a:p>
          <a:p>
            <a:pPr eaLnBrk="1" hangingPunct="1">
              <a:buFont typeface="Wingdings" pitchFamily="2" charset="2"/>
              <a:buNone/>
            </a:pPr>
            <a:endParaRPr lang="en-US" sz="2800"/>
          </a:p>
        </p:txBody>
      </p:sp>
      <p:sp>
        <p:nvSpPr>
          <p:cNvPr id="21511" name="Rectangle 7"/>
          <p:cNvSpPr>
            <a:spLocks noChangeArrowheads="1"/>
          </p:cNvSpPr>
          <p:nvPr/>
        </p:nvSpPr>
        <p:spPr bwMode="auto">
          <a:xfrm>
            <a:off x="2590801" y="4386384"/>
            <a:ext cx="6511925" cy="1936428"/>
          </a:xfrm>
          <a:prstGeom prst="rect">
            <a:avLst/>
          </a:prstGeom>
          <a:gradFill rotWithShape="0">
            <a:gsLst>
              <a:gs pos="0">
                <a:srgbClr val="D9B3FF"/>
              </a:gs>
              <a:gs pos="50000">
                <a:srgbClr val="FFFFFF"/>
              </a:gs>
              <a:gs pos="100000">
                <a:srgbClr val="D9B3FF"/>
              </a:gs>
            </a:gsLst>
            <a:lin ang="18900000" scaled="1"/>
          </a:gradFill>
          <a:ln w="38100" cmpd="dbl">
            <a:solidFill>
              <a:schemeClr val="hlink"/>
            </a:solidFill>
            <a:miter lim="800000"/>
            <a:headEnd/>
            <a:tailEnd/>
          </a:ln>
        </p:spPr>
        <p:txBody>
          <a:bodyPr lIns="90488" tIns="44450" rIns="90488" bIns="44450">
            <a:spAutoFit/>
          </a:bodyPr>
          <a:lstStyle/>
          <a:p>
            <a:pPr eaLnBrk="0" hangingPunct="0">
              <a:spcBef>
                <a:spcPct val="50000"/>
              </a:spcBef>
            </a:pPr>
            <a:r>
              <a:rPr lang="en-US" sz="2400" b="1" u="sng" dirty="0">
                <a:latin typeface="Times New Roman" pitchFamily="18" charset="0"/>
              </a:rPr>
              <a:t>Cash Dividend</a:t>
            </a:r>
            <a:r>
              <a:rPr lang="en-US" sz="2400" b="1" dirty="0">
                <a:latin typeface="Times New Roman" pitchFamily="18" charset="0"/>
              </a:rPr>
              <a:t> </a:t>
            </a:r>
            <a:r>
              <a:rPr lang="en-US" sz="2400" dirty="0">
                <a:latin typeface="Times New Roman" pitchFamily="18" charset="0"/>
              </a:rPr>
              <a:t>- Payment of cash by the firm to its shareholders.</a:t>
            </a:r>
          </a:p>
          <a:p>
            <a:pPr lvl="2" eaLnBrk="0" hangingPunct="0">
              <a:spcBef>
                <a:spcPct val="50000"/>
              </a:spcBef>
              <a:buFontTx/>
              <a:buChar char="-"/>
            </a:pPr>
            <a:r>
              <a:rPr lang="en-US" sz="2400" dirty="0">
                <a:latin typeface="Times New Roman" pitchFamily="18" charset="0"/>
              </a:rPr>
              <a:t>Regular</a:t>
            </a:r>
          </a:p>
          <a:p>
            <a:pPr lvl="2" eaLnBrk="0" hangingPunct="0">
              <a:spcBef>
                <a:spcPct val="50000"/>
              </a:spcBef>
              <a:buFontTx/>
              <a:buChar char="-"/>
            </a:pPr>
            <a:r>
              <a:rPr lang="en-US" sz="2400" dirty="0">
                <a:latin typeface="Times New Roman" pitchFamily="18" charset="0"/>
              </a:rPr>
              <a:t>Special</a:t>
            </a:r>
          </a:p>
        </p:txBody>
      </p:sp>
      <p:sp>
        <p:nvSpPr>
          <p:cNvPr id="21513" name="Rectangle 9"/>
          <p:cNvSpPr>
            <a:spLocks noChangeArrowheads="1"/>
          </p:cNvSpPr>
          <p:nvPr/>
        </p:nvSpPr>
        <p:spPr bwMode="auto">
          <a:xfrm>
            <a:off x="2590801" y="1947984"/>
            <a:ext cx="6511925" cy="828432"/>
          </a:xfrm>
          <a:prstGeom prst="rect">
            <a:avLst/>
          </a:prstGeom>
          <a:gradFill rotWithShape="0">
            <a:gsLst>
              <a:gs pos="0">
                <a:srgbClr val="D9B3FF"/>
              </a:gs>
              <a:gs pos="50000">
                <a:srgbClr val="FFFFFF"/>
              </a:gs>
              <a:gs pos="100000">
                <a:srgbClr val="D9B3FF"/>
              </a:gs>
            </a:gsLst>
            <a:lin ang="18900000" scaled="1"/>
          </a:gradFill>
          <a:ln w="38100" cmpd="dbl">
            <a:solidFill>
              <a:schemeClr val="hlink"/>
            </a:solidFill>
            <a:miter lim="800000"/>
            <a:headEnd/>
            <a:tailEnd/>
          </a:ln>
        </p:spPr>
        <p:txBody>
          <a:bodyPr lIns="90488" tIns="44450" rIns="90488" bIns="44450">
            <a:spAutoFit/>
          </a:bodyPr>
          <a:lstStyle/>
          <a:p>
            <a:pPr eaLnBrk="0" hangingPunct="0">
              <a:spcBef>
                <a:spcPct val="50000"/>
              </a:spcBef>
            </a:pPr>
            <a:r>
              <a:rPr lang="en-US" sz="2400" b="1" u="sng" dirty="0">
                <a:latin typeface="Times New Roman" pitchFamily="18" charset="0"/>
              </a:rPr>
              <a:t>Stock Dividend</a:t>
            </a:r>
            <a:r>
              <a:rPr lang="en-US" sz="2400" dirty="0">
                <a:latin typeface="Times New Roman" pitchFamily="18" charset="0"/>
              </a:rPr>
              <a:t> - Distribution of additional shares to a firm’s stockholders.</a:t>
            </a:r>
          </a:p>
        </p:txBody>
      </p:sp>
      <p:sp>
        <p:nvSpPr>
          <p:cNvPr id="21514" name="Rectangle 10"/>
          <p:cNvSpPr>
            <a:spLocks noChangeArrowheads="1"/>
          </p:cNvSpPr>
          <p:nvPr/>
        </p:nvSpPr>
        <p:spPr bwMode="auto">
          <a:xfrm>
            <a:off x="2590801" y="3090984"/>
            <a:ext cx="6511925" cy="828432"/>
          </a:xfrm>
          <a:prstGeom prst="rect">
            <a:avLst/>
          </a:prstGeom>
          <a:gradFill rotWithShape="0">
            <a:gsLst>
              <a:gs pos="0">
                <a:srgbClr val="D9B3FF"/>
              </a:gs>
              <a:gs pos="50000">
                <a:srgbClr val="FFFFFF"/>
              </a:gs>
              <a:gs pos="100000">
                <a:srgbClr val="D9B3FF"/>
              </a:gs>
            </a:gsLst>
            <a:lin ang="18900000" scaled="1"/>
          </a:gradFill>
          <a:ln w="38100" cmpd="dbl">
            <a:solidFill>
              <a:schemeClr val="hlink"/>
            </a:solidFill>
            <a:miter lim="800000"/>
            <a:headEnd/>
            <a:tailEnd/>
          </a:ln>
        </p:spPr>
        <p:txBody>
          <a:bodyPr lIns="90488" tIns="44450" rIns="90488" bIns="44450">
            <a:spAutoFit/>
          </a:bodyPr>
          <a:lstStyle/>
          <a:p>
            <a:pPr eaLnBrk="0" hangingPunct="0">
              <a:spcBef>
                <a:spcPct val="50000"/>
              </a:spcBef>
            </a:pPr>
            <a:r>
              <a:rPr lang="en-US" sz="2400" b="1" u="sng">
                <a:latin typeface="Times New Roman" pitchFamily="18" charset="0"/>
              </a:rPr>
              <a:t>Stock Splits</a:t>
            </a:r>
            <a:r>
              <a:rPr lang="en-US" sz="2400">
                <a:latin typeface="Times New Roman" pitchFamily="18" charset="0"/>
              </a:rPr>
              <a:t> - Issue of additional shares to firm’s stockholders.</a:t>
            </a:r>
          </a:p>
        </p:txBody>
      </p:sp>
    </p:spTree>
    <p:extLst>
      <p:ext uri="{BB962C8B-B14F-4D97-AF65-F5344CB8AC3E}">
        <p14:creationId xmlns:p14="http://schemas.microsoft.com/office/powerpoint/2010/main" val="128402814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1513"/>
                                        </p:tgtEl>
                                        <p:attrNameLst>
                                          <p:attrName>style.visibility</p:attrName>
                                        </p:attrNameLst>
                                      </p:cBhvr>
                                      <p:to>
                                        <p:strVal val="visible"/>
                                      </p:to>
                                    </p:set>
                                    <p:anim calcmode="lin" valueType="num">
                                      <p:cBhvr>
                                        <p:cTn id="7" dur="500" fill="hold"/>
                                        <p:tgtEl>
                                          <p:spTgt spid="21513"/>
                                        </p:tgtEl>
                                        <p:attrNameLst>
                                          <p:attrName>ppt_w</p:attrName>
                                        </p:attrNameLst>
                                      </p:cBhvr>
                                      <p:tavLst>
                                        <p:tav tm="0">
                                          <p:val>
                                            <p:fltVal val="0"/>
                                          </p:val>
                                        </p:tav>
                                        <p:tav tm="100000">
                                          <p:val>
                                            <p:strVal val="#ppt_w"/>
                                          </p:val>
                                        </p:tav>
                                      </p:tavLst>
                                    </p:anim>
                                    <p:anim calcmode="lin" valueType="num">
                                      <p:cBhvr>
                                        <p:cTn id="8" dur="500" fill="hold"/>
                                        <p:tgtEl>
                                          <p:spTgt spid="2151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1514"/>
                                        </p:tgtEl>
                                        <p:attrNameLst>
                                          <p:attrName>style.visibility</p:attrName>
                                        </p:attrNameLst>
                                      </p:cBhvr>
                                      <p:to>
                                        <p:strVal val="visible"/>
                                      </p:to>
                                    </p:set>
                                    <p:anim calcmode="lin" valueType="num">
                                      <p:cBhvr>
                                        <p:cTn id="13" dur="500" fill="hold"/>
                                        <p:tgtEl>
                                          <p:spTgt spid="21514"/>
                                        </p:tgtEl>
                                        <p:attrNameLst>
                                          <p:attrName>ppt_w</p:attrName>
                                        </p:attrNameLst>
                                      </p:cBhvr>
                                      <p:tavLst>
                                        <p:tav tm="0">
                                          <p:val>
                                            <p:fltVal val="0"/>
                                          </p:val>
                                        </p:tav>
                                        <p:tav tm="100000">
                                          <p:val>
                                            <p:strVal val="#ppt_w"/>
                                          </p:val>
                                        </p:tav>
                                      </p:tavLst>
                                    </p:anim>
                                    <p:anim calcmode="lin" valueType="num">
                                      <p:cBhvr>
                                        <p:cTn id="14" dur="500" fill="hold"/>
                                        <p:tgtEl>
                                          <p:spTgt spid="2151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1511"/>
                                        </p:tgtEl>
                                        <p:attrNameLst>
                                          <p:attrName>style.visibility</p:attrName>
                                        </p:attrNameLst>
                                      </p:cBhvr>
                                      <p:to>
                                        <p:strVal val="visible"/>
                                      </p:to>
                                    </p:set>
                                    <p:anim calcmode="lin" valueType="num">
                                      <p:cBhvr>
                                        <p:cTn id="19" dur="500" fill="hold"/>
                                        <p:tgtEl>
                                          <p:spTgt spid="21511"/>
                                        </p:tgtEl>
                                        <p:attrNameLst>
                                          <p:attrName>ppt_w</p:attrName>
                                        </p:attrNameLst>
                                      </p:cBhvr>
                                      <p:tavLst>
                                        <p:tav tm="0">
                                          <p:val>
                                            <p:fltVal val="0"/>
                                          </p:val>
                                        </p:tav>
                                        <p:tav tm="100000">
                                          <p:val>
                                            <p:strVal val="#ppt_w"/>
                                          </p:val>
                                        </p:tav>
                                      </p:tavLst>
                                    </p:anim>
                                    <p:anim calcmode="lin" valueType="num">
                                      <p:cBhvr>
                                        <p:cTn id="20" dur="500" fill="hold"/>
                                        <p:tgtEl>
                                          <p:spTgt spid="215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p:bldP spid="21513" grpId="0" animBg="1"/>
      <p:bldP spid="215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209800" y="6248400"/>
            <a:ext cx="1905000" cy="457200"/>
          </a:xfrm>
          <a:prstGeom prst="rect">
            <a:avLst/>
          </a:prstGeom>
          <a:noFill/>
          <a:ln w="12700">
            <a:noFill/>
            <a:miter lim="800000"/>
            <a:headEnd/>
            <a:tailEnd/>
          </a:ln>
        </p:spPr>
        <p:txBody>
          <a:bodyPr wrap="none" anchor="ctr"/>
          <a:lstStyle/>
          <a:p>
            <a:endParaRPr lang="en-US"/>
          </a:p>
        </p:txBody>
      </p:sp>
      <p:sp>
        <p:nvSpPr>
          <p:cNvPr id="13315" name="Rectangle 3"/>
          <p:cNvSpPr>
            <a:spLocks noChangeArrowheads="1"/>
          </p:cNvSpPr>
          <p:nvPr/>
        </p:nvSpPr>
        <p:spPr bwMode="auto">
          <a:xfrm>
            <a:off x="4648200" y="6248400"/>
            <a:ext cx="2895600" cy="457200"/>
          </a:xfrm>
          <a:prstGeom prst="rect">
            <a:avLst/>
          </a:prstGeom>
          <a:noFill/>
          <a:ln w="12700">
            <a:noFill/>
            <a:miter lim="800000"/>
            <a:headEnd/>
            <a:tailEnd/>
          </a:ln>
        </p:spPr>
        <p:txBody>
          <a:bodyPr wrap="none" anchor="ctr"/>
          <a:lstStyle/>
          <a:p>
            <a:endParaRPr lang="en-US"/>
          </a:p>
        </p:txBody>
      </p:sp>
      <p:sp>
        <p:nvSpPr>
          <p:cNvPr id="13316" name="Rectangle 4"/>
          <p:cNvSpPr>
            <a:spLocks noGrp="1" noChangeArrowheads="1"/>
          </p:cNvSpPr>
          <p:nvPr>
            <p:ph type="title"/>
          </p:nvPr>
        </p:nvSpPr>
        <p:spPr>
          <a:noFill/>
        </p:spPr>
        <p:txBody>
          <a:bodyPr/>
          <a:lstStyle/>
          <a:p>
            <a:pPr eaLnBrk="1" hangingPunct="1"/>
            <a:r>
              <a:rPr lang="en-US"/>
              <a:t>Dividend Payments</a:t>
            </a:r>
          </a:p>
        </p:txBody>
      </p:sp>
      <p:sp>
        <p:nvSpPr>
          <p:cNvPr id="13317" name="Rectangle 5"/>
          <p:cNvSpPr>
            <a:spLocks noGrp="1" noChangeArrowheads="1"/>
          </p:cNvSpPr>
          <p:nvPr>
            <p:ph idx="4294967295"/>
          </p:nvPr>
        </p:nvSpPr>
        <p:spPr>
          <a:xfrm>
            <a:off x="1524000" y="1295400"/>
            <a:ext cx="7772400" cy="4572000"/>
          </a:xfrm>
        </p:spPr>
        <p:txBody>
          <a:bodyPr/>
          <a:lstStyle/>
          <a:p>
            <a:pPr eaLnBrk="1" hangingPunct="1">
              <a:buFont typeface="Wingdings" pitchFamily="2" charset="2"/>
              <a:buNone/>
            </a:pPr>
            <a:endParaRPr lang="en-US" sz="2800"/>
          </a:p>
          <a:p>
            <a:pPr eaLnBrk="1" hangingPunct="1">
              <a:buFont typeface="Wingdings" pitchFamily="2" charset="2"/>
              <a:buNone/>
            </a:pPr>
            <a:endParaRPr lang="en-US" sz="2800"/>
          </a:p>
          <a:p>
            <a:pPr eaLnBrk="1" hangingPunct="1">
              <a:buFont typeface="Wingdings" pitchFamily="2" charset="2"/>
              <a:buNone/>
            </a:pPr>
            <a:endParaRPr lang="en-US" sz="2800"/>
          </a:p>
          <a:p>
            <a:pPr eaLnBrk="1" hangingPunct="1">
              <a:buFont typeface="Wingdings" pitchFamily="2" charset="2"/>
              <a:buNone/>
            </a:pPr>
            <a:endParaRPr lang="en-US" sz="2800"/>
          </a:p>
          <a:p>
            <a:pPr eaLnBrk="1" hangingPunct="1">
              <a:buFont typeface="Wingdings" pitchFamily="2" charset="2"/>
              <a:buNone/>
            </a:pPr>
            <a:endParaRPr lang="en-US" sz="2800"/>
          </a:p>
        </p:txBody>
      </p:sp>
      <p:sp>
        <p:nvSpPr>
          <p:cNvPr id="15370" name="Rectangle 10"/>
          <p:cNvSpPr>
            <a:spLocks noChangeArrowheads="1"/>
          </p:cNvSpPr>
          <p:nvPr/>
        </p:nvSpPr>
        <p:spPr bwMode="auto">
          <a:xfrm>
            <a:off x="2514601" y="2044278"/>
            <a:ext cx="6892925" cy="4183196"/>
          </a:xfrm>
          <a:prstGeom prst="rect">
            <a:avLst/>
          </a:prstGeom>
          <a:gradFill rotWithShape="0">
            <a:gsLst>
              <a:gs pos="0">
                <a:srgbClr val="FFCC66"/>
              </a:gs>
              <a:gs pos="100000">
                <a:srgbClr val="FFFFFF"/>
              </a:gs>
            </a:gsLst>
            <a:path path="rect">
              <a:fillToRect r="100000" b="100000"/>
            </a:path>
          </a:gradFill>
          <a:ln w="38100" cmpd="dbl">
            <a:solidFill>
              <a:schemeClr val="tx1"/>
            </a:solidFill>
            <a:miter lim="800000"/>
            <a:headEnd/>
            <a:tailEnd/>
          </a:ln>
        </p:spPr>
        <p:txBody>
          <a:bodyPr lIns="90488" tIns="44450" rIns="90488" bIns="44450">
            <a:spAutoFit/>
          </a:bodyPr>
          <a:lstStyle/>
          <a:p>
            <a:pPr eaLnBrk="0" hangingPunct="0">
              <a:spcBef>
                <a:spcPct val="50000"/>
              </a:spcBef>
            </a:pPr>
            <a:r>
              <a:rPr lang="en-US" sz="2800" u="sng" dirty="0">
                <a:latin typeface="Times New Roman" pitchFamily="18" charset="0"/>
              </a:rPr>
              <a:t>Stock Repurchase</a:t>
            </a:r>
            <a:r>
              <a:rPr lang="en-US" sz="2800" dirty="0">
                <a:latin typeface="Times New Roman" pitchFamily="18" charset="0"/>
              </a:rPr>
              <a:t> - Firm buys back stock from its shareholders.</a:t>
            </a:r>
          </a:p>
          <a:p>
            <a:pPr eaLnBrk="0" hangingPunct="0">
              <a:spcBef>
                <a:spcPct val="50000"/>
              </a:spcBef>
            </a:pPr>
            <a:endParaRPr lang="en-US" sz="2800" dirty="0">
              <a:latin typeface="Times New Roman" pitchFamily="18" charset="0"/>
            </a:endParaRPr>
          </a:p>
          <a:p>
            <a:pPr eaLnBrk="1" hangingPunct="1">
              <a:lnSpc>
                <a:spcPct val="90000"/>
              </a:lnSpc>
              <a:buClr>
                <a:srgbClr val="FF3300"/>
              </a:buClr>
              <a:buFont typeface="Wingdings" pitchFamily="2" charset="2"/>
              <a:buChar char="¤"/>
            </a:pPr>
            <a:r>
              <a:rPr lang="en-US" sz="2800" dirty="0"/>
              <a:t>Stock Repurchase (4 methods)</a:t>
            </a:r>
          </a:p>
          <a:p>
            <a:pPr eaLnBrk="1" hangingPunct="1">
              <a:lnSpc>
                <a:spcPct val="90000"/>
              </a:lnSpc>
              <a:buFont typeface="Wingdings" pitchFamily="2" charset="2"/>
              <a:buNone/>
            </a:pPr>
            <a:r>
              <a:rPr lang="en-US" sz="2800" dirty="0"/>
              <a:t>	1.  Buy shares on the market</a:t>
            </a:r>
          </a:p>
          <a:p>
            <a:pPr eaLnBrk="1" hangingPunct="1">
              <a:lnSpc>
                <a:spcPct val="90000"/>
              </a:lnSpc>
              <a:buFont typeface="Wingdings" pitchFamily="2" charset="2"/>
              <a:buNone/>
            </a:pPr>
            <a:r>
              <a:rPr lang="en-US" sz="2800" dirty="0"/>
              <a:t>	2.  Tender Offer to Shareholders</a:t>
            </a:r>
          </a:p>
          <a:p>
            <a:pPr eaLnBrk="1" hangingPunct="1">
              <a:lnSpc>
                <a:spcPct val="90000"/>
              </a:lnSpc>
              <a:buFont typeface="Wingdings" pitchFamily="2" charset="2"/>
              <a:buNone/>
            </a:pPr>
            <a:r>
              <a:rPr lang="en-US" sz="2800" dirty="0"/>
              <a:t>	3.  Dutch Auction</a:t>
            </a:r>
          </a:p>
          <a:p>
            <a:pPr eaLnBrk="1" hangingPunct="1">
              <a:lnSpc>
                <a:spcPct val="90000"/>
              </a:lnSpc>
              <a:buFont typeface="Wingdings" pitchFamily="2" charset="2"/>
              <a:buNone/>
            </a:pPr>
            <a:r>
              <a:rPr lang="en-US" sz="2800" dirty="0"/>
              <a:t>	4. Private Negotiation (Green Mail)</a:t>
            </a:r>
          </a:p>
          <a:p>
            <a:pPr eaLnBrk="0" hangingPunct="0">
              <a:spcBef>
                <a:spcPct val="50000"/>
              </a:spcBef>
            </a:pPr>
            <a:endParaRPr lang="en-US" sz="2800" dirty="0">
              <a:latin typeface="Times New Roman" pitchFamily="18" charset="0"/>
            </a:endParaRPr>
          </a:p>
        </p:txBody>
      </p:sp>
    </p:spTree>
    <p:extLst>
      <p:ext uri="{BB962C8B-B14F-4D97-AF65-F5344CB8AC3E}">
        <p14:creationId xmlns:p14="http://schemas.microsoft.com/office/powerpoint/2010/main" val="359572181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5370"/>
                                        </p:tgtEl>
                                        <p:attrNameLst>
                                          <p:attrName>style.visibility</p:attrName>
                                        </p:attrNameLst>
                                      </p:cBhvr>
                                      <p:to>
                                        <p:strVal val="visible"/>
                                      </p:to>
                                    </p:set>
                                    <p:anim calcmode="lin" valueType="num">
                                      <p:cBhvr>
                                        <p:cTn id="7" dur="500" fill="hold"/>
                                        <p:tgtEl>
                                          <p:spTgt spid="15370"/>
                                        </p:tgtEl>
                                        <p:attrNameLst>
                                          <p:attrName>ppt_w</p:attrName>
                                        </p:attrNameLst>
                                      </p:cBhvr>
                                      <p:tavLst>
                                        <p:tav tm="0">
                                          <p:val>
                                            <p:fltVal val="0"/>
                                          </p:val>
                                        </p:tav>
                                        <p:tav tm="100000">
                                          <p:val>
                                            <p:strVal val="#ppt_w"/>
                                          </p:val>
                                        </p:tav>
                                      </p:tavLst>
                                    </p:anim>
                                    <p:anim calcmode="lin" valueType="num">
                                      <p:cBhvr>
                                        <p:cTn id="8" dur="500" fill="hold"/>
                                        <p:tgtEl>
                                          <p:spTgt spid="153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t>Dividend Terms</a:t>
            </a:r>
          </a:p>
        </p:txBody>
      </p:sp>
      <p:sp>
        <p:nvSpPr>
          <p:cNvPr id="14339" name="Rectangle 3"/>
          <p:cNvSpPr>
            <a:spLocks noGrp="1" noChangeArrowheads="1"/>
          </p:cNvSpPr>
          <p:nvPr>
            <p:ph type="body" sz="half" idx="4294967295"/>
          </p:nvPr>
        </p:nvSpPr>
        <p:spPr>
          <a:xfrm>
            <a:off x="2362200" y="1905000"/>
            <a:ext cx="7010400" cy="4102100"/>
          </a:xfrm>
          <a:noFill/>
          <a:ln/>
        </p:spPr>
        <p:txBody>
          <a:bodyPr/>
          <a:lstStyle/>
          <a:p>
            <a:r>
              <a:rPr lang="en-US" dirty="0"/>
              <a:t>Record Date</a:t>
            </a:r>
          </a:p>
          <a:p>
            <a:endParaRPr lang="en-US" dirty="0"/>
          </a:p>
          <a:p>
            <a:r>
              <a:rPr lang="en-US" dirty="0"/>
              <a:t>Announcement Date</a:t>
            </a:r>
          </a:p>
          <a:p>
            <a:endParaRPr lang="en-US" dirty="0"/>
          </a:p>
          <a:p>
            <a:r>
              <a:rPr lang="en-US" dirty="0"/>
              <a:t>Payment Date</a:t>
            </a:r>
          </a:p>
          <a:p>
            <a:endParaRPr lang="en-US" dirty="0"/>
          </a:p>
          <a:p>
            <a:r>
              <a:rPr lang="en-US" dirty="0"/>
              <a:t>Ex-Dividend </a:t>
            </a:r>
          </a:p>
          <a:p>
            <a:endParaRPr lang="en-US" dirty="0"/>
          </a:p>
        </p:txBody>
      </p:sp>
    </p:spTree>
    <p:extLst>
      <p:ext uri="{BB962C8B-B14F-4D97-AF65-F5344CB8AC3E}">
        <p14:creationId xmlns:p14="http://schemas.microsoft.com/office/powerpoint/2010/main" val="195395799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 calcmode="lin" valueType="num">
                                      <p:cBhvr additive="base">
                                        <p:cTn id="19"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4339">
                                            <p:txEl>
                                              <p:pRg st="6" end="6"/>
                                            </p:txEl>
                                          </p:spTgt>
                                        </p:tgtEl>
                                        <p:attrNameLst>
                                          <p:attrName>style.visibility</p:attrName>
                                        </p:attrNameLst>
                                      </p:cBhvr>
                                      <p:to>
                                        <p:strVal val="visible"/>
                                      </p:to>
                                    </p:set>
                                    <p:anim calcmode="lin" valueType="num">
                                      <p:cBhvr additive="base">
                                        <p:cTn id="25" dur="5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dirty="0"/>
              <a:t>Dividend Payments</a:t>
            </a:r>
          </a:p>
        </p:txBody>
      </p:sp>
      <p:sp>
        <p:nvSpPr>
          <p:cNvPr id="32771" name="Rectangle 3"/>
          <p:cNvSpPr>
            <a:spLocks noChangeArrowheads="1"/>
          </p:cNvSpPr>
          <p:nvPr/>
        </p:nvSpPr>
        <p:spPr bwMode="auto">
          <a:xfrm>
            <a:off x="1755776" y="3048000"/>
            <a:ext cx="8912225" cy="3042884"/>
          </a:xfrm>
          <a:prstGeom prst="rect">
            <a:avLst/>
          </a:prstGeom>
          <a:noFill/>
          <a:ln w="12700">
            <a:noFill/>
            <a:miter lim="800000"/>
            <a:headEnd/>
            <a:tailEnd/>
          </a:ln>
          <a:effectLst/>
        </p:spPr>
        <p:txBody>
          <a:bodyPr lIns="90488" tIns="44450" rIns="90488" bIns="44450">
            <a:spAutoFit/>
          </a:bodyPr>
          <a:lstStyle/>
          <a:p>
            <a:pPr defTabSz="762000"/>
            <a:r>
              <a:rPr lang="en-US" sz="1900">
                <a:latin typeface="Times New Roman" pitchFamily="18" charset="0"/>
              </a:rPr>
              <a:t>  Aug 14       		Aug 25                   Aug26		Sept 1		Sept 15</a:t>
            </a:r>
          </a:p>
          <a:p>
            <a:pPr defTabSz="762000"/>
            <a:endParaRPr lang="en-US" sz="1900">
              <a:latin typeface="Times New Roman" pitchFamily="18" charset="0"/>
            </a:endParaRPr>
          </a:p>
          <a:p>
            <a:pPr defTabSz="762000"/>
            <a:endParaRPr lang="en-US" sz="1900">
              <a:latin typeface="Times New Roman" pitchFamily="18" charset="0"/>
            </a:endParaRPr>
          </a:p>
          <a:p>
            <a:pPr defTabSz="762000">
              <a:lnSpc>
                <a:spcPct val="105000"/>
              </a:lnSpc>
            </a:pPr>
            <a:r>
              <a:rPr lang="en-US" sz="1900">
                <a:latin typeface="Times New Roman" pitchFamily="18" charset="0"/>
              </a:rPr>
              <a:t>Declaration   		With-     	Ex-dividend    		Record         Payment</a:t>
            </a:r>
          </a:p>
          <a:p>
            <a:pPr defTabSz="762000">
              <a:lnSpc>
                <a:spcPct val="105000"/>
              </a:lnSpc>
            </a:pPr>
            <a:r>
              <a:rPr lang="en-US" sz="1900">
                <a:latin typeface="Times New Roman" pitchFamily="18" charset="0"/>
              </a:rPr>
              <a:t>date           		dividend   	date           		date             date</a:t>
            </a:r>
          </a:p>
          <a:p>
            <a:pPr defTabSz="762000"/>
            <a:r>
              <a:rPr lang="en-US" sz="1900">
                <a:latin typeface="Times New Roman" pitchFamily="18" charset="0"/>
              </a:rPr>
              <a:t>			date</a:t>
            </a:r>
          </a:p>
          <a:p>
            <a:pPr defTabSz="762000"/>
            <a:endParaRPr lang="en-US" sz="1900">
              <a:latin typeface="Times New Roman" pitchFamily="18" charset="0"/>
            </a:endParaRPr>
          </a:p>
          <a:p>
            <a:pPr defTabSz="762000"/>
            <a:r>
              <a:rPr lang="en-US" sz="1900">
                <a:latin typeface="Times New Roman" pitchFamily="18" charset="0"/>
              </a:rPr>
              <a:t>                            			      Share</a:t>
            </a:r>
          </a:p>
          <a:p>
            <a:pPr defTabSz="762000"/>
            <a:r>
              <a:rPr lang="en-US" sz="1900">
                <a:latin typeface="Times New Roman" pitchFamily="18" charset="0"/>
              </a:rPr>
              <a:t>                           			      price</a:t>
            </a:r>
          </a:p>
          <a:p>
            <a:pPr defTabSz="762000"/>
            <a:r>
              <a:rPr lang="en-US" sz="1900">
                <a:latin typeface="Times New Roman" pitchFamily="18" charset="0"/>
              </a:rPr>
              <a:t>                            			      falls</a:t>
            </a:r>
          </a:p>
        </p:txBody>
      </p:sp>
      <p:sp>
        <p:nvSpPr>
          <p:cNvPr id="32772" name="Freeform 4"/>
          <p:cNvSpPr>
            <a:spLocks/>
          </p:cNvSpPr>
          <p:nvPr/>
        </p:nvSpPr>
        <p:spPr bwMode="auto">
          <a:xfrm>
            <a:off x="1855788" y="3770314"/>
            <a:ext cx="8774112" cy="128587"/>
          </a:xfrm>
          <a:custGeom>
            <a:avLst/>
            <a:gdLst/>
            <a:ahLst/>
            <a:cxnLst>
              <a:cxn ang="0">
                <a:pos x="5526" y="40"/>
              </a:cxn>
              <a:cxn ang="0">
                <a:pos x="5443" y="0"/>
              </a:cxn>
              <a:cxn ang="0">
                <a:pos x="5443" y="26"/>
              </a:cxn>
              <a:cxn ang="0">
                <a:pos x="0" y="26"/>
              </a:cxn>
              <a:cxn ang="0">
                <a:pos x="0" y="53"/>
              </a:cxn>
              <a:cxn ang="0">
                <a:pos x="5443" y="53"/>
              </a:cxn>
              <a:cxn ang="0">
                <a:pos x="5443" y="80"/>
              </a:cxn>
              <a:cxn ang="0">
                <a:pos x="5526" y="40"/>
              </a:cxn>
            </a:cxnLst>
            <a:rect l="0" t="0" r="r" b="b"/>
            <a:pathLst>
              <a:path w="5527" h="81">
                <a:moveTo>
                  <a:pt x="5526" y="40"/>
                </a:moveTo>
                <a:lnTo>
                  <a:pt x="5443" y="0"/>
                </a:lnTo>
                <a:lnTo>
                  <a:pt x="5443" y="26"/>
                </a:lnTo>
                <a:lnTo>
                  <a:pt x="0" y="26"/>
                </a:lnTo>
                <a:lnTo>
                  <a:pt x="0" y="53"/>
                </a:lnTo>
                <a:lnTo>
                  <a:pt x="5443" y="53"/>
                </a:lnTo>
                <a:lnTo>
                  <a:pt x="5443" y="80"/>
                </a:lnTo>
                <a:lnTo>
                  <a:pt x="5526" y="40"/>
                </a:lnTo>
              </a:path>
            </a:pathLst>
          </a:custGeom>
          <a:solidFill>
            <a:schemeClr val="tx2"/>
          </a:solidFill>
          <a:ln w="12700" cap="rnd" cmpd="sng">
            <a:solidFill>
              <a:schemeClr val="tx2"/>
            </a:solidFill>
            <a:prstDash val="solid"/>
            <a:round/>
            <a:headEnd type="none" w="med" len="med"/>
            <a:tailEnd type="none" w="med" len="med"/>
          </a:ln>
          <a:effectLst/>
        </p:spPr>
        <p:txBody>
          <a:bodyPr/>
          <a:lstStyle/>
          <a:p>
            <a:endParaRPr lang="en-US"/>
          </a:p>
        </p:txBody>
      </p:sp>
      <p:sp>
        <p:nvSpPr>
          <p:cNvPr id="32773" name="Freeform 5"/>
          <p:cNvSpPr>
            <a:spLocks/>
          </p:cNvSpPr>
          <p:nvPr/>
        </p:nvSpPr>
        <p:spPr bwMode="auto">
          <a:xfrm>
            <a:off x="2206625" y="3481388"/>
            <a:ext cx="44450" cy="354012"/>
          </a:xfrm>
          <a:custGeom>
            <a:avLst/>
            <a:gdLst/>
            <a:ahLst/>
            <a:cxnLst>
              <a:cxn ang="0">
                <a:pos x="0" y="222"/>
              </a:cxn>
              <a:cxn ang="0">
                <a:pos x="0" y="0"/>
              </a:cxn>
              <a:cxn ang="0">
                <a:pos x="27" y="0"/>
              </a:cxn>
              <a:cxn ang="0">
                <a:pos x="27" y="222"/>
              </a:cxn>
              <a:cxn ang="0">
                <a:pos x="0" y="222"/>
              </a:cxn>
            </a:cxnLst>
            <a:rect l="0" t="0" r="r" b="b"/>
            <a:pathLst>
              <a:path w="28" h="223">
                <a:moveTo>
                  <a:pt x="0" y="222"/>
                </a:moveTo>
                <a:lnTo>
                  <a:pt x="0" y="0"/>
                </a:lnTo>
                <a:lnTo>
                  <a:pt x="27" y="0"/>
                </a:lnTo>
                <a:lnTo>
                  <a:pt x="27" y="222"/>
                </a:lnTo>
                <a:lnTo>
                  <a:pt x="0" y="222"/>
                </a:lnTo>
              </a:path>
            </a:pathLst>
          </a:custGeom>
          <a:solidFill>
            <a:schemeClr val="tx2"/>
          </a:solidFill>
          <a:ln w="12700" cap="rnd" cmpd="sng">
            <a:solidFill>
              <a:schemeClr val="tx2"/>
            </a:solidFill>
            <a:prstDash val="solid"/>
            <a:round/>
            <a:headEnd type="none" w="med" len="med"/>
            <a:tailEnd type="none" w="med" len="med"/>
          </a:ln>
          <a:effectLst/>
        </p:spPr>
        <p:txBody>
          <a:bodyPr/>
          <a:lstStyle/>
          <a:p>
            <a:endParaRPr lang="en-US"/>
          </a:p>
        </p:txBody>
      </p:sp>
      <p:sp>
        <p:nvSpPr>
          <p:cNvPr id="32774" name="Freeform 6"/>
          <p:cNvSpPr>
            <a:spLocks/>
          </p:cNvSpPr>
          <p:nvPr/>
        </p:nvSpPr>
        <p:spPr bwMode="auto">
          <a:xfrm>
            <a:off x="4354513" y="3481388"/>
            <a:ext cx="44450" cy="354012"/>
          </a:xfrm>
          <a:custGeom>
            <a:avLst/>
            <a:gdLst/>
            <a:ahLst/>
            <a:cxnLst>
              <a:cxn ang="0">
                <a:pos x="0" y="222"/>
              </a:cxn>
              <a:cxn ang="0">
                <a:pos x="0" y="0"/>
              </a:cxn>
              <a:cxn ang="0">
                <a:pos x="27" y="0"/>
              </a:cxn>
              <a:cxn ang="0">
                <a:pos x="27" y="222"/>
              </a:cxn>
              <a:cxn ang="0">
                <a:pos x="0" y="222"/>
              </a:cxn>
            </a:cxnLst>
            <a:rect l="0" t="0" r="r" b="b"/>
            <a:pathLst>
              <a:path w="28" h="223">
                <a:moveTo>
                  <a:pt x="0" y="222"/>
                </a:moveTo>
                <a:lnTo>
                  <a:pt x="0" y="0"/>
                </a:lnTo>
                <a:lnTo>
                  <a:pt x="27" y="0"/>
                </a:lnTo>
                <a:lnTo>
                  <a:pt x="27" y="222"/>
                </a:lnTo>
                <a:lnTo>
                  <a:pt x="0" y="222"/>
                </a:lnTo>
              </a:path>
            </a:pathLst>
          </a:custGeom>
          <a:solidFill>
            <a:schemeClr val="tx2"/>
          </a:solidFill>
          <a:ln w="12700" cap="rnd" cmpd="sng">
            <a:solidFill>
              <a:schemeClr val="tx2"/>
            </a:solidFill>
            <a:prstDash val="solid"/>
            <a:round/>
            <a:headEnd type="none" w="med" len="med"/>
            <a:tailEnd type="none" w="med" len="med"/>
          </a:ln>
          <a:effectLst/>
        </p:spPr>
        <p:txBody>
          <a:bodyPr/>
          <a:lstStyle/>
          <a:p>
            <a:endParaRPr lang="en-US"/>
          </a:p>
        </p:txBody>
      </p:sp>
      <p:sp>
        <p:nvSpPr>
          <p:cNvPr id="32775" name="Freeform 7"/>
          <p:cNvSpPr>
            <a:spLocks/>
          </p:cNvSpPr>
          <p:nvPr/>
        </p:nvSpPr>
        <p:spPr bwMode="auto">
          <a:xfrm>
            <a:off x="6234113" y="3481388"/>
            <a:ext cx="44450" cy="354012"/>
          </a:xfrm>
          <a:custGeom>
            <a:avLst/>
            <a:gdLst/>
            <a:ahLst/>
            <a:cxnLst>
              <a:cxn ang="0">
                <a:pos x="0" y="222"/>
              </a:cxn>
              <a:cxn ang="0">
                <a:pos x="0" y="0"/>
              </a:cxn>
              <a:cxn ang="0">
                <a:pos x="27" y="0"/>
              </a:cxn>
              <a:cxn ang="0">
                <a:pos x="27" y="222"/>
              </a:cxn>
              <a:cxn ang="0">
                <a:pos x="0" y="222"/>
              </a:cxn>
            </a:cxnLst>
            <a:rect l="0" t="0" r="r" b="b"/>
            <a:pathLst>
              <a:path w="28" h="223">
                <a:moveTo>
                  <a:pt x="0" y="222"/>
                </a:moveTo>
                <a:lnTo>
                  <a:pt x="0" y="0"/>
                </a:lnTo>
                <a:lnTo>
                  <a:pt x="27" y="0"/>
                </a:lnTo>
                <a:lnTo>
                  <a:pt x="27" y="222"/>
                </a:lnTo>
                <a:lnTo>
                  <a:pt x="0" y="222"/>
                </a:lnTo>
              </a:path>
            </a:pathLst>
          </a:custGeom>
          <a:solidFill>
            <a:schemeClr val="tx2"/>
          </a:solidFill>
          <a:ln w="12700" cap="rnd" cmpd="sng">
            <a:solidFill>
              <a:schemeClr val="tx2"/>
            </a:solidFill>
            <a:prstDash val="solid"/>
            <a:round/>
            <a:headEnd type="none" w="med" len="med"/>
            <a:tailEnd type="none" w="med" len="med"/>
          </a:ln>
          <a:effectLst/>
        </p:spPr>
        <p:txBody>
          <a:bodyPr/>
          <a:lstStyle/>
          <a:p>
            <a:endParaRPr lang="en-US"/>
          </a:p>
        </p:txBody>
      </p:sp>
      <p:sp>
        <p:nvSpPr>
          <p:cNvPr id="32776" name="Freeform 8"/>
          <p:cNvSpPr>
            <a:spLocks/>
          </p:cNvSpPr>
          <p:nvPr/>
        </p:nvSpPr>
        <p:spPr bwMode="auto">
          <a:xfrm>
            <a:off x="8202614" y="3481388"/>
            <a:ext cx="46037" cy="354012"/>
          </a:xfrm>
          <a:custGeom>
            <a:avLst/>
            <a:gdLst/>
            <a:ahLst/>
            <a:cxnLst>
              <a:cxn ang="0">
                <a:pos x="0" y="222"/>
              </a:cxn>
              <a:cxn ang="0">
                <a:pos x="0" y="0"/>
              </a:cxn>
              <a:cxn ang="0">
                <a:pos x="28" y="0"/>
              </a:cxn>
              <a:cxn ang="0">
                <a:pos x="28" y="222"/>
              </a:cxn>
              <a:cxn ang="0">
                <a:pos x="0" y="222"/>
              </a:cxn>
            </a:cxnLst>
            <a:rect l="0" t="0" r="r" b="b"/>
            <a:pathLst>
              <a:path w="29" h="223">
                <a:moveTo>
                  <a:pt x="0" y="222"/>
                </a:moveTo>
                <a:lnTo>
                  <a:pt x="0" y="0"/>
                </a:lnTo>
                <a:lnTo>
                  <a:pt x="28" y="0"/>
                </a:lnTo>
                <a:lnTo>
                  <a:pt x="28" y="222"/>
                </a:lnTo>
                <a:lnTo>
                  <a:pt x="0" y="222"/>
                </a:lnTo>
              </a:path>
            </a:pathLst>
          </a:custGeom>
          <a:solidFill>
            <a:schemeClr val="tx2"/>
          </a:solidFill>
          <a:ln w="12700" cap="rnd" cmpd="sng">
            <a:solidFill>
              <a:schemeClr val="tx2"/>
            </a:solidFill>
            <a:prstDash val="solid"/>
            <a:round/>
            <a:headEnd type="none" w="med" len="med"/>
            <a:tailEnd type="none" w="med" len="med"/>
          </a:ln>
          <a:effectLst/>
        </p:spPr>
        <p:txBody>
          <a:bodyPr/>
          <a:lstStyle/>
          <a:p>
            <a:endParaRPr lang="en-US"/>
          </a:p>
        </p:txBody>
      </p:sp>
      <p:sp>
        <p:nvSpPr>
          <p:cNvPr id="32777" name="Freeform 9"/>
          <p:cNvSpPr>
            <a:spLocks/>
          </p:cNvSpPr>
          <p:nvPr/>
        </p:nvSpPr>
        <p:spPr bwMode="auto">
          <a:xfrm>
            <a:off x="9725025" y="3481388"/>
            <a:ext cx="44450" cy="354012"/>
          </a:xfrm>
          <a:custGeom>
            <a:avLst/>
            <a:gdLst/>
            <a:ahLst/>
            <a:cxnLst>
              <a:cxn ang="0">
                <a:pos x="0" y="222"/>
              </a:cxn>
              <a:cxn ang="0">
                <a:pos x="0" y="0"/>
              </a:cxn>
              <a:cxn ang="0">
                <a:pos x="27" y="0"/>
              </a:cxn>
              <a:cxn ang="0">
                <a:pos x="27" y="222"/>
              </a:cxn>
              <a:cxn ang="0">
                <a:pos x="0" y="222"/>
              </a:cxn>
            </a:cxnLst>
            <a:rect l="0" t="0" r="r" b="b"/>
            <a:pathLst>
              <a:path w="28" h="223">
                <a:moveTo>
                  <a:pt x="0" y="222"/>
                </a:moveTo>
                <a:lnTo>
                  <a:pt x="0" y="0"/>
                </a:lnTo>
                <a:lnTo>
                  <a:pt x="27" y="0"/>
                </a:lnTo>
                <a:lnTo>
                  <a:pt x="27" y="222"/>
                </a:lnTo>
                <a:lnTo>
                  <a:pt x="0" y="222"/>
                </a:lnTo>
              </a:path>
            </a:pathLst>
          </a:custGeom>
          <a:solidFill>
            <a:schemeClr val="tx2"/>
          </a:solidFill>
          <a:ln w="12700" cap="rnd" cmpd="sng">
            <a:solidFill>
              <a:schemeClr val="tx2"/>
            </a:solidFill>
            <a:prstDash val="solid"/>
            <a:round/>
            <a:headEnd type="none" w="med" len="med"/>
            <a:tailEnd type="none" w="med" len="med"/>
          </a:ln>
          <a:effectLst/>
        </p:spPr>
        <p:txBody>
          <a:bodyPr/>
          <a:lstStyle/>
          <a:p>
            <a:endParaRPr lang="en-US"/>
          </a:p>
        </p:txBody>
      </p:sp>
      <p:sp>
        <p:nvSpPr>
          <p:cNvPr id="32778" name="Freeform 10"/>
          <p:cNvSpPr>
            <a:spLocks/>
          </p:cNvSpPr>
          <p:nvPr/>
        </p:nvSpPr>
        <p:spPr bwMode="auto">
          <a:xfrm>
            <a:off x="6113463" y="4529139"/>
            <a:ext cx="131762" cy="439737"/>
          </a:xfrm>
          <a:custGeom>
            <a:avLst/>
            <a:gdLst/>
            <a:ahLst/>
            <a:cxnLst>
              <a:cxn ang="0">
                <a:pos x="42" y="0"/>
              </a:cxn>
              <a:cxn ang="0">
                <a:pos x="82" y="81"/>
              </a:cxn>
              <a:cxn ang="0">
                <a:pos x="55" y="81"/>
              </a:cxn>
              <a:cxn ang="0">
                <a:pos x="55" y="276"/>
              </a:cxn>
              <a:cxn ang="0">
                <a:pos x="28" y="276"/>
              </a:cxn>
              <a:cxn ang="0">
                <a:pos x="28" y="81"/>
              </a:cxn>
              <a:cxn ang="0">
                <a:pos x="0" y="81"/>
              </a:cxn>
              <a:cxn ang="0">
                <a:pos x="42" y="0"/>
              </a:cxn>
            </a:cxnLst>
            <a:rect l="0" t="0" r="r" b="b"/>
            <a:pathLst>
              <a:path w="83" h="277">
                <a:moveTo>
                  <a:pt x="42" y="0"/>
                </a:moveTo>
                <a:lnTo>
                  <a:pt x="82" y="81"/>
                </a:lnTo>
                <a:lnTo>
                  <a:pt x="55" y="81"/>
                </a:lnTo>
                <a:lnTo>
                  <a:pt x="55" y="276"/>
                </a:lnTo>
                <a:lnTo>
                  <a:pt x="28" y="276"/>
                </a:lnTo>
                <a:lnTo>
                  <a:pt x="28" y="81"/>
                </a:lnTo>
                <a:lnTo>
                  <a:pt x="0" y="81"/>
                </a:lnTo>
                <a:lnTo>
                  <a:pt x="42" y="0"/>
                </a:lnTo>
              </a:path>
            </a:pathLst>
          </a:custGeom>
          <a:solidFill>
            <a:schemeClr val="tx2"/>
          </a:solidFill>
          <a:ln w="12700" cap="rnd" cmpd="sng">
            <a:solidFill>
              <a:schemeClr val="tx2"/>
            </a:solidFill>
            <a:prstDash val="solid"/>
            <a:round/>
            <a:headEnd type="none" w="med" len="med"/>
            <a:tailEnd type="none" w="med" len="med"/>
          </a:ln>
          <a:effectLst/>
        </p:spPr>
        <p:txBody>
          <a:bodyPr/>
          <a:lstStyle/>
          <a:p>
            <a:endParaRPr lang="en-US"/>
          </a:p>
        </p:txBody>
      </p:sp>
    </p:spTree>
    <p:extLst>
      <p:ext uri="{BB962C8B-B14F-4D97-AF65-F5344CB8AC3E}">
        <p14:creationId xmlns:p14="http://schemas.microsoft.com/office/powerpoint/2010/main" val="405310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209800" y="6248400"/>
            <a:ext cx="1905000" cy="457200"/>
          </a:xfrm>
          <a:prstGeom prst="rect">
            <a:avLst/>
          </a:prstGeom>
          <a:noFill/>
          <a:ln w="12700">
            <a:noFill/>
            <a:miter lim="800000"/>
            <a:headEnd/>
            <a:tailEnd/>
          </a:ln>
        </p:spPr>
        <p:txBody>
          <a:bodyPr wrap="none" anchor="ctr"/>
          <a:lstStyle/>
          <a:p>
            <a:endParaRPr lang="en-US"/>
          </a:p>
        </p:txBody>
      </p:sp>
      <p:sp>
        <p:nvSpPr>
          <p:cNvPr id="19459" name="Rectangle 3"/>
          <p:cNvSpPr>
            <a:spLocks noChangeArrowheads="1"/>
          </p:cNvSpPr>
          <p:nvPr/>
        </p:nvSpPr>
        <p:spPr bwMode="auto">
          <a:xfrm>
            <a:off x="4648200" y="6248400"/>
            <a:ext cx="2895600" cy="457200"/>
          </a:xfrm>
          <a:prstGeom prst="rect">
            <a:avLst/>
          </a:prstGeom>
          <a:noFill/>
          <a:ln w="12700">
            <a:noFill/>
            <a:miter lim="800000"/>
            <a:headEnd/>
            <a:tailEnd/>
          </a:ln>
        </p:spPr>
        <p:txBody>
          <a:bodyPr wrap="none" anchor="ctr"/>
          <a:lstStyle/>
          <a:p>
            <a:endParaRPr lang="en-US"/>
          </a:p>
        </p:txBody>
      </p:sp>
      <p:sp>
        <p:nvSpPr>
          <p:cNvPr id="19460" name="Rectangle 4"/>
          <p:cNvSpPr>
            <a:spLocks noGrp="1" noChangeArrowheads="1"/>
          </p:cNvSpPr>
          <p:nvPr>
            <p:ph type="title"/>
          </p:nvPr>
        </p:nvSpPr>
        <p:spPr>
          <a:noFill/>
        </p:spPr>
        <p:txBody>
          <a:bodyPr/>
          <a:lstStyle/>
          <a:p>
            <a:pPr eaLnBrk="1" hangingPunct="1"/>
            <a:r>
              <a:rPr lang="en-US"/>
              <a:t>Dividend Policy is Irrelevant</a:t>
            </a:r>
          </a:p>
        </p:txBody>
      </p:sp>
      <p:sp>
        <p:nvSpPr>
          <p:cNvPr id="19461" name="Rectangle 5"/>
          <p:cNvSpPr>
            <a:spLocks noGrp="1" noChangeArrowheads="1"/>
          </p:cNvSpPr>
          <p:nvPr>
            <p:ph type="body" sz="half" idx="4294967295"/>
          </p:nvPr>
        </p:nvSpPr>
        <p:spPr>
          <a:xfrm>
            <a:off x="2362200" y="2057400"/>
            <a:ext cx="6934200" cy="3949700"/>
          </a:xfrm>
        </p:spPr>
        <p:txBody>
          <a:bodyPr/>
          <a:lstStyle/>
          <a:p>
            <a:pPr marL="0" indent="0">
              <a:buNone/>
            </a:pPr>
            <a:r>
              <a:rPr lang="en-US" dirty="0"/>
              <a:t>Since investors do not need dividends to convert shares to cash they will not pay higher prices for firms with higher dividend payouts. In other words, dividend policy will have no impact on the value of the firm.</a:t>
            </a:r>
          </a:p>
        </p:txBody>
      </p:sp>
    </p:spTree>
    <p:extLst>
      <p:ext uri="{BB962C8B-B14F-4D97-AF65-F5344CB8AC3E}">
        <p14:creationId xmlns:p14="http://schemas.microsoft.com/office/powerpoint/2010/main" val="2939105034"/>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FT 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CFT Template</Template>
  <TotalTime>39</TotalTime>
  <Words>686</Words>
  <Application>Microsoft Office PowerPoint</Application>
  <PresentationFormat>Widescreen</PresentationFormat>
  <Paragraphs>206</Paragraphs>
  <Slides>27</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 Black</vt:lpstr>
      <vt:lpstr>Calibri</vt:lpstr>
      <vt:lpstr>Lucida Sans Unicode</vt:lpstr>
      <vt:lpstr>Times New Roman</vt:lpstr>
      <vt:lpstr>Tw Cen MT</vt:lpstr>
      <vt:lpstr>Wingdings</vt:lpstr>
      <vt:lpstr>Wingdings 2</vt:lpstr>
      <vt:lpstr>Wingdings 3</vt:lpstr>
      <vt:lpstr>CFT Template</vt:lpstr>
      <vt:lpstr>Corporate  Financial Theory</vt:lpstr>
      <vt:lpstr>Review</vt:lpstr>
      <vt:lpstr>Today’s Topics</vt:lpstr>
      <vt:lpstr>Dividends</vt:lpstr>
      <vt:lpstr>Dividend Payments</vt:lpstr>
      <vt:lpstr>Dividend Payments</vt:lpstr>
      <vt:lpstr>Dividend Terms</vt:lpstr>
      <vt:lpstr>Dividend Payments</vt:lpstr>
      <vt:lpstr>Dividend Policy is Irrelevant</vt:lpstr>
      <vt:lpstr>Dividend Policy is Irrelevant</vt:lpstr>
      <vt:lpstr>Dividend Policy is Irrelevant</vt:lpstr>
      <vt:lpstr>Dividend Policy is Irrelevant</vt:lpstr>
      <vt:lpstr>Dividend Policy is Irrelevant</vt:lpstr>
      <vt:lpstr>Dividend Policy is Irrelevant</vt:lpstr>
      <vt:lpstr>Dividend Policy is Irrelevant</vt:lpstr>
      <vt:lpstr>Payout Policies</vt:lpstr>
      <vt:lpstr>Dividend &amp; Stock Repurchases</vt:lpstr>
      <vt:lpstr>Dividend Theories</vt:lpstr>
      <vt:lpstr>Dividend Theories</vt:lpstr>
      <vt:lpstr>Dividends Increase Value</vt:lpstr>
      <vt:lpstr>Dividends Increase Value</vt:lpstr>
      <vt:lpstr>Dividends Decrease Value</vt:lpstr>
      <vt:lpstr>Taxes and Dividend Policy</vt:lpstr>
      <vt:lpstr>Taxes and Dividend Policy</vt:lpstr>
      <vt:lpstr>Taxes and Dividend Policy</vt:lpstr>
      <vt:lpstr>Capital Structure </vt:lpstr>
      <vt:lpstr>Exam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Financial Theory</dc:title>
  <dc:creator>Matt</dc:creator>
  <cp:lastModifiedBy>Matt Will</cp:lastModifiedBy>
  <cp:revision>6</cp:revision>
  <dcterms:created xsi:type="dcterms:W3CDTF">2013-08-05T23:32:11Z</dcterms:created>
  <dcterms:modified xsi:type="dcterms:W3CDTF">2019-04-28T18:08:24Z</dcterms:modified>
</cp:coreProperties>
</file>