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65" r:id="rId4"/>
    <p:sldId id="266" r:id="rId5"/>
    <p:sldId id="27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63" d="100"/>
          <a:sy n="63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E323BF0-0F00-4D10-967B-34F32F921B37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AF7B3F1-DB6B-4914-8127-674CE19B1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2B6EC6DC-ACBB-4EB4-A904-F21EF309132D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83030A98-2BA6-4531-8CFE-EABB693F3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7853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 descr="Solid diamond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15" name="Rectangle 3" descr="Solid diamond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b="0" i="1">
                <a:latin typeface="Times New Roman" pitchFamily="18" charset="0"/>
              </a:rPr>
              <a:t>13</a:t>
            </a:r>
          </a:p>
        </p:txBody>
      </p:sp>
      <p:sp>
        <p:nvSpPr>
          <p:cNvPr id="294916" name="Rectangle 4" descr="Solid diamond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17" name="Rectangle 5" descr="Solid diamond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18" name="Rectangle 6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94919" name="Rectangle 7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9000"/>
              </a:lnSpc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 descr="Solid diamond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63" name="Rectangle 3" descr="Solid diamond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b="0" i="1">
                <a:latin typeface="Times New Roman" pitchFamily="18" charset="0"/>
              </a:rPr>
              <a:t>14</a:t>
            </a:r>
          </a:p>
        </p:txBody>
      </p:sp>
      <p:sp>
        <p:nvSpPr>
          <p:cNvPr id="296964" name="Rectangle 4" descr="Solid diamond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65" name="Rectangle 5" descr="Solid diamond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66" name="Rectangle 6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96967" name="Rectangle 7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9000"/>
              </a:lnSpc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 descr="Solid diamond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11" name="Rectangle 3" descr="Solid diamond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b="0" i="1">
                <a:latin typeface="Times New Roman" pitchFamily="18" charset="0"/>
              </a:rPr>
              <a:t>15</a:t>
            </a:r>
          </a:p>
        </p:txBody>
      </p:sp>
      <p:sp>
        <p:nvSpPr>
          <p:cNvPr id="299012" name="Rectangle 4" descr="Solid diamond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13" name="Rectangle 5" descr="Solid diamond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14" name="Rectangle 6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99015" name="Rectangle 7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9000"/>
              </a:lnSpc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60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672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877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9081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9286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9F773CB-6F90-4869-8E7E-EF10BF47E1F7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790BD06-A498-4815-9091-691407588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0DC75-4624-4E86-9CB7-33BA84E27CBA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7A507-C660-4417-BA6E-E966FEFF9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AD75D-3E17-4B96-B794-8BB113FCF17B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7D124-7516-4EEB-83D8-AEDA61021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47AB5-8C90-4544-BC2E-65C7A735DD9E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F1078-9021-4BC5-8C71-5158309C2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1F3C4-C3BA-4348-A6FD-1F6FFFC1DB90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0EBC6-5FC4-483D-8FA6-D2A9F748B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96602-B4B5-42A6-8382-AADD504FECAD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BA966-3092-4D9F-8F8A-684818A6A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5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C89EDF-1E2F-4CA3-8DC9-FCD581C25A48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652F17-C141-4A3C-8617-18CC78159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B2CB67-F736-466E-957A-0A879D170B3C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1D58CF-638E-4125-9560-CA1D514CC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51A2C9-187B-4FD2-9B33-E8E29798BD83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099D12-39F7-46C6-BAE4-3D248C575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F0AC82-9A42-4F51-B24D-49A3A54A92F4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4FE561-F96A-46EE-8689-3A7FC4637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ACFDA-A420-4491-A660-0645DA576725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C28EB-B172-4000-9CCA-03BA1BC32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ECF676-E078-41D6-B7F8-4444E431A2FD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DD1188-EC44-4892-A804-C3C2C8939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0" name="Chevron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95E0548-815A-479C-813D-F98E10CE9BFD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7CDA420-4661-4BEB-8EE4-76842C26E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E093B-8D61-43BF-AF3C-20425C28456C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69BE5-14C4-450C-9557-89DF2DA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0E6D3ED-2D35-4212-9B33-62658C393A59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3539C91-E34B-4FA1-886D-C84CA52FF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688" r:id="rId12"/>
    <p:sldLayoutId id="2147483687" r:id="rId13"/>
    <p:sldLayoutId id="214748368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Derivatives</a:t>
            </a:r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2209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/>
              <a:t>Lecture 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>
                <a:effectLst/>
              </a:rPr>
              <a:t>SWAPS</a:t>
            </a:r>
          </a:p>
        </p:txBody>
      </p:sp>
      <p:sp>
        <p:nvSpPr>
          <p:cNvPr id="291843" name="Rectangle 3"/>
          <p:cNvSpPr>
            <a:spLocks noGrp="1"/>
          </p:cNvSpPr>
          <p:nvPr>
            <p:ph type="body" idx="1"/>
          </p:nvPr>
        </p:nvSpPr>
        <p:spPr>
          <a:xfrm>
            <a:off x="2286000" y="1371600"/>
            <a:ext cx="8077200" cy="4876800"/>
          </a:xfrm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lnSpc>
                <a:spcPct val="90000"/>
              </a:lnSpc>
              <a:buNone/>
            </a:pPr>
            <a:r>
              <a:rPr lang="en-US" sz="1800" b="1" u="sng"/>
              <a:t>Example - cont</a:t>
            </a:r>
            <a:endParaRPr lang="en-US" sz="1800"/>
          </a:p>
          <a:p>
            <a:pPr marL="285750" indent="-285750">
              <a:lnSpc>
                <a:spcPct val="90000"/>
              </a:lnSpc>
              <a:buNone/>
            </a:pPr>
            <a:r>
              <a:rPr lang="en-US" sz="1800" u="sng"/>
              <a:t>benefit to XYZ</a:t>
            </a:r>
            <a:endParaRPr lang="en-US" sz="1800"/>
          </a:p>
          <a:p>
            <a:pPr marL="285750" indent="-285750">
              <a:lnSpc>
                <a:spcPct val="90000"/>
              </a:lnSpc>
              <a:buNone/>
            </a:pPr>
            <a:r>
              <a:rPr lang="en-US" sz="1800"/>
              <a:t>floating 	7.25   -   7.25 = 0</a:t>
            </a:r>
          </a:p>
          <a:p>
            <a:pPr marL="285750" indent="-285750">
              <a:lnSpc>
                <a:spcPct val="90000"/>
              </a:lnSpc>
              <a:buNone/>
            </a:pPr>
            <a:r>
              <a:rPr lang="en-US" sz="1800"/>
              <a:t>fixed 		10.50 - 10.00 = +.50   		net gain  .50</a:t>
            </a:r>
          </a:p>
          <a:p>
            <a:pPr marL="285750" indent="-285750">
              <a:lnSpc>
                <a:spcPct val="90000"/>
              </a:lnSpc>
              <a:buNone/>
            </a:pPr>
            <a:endParaRPr lang="en-US" sz="1800"/>
          </a:p>
          <a:p>
            <a:pPr marL="285750" indent="-285750">
              <a:lnSpc>
                <a:spcPct val="90000"/>
              </a:lnSpc>
              <a:buNone/>
            </a:pPr>
            <a:r>
              <a:rPr lang="en-US" sz="1800" u="sng"/>
              <a:t>benefit to ABC</a:t>
            </a:r>
            <a:endParaRPr lang="en-US" sz="1800"/>
          </a:p>
          <a:p>
            <a:pPr marL="285750" indent="-285750">
              <a:lnSpc>
                <a:spcPct val="90000"/>
              </a:lnSpc>
              <a:buNone/>
            </a:pPr>
            <a:r>
              <a:rPr lang="en-US" sz="1800"/>
              <a:t>floating 	7.25     -   7.50  = - .25</a:t>
            </a:r>
          </a:p>
          <a:p>
            <a:pPr marL="285750" indent="-285750">
              <a:lnSpc>
                <a:spcPct val="90000"/>
              </a:lnSpc>
              <a:buNone/>
            </a:pPr>
            <a:r>
              <a:rPr lang="en-US" sz="1800"/>
              <a:t>fixed 		-10.75 + 11.50  =  + .75	net gain .50</a:t>
            </a:r>
          </a:p>
          <a:p>
            <a:pPr marL="285750" indent="-285750">
              <a:lnSpc>
                <a:spcPct val="90000"/>
              </a:lnSpc>
              <a:buNone/>
            </a:pPr>
            <a:endParaRPr lang="en-US" sz="1800"/>
          </a:p>
          <a:p>
            <a:pPr marL="285750" indent="-285750">
              <a:lnSpc>
                <a:spcPct val="90000"/>
              </a:lnSpc>
              <a:buNone/>
            </a:pPr>
            <a:r>
              <a:rPr lang="en-US" sz="1800" u="sng"/>
              <a:t>benefit to bank</a:t>
            </a:r>
            <a:endParaRPr lang="en-US" sz="1800"/>
          </a:p>
          <a:p>
            <a:pPr marL="285750" indent="-285750">
              <a:lnSpc>
                <a:spcPct val="90000"/>
              </a:lnSpc>
              <a:buNone/>
            </a:pPr>
            <a:r>
              <a:rPr lang="en-US" sz="1800"/>
              <a:t>floating 	+7.25 - 7.25   = 0</a:t>
            </a:r>
          </a:p>
          <a:p>
            <a:pPr marL="285750" indent="-285750">
              <a:lnSpc>
                <a:spcPct val="90000"/>
              </a:lnSpc>
              <a:buNone/>
            </a:pPr>
            <a:r>
              <a:rPr lang="en-US" sz="1800"/>
              <a:t>fixed 		10.75 - 10.50 = +.25		net gain  +.25</a:t>
            </a:r>
          </a:p>
          <a:p>
            <a:pPr marL="285750" indent="-285750">
              <a:lnSpc>
                <a:spcPct val="90000"/>
              </a:lnSpc>
              <a:buNone/>
            </a:pPr>
            <a:endParaRPr lang="en-US" sz="1800"/>
          </a:p>
          <a:p>
            <a:pPr marL="285750" indent="-285750">
              <a:lnSpc>
                <a:spcPct val="90000"/>
              </a:lnSpc>
              <a:buNone/>
            </a:pPr>
            <a:r>
              <a:rPr lang="en-US" sz="1800"/>
              <a:t>total benefit = 12,500 (same as w/o bank)</a:t>
            </a:r>
            <a:endParaRPr lang="en-US" sz="2000"/>
          </a:p>
          <a:p>
            <a:pPr marL="285750" indent="-285750">
              <a:lnSpc>
                <a:spcPct val="90000"/>
              </a:lnSpc>
              <a:buNone/>
            </a:pPr>
            <a:endParaRPr lang="en-US" sz="2000"/>
          </a:p>
        </p:txBody>
      </p:sp>
      <p:pic>
        <p:nvPicPr>
          <p:cNvPr id="291844" name="Picture 4" descr="DOLL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1" y="685801"/>
            <a:ext cx="1039813" cy="10064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 descr="Solid diamond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891" name="Rectangle 3" descr="Solid diamond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892" name="Rectangle 4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90000"/>
              </a:lnSpc>
            </a:pPr>
            <a:r>
              <a:rPr lang="en-US">
                <a:effectLst/>
              </a:rPr>
              <a:t>Currency Swaps</a:t>
            </a:r>
          </a:p>
        </p:txBody>
      </p:sp>
      <p:sp>
        <p:nvSpPr>
          <p:cNvPr id="293893" name="Rectangle 5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Similar to interest rate swaps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Same type loan, just diff currency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WHY?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US" sz="190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example: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you have an investment in Japan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Project is financed with US bonds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You look for SWAP partner so you can emulate holding Japanese bonds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US" sz="190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			</a:t>
            </a:r>
            <a:r>
              <a:rPr lang="en-US" sz="1900" u="sng"/>
              <a:t>Java		Yahoo		principal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Yen loan	11%		12%		$ 1 mil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/>
              <a:t>$ loan		8%		11.1%		or Y120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 descr="Solid diamond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39" name="Rectangle 3" descr="Solid diamond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40" name="Rectangle 4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90000"/>
              </a:lnSpc>
            </a:pPr>
            <a:r>
              <a:rPr lang="en-US">
                <a:effectLst/>
              </a:rPr>
              <a:t>Currency Swaps</a:t>
            </a:r>
          </a:p>
        </p:txBody>
      </p:sp>
      <p:sp>
        <p:nvSpPr>
          <p:cNvPr id="295941" name="Rectangle 5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100"/>
              <a:t>example - continued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US" sz="2100"/>
          </a:p>
          <a:p>
            <a:pPr>
              <a:lnSpc>
                <a:spcPct val="90000"/>
              </a:lnSpc>
            </a:pPr>
            <a:r>
              <a:rPr lang="en-US" sz="2100"/>
              <a:t>Java borrows $1mil @ 8%</a:t>
            </a:r>
          </a:p>
          <a:p>
            <a:pPr>
              <a:lnSpc>
                <a:spcPct val="90000"/>
              </a:lnSpc>
            </a:pPr>
            <a:r>
              <a:rPr lang="en-US" sz="2100"/>
              <a:t>Yahoo borrows Y120mil @ 12%</a:t>
            </a:r>
          </a:p>
          <a:p>
            <a:pPr>
              <a:lnSpc>
                <a:spcPct val="90000"/>
              </a:lnSpc>
            </a:pPr>
            <a:r>
              <a:rPr lang="en-US" sz="2100"/>
              <a:t>Intl. Bank arranges swap</a:t>
            </a:r>
          </a:p>
          <a:p>
            <a:pPr>
              <a:lnSpc>
                <a:spcPct val="90000"/>
              </a:lnSpc>
            </a:pPr>
            <a:r>
              <a:rPr lang="en-US" sz="2100"/>
              <a:t>Java swaps 8% $ loan for  10.3% yen loan w/bank</a:t>
            </a:r>
          </a:p>
          <a:p>
            <a:pPr>
              <a:lnSpc>
                <a:spcPct val="90000"/>
              </a:lnSpc>
            </a:pPr>
            <a:r>
              <a:rPr lang="en-US" sz="2100"/>
              <a:t>Yahoo swaps 12% yen loan for 10.4% $ loan w/bank</a:t>
            </a:r>
          </a:p>
          <a:p>
            <a:pPr>
              <a:lnSpc>
                <a:spcPct val="90000"/>
              </a:lnSpc>
            </a:pPr>
            <a:endParaRPr lang="en-US" sz="210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100"/>
              <a:t>total available benefit = (11.1-8) - (12-11) = 2.1%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US" sz="210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 descr="Solid diamond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87" name="Rectangle 3" descr="Solid diamond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88" name="Rectangle 4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90000"/>
              </a:lnSpc>
            </a:pPr>
            <a:r>
              <a:rPr lang="en-US">
                <a:effectLst/>
              </a:rPr>
              <a:t>Currency Swaps</a:t>
            </a:r>
          </a:p>
        </p:txBody>
      </p:sp>
      <p:sp>
        <p:nvSpPr>
          <p:cNvPr id="297989" name="Rectangle 5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 dirty="0"/>
              <a:t>example - continued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 u="sng" dirty="0"/>
              <a:t>benefit to Java</a:t>
            </a:r>
            <a:endParaRPr lang="en-US" sz="1900" dirty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 dirty="0"/>
              <a:t>$ loan 	       	       +8 - 8 = 0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 dirty="0"/>
              <a:t>Yen loan 	+11 - 10.3 = .7		net gain +.7%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US" sz="1900" dirty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 u="sng" dirty="0"/>
              <a:t>benefit to Yahoo</a:t>
            </a:r>
            <a:endParaRPr lang="en-US" sz="1900" dirty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 dirty="0"/>
              <a:t>$ loan  	11.1 - 10.4  = +.7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 dirty="0"/>
              <a:t>yen loan   	    -12 + 12  = 0		net gain = .7%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US" sz="1900" dirty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 u="sng" dirty="0"/>
              <a:t>benefit to bank</a:t>
            </a:r>
            <a:endParaRPr lang="en-US" sz="1900" dirty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 dirty="0"/>
              <a:t>$ loan 	                +10.4 - 8  = +2.4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1900" dirty="0"/>
              <a:t>yen loan  	- 12  + 10.3  = -1.7		net gain + .7%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>
                <a:effectLst/>
              </a:rPr>
              <a:t>SWAPS</a:t>
            </a:r>
          </a:p>
        </p:txBody>
      </p:sp>
      <p:sp>
        <p:nvSpPr>
          <p:cNvPr id="27750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None/>
            </a:pPr>
            <a:r>
              <a:rPr lang="en-US" sz="2000"/>
              <a:t>Birth 1981</a:t>
            </a:r>
          </a:p>
          <a:p>
            <a:pPr marL="285750" indent="-285750">
              <a:buNone/>
            </a:pPr>
            <a:endParaRPr lang="en-US" sz="2000"/>
          </a:p>
          <a:p>
            <a:pPr marL="285750" indent="-285750">
              <a:buNone/>
            </a:pPr>
            <a:r>
              <a:rPr lang="en-US" sz="2000"/>
              <a:t>Definition - An agreement between two firms, in which each firm agrees to exchange the “interest rate characteristics” of two different financial instruments of identical principal</a:t>
            </a:r>
          </a:p>
          <a:p>
            <a:pPr marL="285750" indent="-285750">
              <a:buNone/>
            </a:pPr>
            <a:endParaRPr lang="en-US" sz="2000"/>
          </a:p>
          <a:p>
            <a:pPr marL="285750" indent="-285750">
              <a:buNone/>
            </a:pPr>
            <a:r>
              <a:rPr lang="en-US" sz="2000" u="sng"/>
              <a:t>Key points</a:t>
            </a:r>
            <a:endParaRPr lang="en-US" sz="2000"/>
          </a:p>
          <a:p>
            <a:pPr marL="285750" indent="-285750">
              <a:buNone/>
            </a:pPr>
            <a:r>
              <a:rPr lang="en-US" sz="2000"/>
              <a:t>Spread inefficiencies</a:t>
            </a:r>
          </a:p>
          <a:p>
            <a:pPr marL="285750" indent="-285750">
              <a:buNone/>
            </a:pPr>
            <a:r>
              <a:rPr lang="en-US" sz="2000"/>
              <a:t>Same notation principal</a:t>
            </a:r>
          </a:p>
          <a:p>
            <a:pPr marL="285750" indent="-285750">
              <a:buNone/>
            </a:pPr>
            <a:r>
              <a:rPr lang="en-US" sz="2000"/>
              <a:t>Only interest exchanged</a:t>
            </a:r>
          </a:p>
          <a:p>
            <a:pPr marL="285750" indent="-285750">
              <a:buNone/>
            </a:pPr>
            <a:endParaRPr lang="en-US" sz="200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>
                <a:effectLst/>
              </a:rPr>
              <a:t>SWAPS</a:t>
            </a:r>
          </a:p>
        </p:txBody>
      </p:sp>
      <p:sp>
        <p:nvSpPr>
          <p:cNvPr id="279555" name="Rectangle 3"/>
          <p:cNvSpPr>
            <a:spLocks noGrp="1"/>
          </p:cNvSpPr>
          <p:nvPr>
            <p:ph type="body" idx="1"/>
          </p:nvPr>
        </p:nvSpPr>
        <p:spPr>
          <a:xfrm>
            <a:off x="3271838" y="1481138"/>
            <a:ext cx="6938962" cy="4525962"/>
          </a:xfrm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indent="-285750"/>
            <a:r>
              <a:rPr lang="en-US" sz="2000"/>
              <a:t> “Plain Vanilla Swap” - (generic swap) </a:t>
            </a:r>
          </a:p>
          <a:p>
            <a:pPr marL="285750" indent="-285750"/>
            <a:r>
              <a:rPr lang="en-US" sz="2000"/>
              <a:t>fixed rate payer</a:t>
            </a:r>
          </a:p>
          <a:p>
            <a:pPr marL="285750" indent="-285750"/>
            <a:r>
              <a:rPr lang="en-US" sz="2000"/>
              <a:t>floating rate payer</a:t>
            </a:r>
          </a:p>
          <a:p>
            <a:pPr marL="285750" indent="-285750"/>
            <a:r>
              <a:rPr lang="en-US" sz="2000"/>
              <a:t>counterparties</a:t>
            </a:r>
          </a:p>
          <a:p>
            <a:pPr marL="285750" indent="-285750"/>
            <a:r>
              <a:rPr lang="en-US" sz="2000"/>
              <a:t>settlement date</a:t>
            </a:r>
          </a:p>
          <a:p>
            <a:pPr marL="285750" indent="-285750"/>
            <a:r>
              <a:rPr lang="en-US" sz="2000"/>
              <a:t>trade date</a:t>
            </a:r>
          </a:p>
          <a:p>
            <a:pPr marL="285750" indent="-285750"/>
            <a:r>
              <a:rPr lang="en-US" sz="2000"/>
              <a:t>effective date</a:t>
            </a:r>
          </a:p>
          <a:p>
            <a:pPr marL="285750" indent="-285750"/>
            <a:r>
              <a:rPr lang="en-US" sz="2000"/>
              <a:t>terms</a:t>
            </a:r>
          </a:p>
          <a:p>
            <a:pPr marL="285750" indent="-285750"/>
            <a:endParaRPr lang="en-US" sz="2000"/>
          </a:p>
          <a:p>
            <a:pPr marL="285750" indent="-285750"/>
            <a:r>
              <a:rPr lang="en-US" sz="2000"/>
              <a:t>Swap Gain = fixed spread - floating spread</a:t>
            </a:r>
          </a:p>
          <a:p>
            <a:pPr marL="285750" indent="-285750"/>
            <a:endParaRPr lang="en-US" sz="200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>
                <a:effectLst/>
              </a:rPr>
              <a:t>SWAPS</a:t>
            </a:r>
          </a:p>
        </p:txBody>
      </p:sp>
      <p:sp>
        <p:nvSpPr>
          <p:cNvPr id="28160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None/>
            </a:pPr>
            <a:r>
              <a:rPr lang="en-US" sz="1800" b="1" u="sng"/>
              <a:t>Example (vanilla/annually settled)</a:t>
            </a:r>
            <a:endParaRPr lang="en-US" sz="1800"/>
          </a:p>
          <a:p>
            <a:pPr marL="285750" indent="-285750">
              <a:buNone/>
            </a:pPr>
            <a:r>
              <a:rPr lang="en-US" sz="1800"/>
              <a:t>			XYZ		ABC</a:t>
            </a:r>
          </a:p>
          <a:p>
            <a:pPr marL="285750" indent="-285750">
              <a:buNone/>
            </a:pPr>
            <a:r>
              <a:rPr lang="en-US" sz="1800"/>
              <a:t>fixed rate	10%		11.5%</a:t>
            </a:r>
          </a:p>
          <a:p>
            <a:pPr marL="285750" indent="-285750">
              <a:buNone/>
            </a:pPr>
            <a:r>
              <a:rPr lang="en-US" sz="1800"/>
              <a:t>floating rate	libor + .25	libor + .50</a:t>
            </a:r>
          </a:p>
          <a:p>
            <a:pPr marL="285750" indent="-285750">
              <a:buNone/>
            </a:pPr>
            <a:endParaRPr lang="en-US" sz="1800"/>
          </a:p>
          <a:p>
            <a:pPr marL="285750" indent="-285750">
              <a:buNone/>
            </a:pPr>
            <a:r>
              <a:rPr lang="en-US" sz="1800"/>
              <a:t>Q: if libor = 7%, what swap can be made 7 what is the profit (assume $1mil face value loans)</a:t>
            </a:r>
          </a:p>
          <a:p>
            <a:pPr marL="285750" indent="-285750">
              <a:buNone/>
            </a:pPr>
            <a:endParaRPr lang="en-US" sz="1800"/>
          </a:p>
          <a:p>
            <a:pPr marL="285750" indent="-285750">
              <a:buNone/>
            </a:pPr>
            <a:r>
              <a:rPr lang="en-US" sz="1800"/>
              <a:t>A: </a:t>
            </a:r>
          </a:p>
          <a:p>
            <a:pPr marL="285750" indent="-285750">
              <a:buNone/>
            </a:pPr>
            <a:r>
              <a:rPr lang="en-US" sz="1800"/>
              <a:t>XYZ borrows $1mil @ 10% fixed</a:t>
            </a:r>
          </a:p>
          <a:p>
            <a:pPr marL="285750" indent="-285750">
              <a:buNone/>
            </a:pPr>
            <a:r>
              <a:rPr lang="en-US" sz="1800"/>
              <a:t>ABC borrows $1mil @ 7.5% floating</a:t>
            </a:r>
          </a:p>
          <a:p>
            <a:pPr marL="285750" indent="-285750">
              <a:buNone/>
            </a:pPr>
            <a:r>
              <a:rPr lang="en-US" sz="1800"/>
              <a:t>XYZ pays floating @ 7.25%</a:t>
            </a:r>
          </a:p>
          <a:p>
            <a:pPr marL="285750" indent="-285750">
              <a:buNone/>
            </a:pPr>
            <a:r>
              <a:rPr lang="en-US" sz="1800"/>
              <a:t>ABC pays fixed @ 10.50%</a:t>
            </a:r>
          </a:p>
        </p:txBody>
      </p:sp>
      <p:pic>
        <p:nvPicPr>
          <p:cNvPr id="281604" name="Picture 4" descr="DOLL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1" y="3886201"/>
            <a:ext cx="2259013" cy="2187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>
                <a:effectLst/>
              </a:rPr>
              <a:t>SWAPS</a:t>
            </a:r>
          </a:p>
        </p:txBody>
      </p:sp>
      <p:sp>
        <p:nvSpPr>
          <p:cNvPr id="281603" name="Rectangle 3"/>
          <p:cNvSpPr>
            <a:spLocks noGrp="1"/>
          </p:cNvSpPr>
          <p:nvPr>
            <p:ph type="body" idx="1"/>
          </p:nvPr>
        </p:nvSpPr>
        <p:spPr>
          <a:xfrm>
            <a:off x="609600" y="1432878"/>
            <a:ext cx="10972800" cy="4525962"/>
          </a:xfrm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None/>
            </a:pPr>
            <a:r>
              <a:rPr lang="en-US" sz="1800" b="1" u="sng" dirty="0"/>
              <a:t>Example (vanilla/annually settled)</a:t>
            </a:r>
            <a:endParaRPr lang="en-US" sz="1800" dirty="0"/>
          </a:p>
          <a:p>
            <a:pPr marL="285750" indent="-285750">
              <a:buNone/>
            </a:pPr>
            <a:r>
              <a:rPr lang="en-US" sz="1800" dirty="0"/>
              <a:t>			XYZ		ABC</a:t>
            </a:r>
          </a:p>
          <a:p>
            <a:pPr marL="285750" indent="-285750">
              <a:buNone/>
            </a:pPr>
            <a:r>
              <a:rPr lang="en-US" sz="1800" dirty="0"/>
              <a:t>fixed rate	10%		11.5%		LIBOR = 7.0%</a:t>
            </a:r>
          </a:p>
          <a:p>
            <a:pPr marL="285750" indent="-285750">
              <a:buNone/>
            </a:pPr>
            <a:r>
              <a:rPr lang="en-US" sz="1800" dirty="0"/>
              <a:t>floating rate	</a:t>
            </a:r>
            <a:r>
              <a:rPr lang="en-US" sz="1800" dirty="0" err="1"/>
              <a:t>libor</a:t>
            </a:r>
            <a:r>
              <a:rPr lang="en-US" sz="1800" dirty="0"/>
              <a:t> + .25	</a:t>
            </a:r>
            <a:r>
              <a:rPr lang="en-US" sz="1800" dirty="0" err="1"/>
              <a:t>libor</a:t>
            </a:r>
            <a:r>
              <a:rPr lang="en-US" sz="1800" dirty="0"/>
              <a:t> + .50</a:t>
            </a:r>
          </a:p>
          <a:p>
            <a:pPr marL="285750" indent="-285750">
              <a:buNone/>
            </a:pPr>
            <a:endParaRPr lang="en-US" sz="1800" dirty="0"/>
          </a:p>
          <a:p>
            <a:pPr marL="285750" indent="-285750">
              <a:buNone/>
            </a:pPr>
            <a:endParaRPr lang="en-US" sz="1800" dirty="0"/>
          </a:p>
        </p:txBody>
      </p:sp>
      <p:pic>
        <p:nvPicPr>
          <p:cNvPr id="281604" name="Picture 4" descr="DOLL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34600" y="533400"/>
            <a:ext cx="1337702" cy="1295399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362F668-F1AB-4421-8032-61E407F74E85}"/>
              </a:ext>
            </a:extLst>
          </p:cNvPr>
          <p:cNvSpPr/>
          <p:nvPr/>
        </p:nvSpPr>
        <p:spPr>
          <a:xfrm>
            <a:off x="6553200" y="36576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XYZ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EE58EE-DC5B-486D-AEE1-52C8FD3F1106}"/>
              </a:ext>
            </a:extLst>
          </p:cNvPr>
          <p:cNvCxnSpPr/>
          <p:nvPr/>
        </p:nvCxnSpPr>
        <p:spPr>
          <a:xfrm>
            <a:off x="4191000" y="2286000"/>
            <a:ext cx="914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5B3DC1-A5AE-4A72-A82F-5D340B46D2E7}"/>
              </a:ext>
            </a:extLst>
          </p:cNvPr>
          <p:cNvCxnSpPr/>
          <p:nvPr/>
        </p:nvCxnSpPr>
        <p:spPr>
          <a:xfrm>
            <a:off x="2514600" y="2590800"/>
            <a:ext cx="914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7F0D7764-B3BE-46F6-B6C0-B40F68F4C76B}"/>
              </a:ext>
            </a:extLst>
          </p:cNvPr>
          <p:cNvSpPr/>
          <p:nvPr/>
        </p:nvSpPr>
        <p:spPr>
          <a:xfrm>
            <a:off x="2133600" y="1981200"/>
            <a:ext cx="1295400" cy="45719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0B81ED3-933F-4000-AD42-6C5FF96444FE}"/>
              </a:ext>
            </a:extLst>
          </p:cNvPr>
          <p:cNvSpPr/>
          <p:nvPr/>
        </p:nvSpPr>
        <p:spPr>
          <a:xfrm>
            <a:off x="4191000" y="2357119"/>
            <a:ext cx="1524000" cy="45719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D6A8C4-7F93-468C-A8AB-AEB50ADBCD01}"/>
              </a:ext>
            </a:extLst>
          </p:cNvPr>
          <p:cNvSpPr/>
          <p:nvPr/>
        </p:nvSpPr>
        <p:spPr>
          <a:xfrm>
            <a:off x="10011062" y="36576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ABC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C2CBF1-81C9-487E-8E45-A96C6B9387EA}"/>
              </a:ext>
            </a:extLst>
          </p:cNvPr>
          <p:cNvSpPr txBox="1"/>
          <p:nvPr/>
        </p:nvSpPr>
        <p:spPr>
          <a:xfrm>
            <a:off x="9958531" y="4676138"/>
            <a:ext cx="9669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-  10.50</a:t>
            </a:r>
          </a:p>
          <a:p>
            <a:r>
              <a:rPr lang="en-US" dirty="0">
                <a:solidFill>
                  <a:srgbClr val="0070C0"/>
                </a:solidFill>
              </a:rPr>
              <a:t>+ 11.50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+  7.25</a:t>
            </a:r>
          </a:p>
          <a:p>
            <a:r>
              <a:rPr lang="en-US" dirty="0">
                <a:solidFill>
                  <a:srgbClr val="FF0000"/>
                </a:solidFill>
              </a:rPr>
              <a:t>-   7.25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9EB51D-EA0A-485D-9009-0D2D1F09D3E5}"/>
              </a:ext>
            </a:extLst>
          </p:cNvPr>
          <p:cNvSpPr txBox="1"/>
          <p:nvPr/>
        </p:nvSpPr>
        <p:spPr>
          <a:xfrm>
            <a:off x="6553200" y="4676138"/>
            <a:ext cx="11208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-  10.00 *</a:t>
            </a:r>
          </a:p>
          <a:p>
            <a:r>
              <a:rPr lang="en-US" dirty="0">
                <a:solidFill>
                  <a:srgbClr val="0070C0"/>
                </a:solidFill>
              </a:rPr>
              <a:t>+ 10.50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+  7.25</a:t>
            </a:r>
          </a:p>
          <a:p>
            <a:r>
              <a:rPr lang="en-US" dirty="0">
                <a:solidFill>
                  <a:srgbClr val="FF0000"/>
                </a:solidFill>
              </a:rPr>
              <a:t>-   7.25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71FC5088-661B-4854-8863-651BBE488E93}"/>
              </a:ext>
            </a:extLst>
          </p:cNvPr>
          <p:cNvSpPr/>
          <p:nvPr/>
        </p:nvSpPr>
        <p:spPr>
          <a:xfrm flipH="1">
            <a:off x="7498080" y="3271837"/>
            <a:ext cx="2490931" cy="713738"/>
          </a:xfrm>
          <a:prstGeom prst="arc">
            <a:avLst>
              <a:gd name="adj1" fmla="val 10803702"/>
              <a:gd name="adj2" fmla="val 0"/>
            </a:avLst>
          </a:prstGeom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B1B6581D-9BB7-45AD-9CAD-04A63A538A30}"/>
              </a:ext>
            </a:extLst>
          </p:cNvPr>
          <p:cNvSpPr/>
          <p:nvPr/>
        </p:nvSpPr>
        <p:spPr>
          <a:xfrm rot="10800000" flipH="1">
            <a:off x="7528560" y="3768091"/>
            <a:ext cx="2490931" cy="713738"/>
          </a:xfrm>
          <a:prstGeom prst="arc">
            <a:avLst>
              <a:gd name="adj1" fmla="val 10803702"/>
              <a:gd name="adj2" fmla="val 0"/>
            </a:avLst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51E5D38-2D85-44F2-B0D8-F85597AFC656}"/>
              </a:ext>
            </a:extLst>
          </p:cNvPr>
          <p:cNvSpPr txBox="1"/>
          <p:nvPr/>
        </p:nvSpPr>
        <p:spPr>
          <a:xfrm>
            <a:off x="457200" y="3768091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1,000,000</a:t>
            </a:r>
          </a:p>
          <a:p>
            <a:r>
              <a:rPr lang="en-US" dirty="0"/>
              <a:t>  x       </a:t>
            </a:r>
          </a:p>
        </p:txBody>
      </p:sp>
    </p:spTree>
    <p:extLst>
      <p:ext uri="{BB962C8B-B14F-4D97-AF65-F5344CB8AC3E}">
        <p14:creationId xmlns:p14="http://schemas.microsoft.com/office/powerpoint/2010/main" val="4113870362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>
                <a:effectLst/>
              </a:rPr>
              <a:t>SWAPS</a:t>
            </a:r>
          </a:p>
        </p:txBody>
      </p:sp>
      <p:sp>
        <p:nvSpPr>
          <p:cNvPr id="28365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None/>
            </a:pPr>
            <a:r>
              <a:rPr lang="en-US" sz="2000" b="1" u="sng" dirty="0"/>
              <a:t>Example - </a:t>
            </a:r>
            <a:r>
              <a:rPr lang="en-US" sz="2000" b="1" u="sng" dirty="0" err="1"/>
              <a:t>cont</a:t>
            </a:r>
            <a:endParaRPr lang="en-US" sz="2000" dirty="0"/>
          </a:p>
          <a:p>
            <a:pPr marL="285750" indent="-285750">
              <a:buNone/>
            </a:pPr>
            <a:r>
              <a:rPr lang="en-US" sz="2000" dirty="0"/>
              <a:t>Benefit to XYZ				Net Position</a:t>
            </a:r>
          </a:p>
          <a:p>
            <a:pPr marL="285750" indent="-285750">
              <a:buNone/>
            </a:pPr>
            <a:r>
              <a:rPr lang="en-US" sz="2000" dirty="0"/>
              <a:t>floating 	+  7.25    -7.25		   0</a:t>
            </a:r>
          </a:p>
          <a:p>
            <a:pPr marL="285750" indent="-285750">
              <a:buNone/>
            </a:pPr>
            <a:r>
              <a:rPr lang="en-US" sz="2000" u="sng" dirty="0"/>
              <a:t>fixed  		+10.50  -10.00		+.50</a:t>
            </a:r>
            <a:endParaRPr lang="en-US" sz="2000" dirty="0"/>
          </a:p>
          <a:p>
            <a:pPr marL="285750" indent="-285750">
              <a:buNone/>
            </a:pPr>
            <a:r>
              <a:rPr lang="en-US" sz="2000" dirty="0"/>
              <a:t>Net gain					+.50%</a:t>
            </a:r>
          </a:p>
          <a:p>
            <a:pPr marL="285750" indent="-285750">
              <a:buNone/>
            </a:pPr>
            <a:endParaRPr lang="en-US" sz="2000" dirty="0"/>
          </a:p>
          <a:p>
            <a:pPr marL="285750" indent="-285750">
              <a:buNone/>
            </a:pPr>
            <a:r>
              <a:rPr lang="en-US" sz="2000" dirty="0"/>
              <a:t>Benefit ABC				Net Position</a:t>
            </a:r>
          </a:p>
          <a:p>
            <a:pPr marL="285750" indent="-285750">
              <a:buNone/>
            </a:pPr>
            <a:r>
              <a:rPr lang="en-US" sz="2000" dirty="0"/>
              <a:t>floating 	+ 7.25      - 7.50		-0.25</a:t>
            </a:r>
          </a:p>
          <a:p>
            <a:pPr marL="285750" indent="-285750">
              <a:buNone/>
            </a:pPr>
            <a:r>
              <a:rPr lang="en-US" sz="2000" u="sng" dirty="0"/>
              <a:t>fixed  		-10.50  +  11.50		+1.00</a:t>
            </a:r>
            <a:endParaRPr lang="en-US" sz="2000" dirty="0"/>
          </a:p>
          <a:p>
            <a:pPr marL="285750" indent="-285750">
              <a:buNone/>
            </a:pPr>
            <a:r>
              <a:rPr lang="en-US" sz="2000" dirty="0"/>
              <a:t>net gain					+0.75%</a:t>
            </a:r>
          </a:p>
          <a:p>
            <a:pPr marL="285750" indent="-285750">
              <a:buNone/>
            </a:pPr>
            <a:endParaRPr lang="en-US" sz="2000" dirty="0"/>
          </a:p>
        </p:txBody>
      </p:sp>
      <p:pic>
        <p:nvPicPr>
          <p:cNvPr id="283652" name="Picture 4" descr="DOLL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08988" y="2133601"/>
            <a:ext cx="2259012" cy="2187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>
                <a:effectLst/>
              </a:rPr>
              <a:t>SWAPS</a:t>
            </a:r>
          </a:p>
        </p:txBody>
      </p:sp>
      <p:sp>
        <p:nvSpPr>
          <p:cNvPr id="28569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lnSpc>
                <a:spcPct val="90000"/>
              </a:lnSpc>
              <a:buNone/>
            </a:pPr>
            <a:r>
              <a:rPr lang="en-US" sz="2000" b="1" u="sng" dirty="0"/>
              <a:t>Example - </a:t>
            </a:r>
            <a:r>
              <a:rPr lang="en-US" sz="2000" b="1" u="sng" dirty="0" err="1"/>
              <a:t>cont</a:t>
            </a:r>
            <a:endParaRPr lang="en-US" sz="900" dirty="0"/>
          </a:p>
          <a:p>
            <a:pPr marL="285750" indent="-285750">
              <a:lnSpc>
                <a:spcPct val="90000"/>
              </a:lnSpc>
              <a:buNone/>
            </a:pPr>
            <a:endParaRPr lang="en-US" sz="900" dirty="0"/>
          </a:p>
          <a:p>
            <a:pPr marL="285750" indent="-285750">
              <a:lnSpc>
                <a:spcPct val="90000"/>
              </a:lnSpc>
              <a:buNone/>
            </a:pPr>
            <a:r>
              <a:rPr lang="en-US" sz="2000" u="sng" dirty="0"/>
              <a:t>Settlement date</a:t>
            </a:r>
            <a:endParaRPr lang="en-US" sz="2000" dirty="0"/>
          </a:p>
          <a:p>
            <a:pPr marL="285750" indent="-285750">
              <a:lnSpc>
                <a:spcPct val="90000"/>
              </a:lnSpc>
              <a:buNone/>
            </a:pPr>
            <a:r>
              <a:rPr lang="en-US" sz="2000" dirty="0"/>
              <a:t>ABC </a:t>
            </a:r>
            <a:r>
              <a:rPr lang="en-US" sz="2000" dirty="0" err="1"/>
              <a:t>pmt</a:t>
            </a:r>
            <a:r>
              <a:rPr lang="en-US" sz="2000" dirty="0"/>
              <a:t> 10.50 x 1mil 	= 105,000</a:t>
            </a:r>
          </a:p>
          <a:p>
            <a:pPr marL="285750" indent="-285750">
              <a:lnSpc>
                <a:spcPct val="90000"/>
              </a:lnSpc>
              <a:buNone/>
            </a:pPr>
            <a:r>
              <a:rPr lang="en-US" sz="2000" u="sng" dirty="0"/>
              <a:t>XYZ </a:t>
            </a:r>
            <a:r>
              <a:rPr lang="en-US" sz="2000" u="sng" dirty="0" err="1"/>
              <a:t>pmt</a:t>
            </a:r>
            <a:r>
              <a:rPr lang="en-US" sz="2000" u="sng" dirty="0"/>
              <a:t> 7.25 x 1mil		 = 72,500</a:t>
            </a:r>
            <a:endParaRPr lang="en-US" sz="2000" dirty="0"/>
          </a:p>
          <a:p>
            <a:pPr marL="285750" indent="-285750">
              <a:lnSpc>
                <a:spcPct val="90000"/>
              </a:lnSpc>
              <a:buNone/>
            </a:pPr>
            <a:r>
              <a:rPr lang="en-US" sz="2000" dirty="0"/>
              <a:t>net cash </a:t>
            </a:r>
            <a:r>
              <a:rPr lang="en-US" sz="2000" dirty="0" err="1"/>
              <a:t>pmt</a:t>
            </a:r>
            <a:r>
              <a:rPr lang="en-US" sz="2000" dirty="0"/>
              <a:t> by ABC 		 = 32,500</a:t>
            </a:r>
          </a:p>
          <a:p>
            <a:pPr marL="285750" indent="-285750">
              <a:lnSpc>
                <a:spcPct val="90000"/>
              </a:lnSpc>
              <a:buNone/>
            </a:pPr>
            <a:endParaRPr lang="en-US" sz="2000" dirty="0"/>
          </a:p>
          <a:p>
            <a:pPr marL="285750" indent="-285750">
              <a:lnSpc>
                <a:spcPct val="90000"/>
              </a:lnSpc>
              <a:buNone/>
            </a:pPr>
            <a:r>
              <a:rPr lang="en-US" sz="2000" dirty="0"/>
              <a:t>if </a:t>
            </a:r>
            <a:r>
              <a:rPr lang="en-US" sz="2000" dirty="0" err="1"/>
              <a:t>libor</a:t>
            </a:r>
            <a:r>
              <a:rPr lang="en-US" sz="2000" dirty="0"/>
              <a:t> rises to 9%</a:t>
            </a:r>
          </a:p>
          <a:p>
            <a:pPr marL="285750" indent="-285750">
              <a:lnSpc>
                <a:spcPct val="90000"/>
              </a:lnSpc>
              <a:buNone/>
            </a:pPr>
            <a:r>
              <a:rPr lang="en-US" sz="2000" u="sng" dirty="0"/>
              <a:t>settlement date</a:t>
            </a:r>
            <a:endParaRPr lang="en-US" sz="2000" dirty="0"/>
          </a:p>
          <a:p>
            <a:pPr marL="285750" indent="-285750">
              <a:lnSpc>
                <a:spcPct val="90000"/>
              </a:lnSpc>
              <a:buNone/>
            </a:pPr>
            <a:r>
              <a:rPr lang="en-US" sz="2000" dirty="0"/>
              <a:t>ABC </a:t>
            </a:r>
            <a:r>
              <a:rPr lang="en-US" sz="2000" dirty="0" err="1"/>
              <a:t>pmt</a:t>
            </a:r>
            <a:r>
              <a:rPr lang="en-US" sz="2000" dirty="0"/>
              <a:t> 10.50 x 1mil 	= 105,000</a:t>
            </a:r>
          </a:p>
          <a:p>
            <a:pPr marL="285750" indent="-285750">
              <a:lnSpc>
                <a:spcPct val="90000"/>
              </a:lnSpc>
              <a:buNone/>
            </a:pPr>
            <a:r>
              <a:rPr lang="en-US" sz="2000" u="sng" dirty="0"/>
              <a:t>XYZ </a:t>
            </a:r>
            <a:r>
              <a:rPr lang="en-US" sz="2000" u="sng" dirty="0" err="1"/>
              <a:t>pmt</a:t>
            </a:r>
            <a:r>
              <a:rPr lang="en-US" sz="2000" u="sng" dirty="0"/>
              <a:t> 9.25 x 1mil		=   92,500</a:t>
            </a:r>
            <a:endParaRPr lang="en-US" sz="2000" dirty="0"/>
          </a:p>
          <a:p>
            <a:pPr marL="285750" indent="-285750">
              <a:lnSpc>
                <a:spcPct val="90000"/>
              </a:lnSpc>
              <a:buNone/>
            </a:pPr>
            <a:r>
              <a:rPr lang="en-US" sz="2000" dirty="0"/>
              <a:t>net cash </a:t>
            </a:r>
            <a:r>
              <a:rPr lang="en-US" sz="2000" dirty="0" err="1"/>
              <a:t>pmt</a:t>
            </a:r>
            <a:r>
              <a:rPr lang="en-US" sz="2000" dirty="0"/>
              <a:t> by ABC  	            =   12,500</a:t>
            </a:r>
          </a:p>
          <a:p>
            <a:pPr marL="285750" indent="-285750">
              <a:lnSpc>
                <a:spcPct val="90000"/>
              </a:lnSpc>
              <a:buNone/>
            </a:pPr>
            <a:endParaRPr lang="en-US" sz="2000" dirty="0"/>
          </a:p>
        </p:txBody>
      </p:sp>
      <p:pic>
        <p:nvPicPr>
          <p:cNvPr id="285700" name="Picture 4" descr="DOLL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1" y="2057401"/>
            <a:ext cx="2259013" cy="2187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>
                <a:effectLst/>
              </a:rPr>
              <a:t>SWAPS</a:t>
            </a:r>
          </a:p>
        </p:txBody>
      </p:sp>
      <p:sp>
        <p:nvSpPr>
          <p:cNvPr id="28774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indent="-285750"/>
            <a:r>
              <a:rPr lang="en-US" sz="2000"/>
              <a:t>transactions</a:t>
            </a:r>
          </a:p>
          <a:p>
            <a:pPr marL="285750" indent="-285750"/>
            <a:r>
              <a:rPr lang="en-US" sz="2000"/>
              <a:t>rarely done direct</a:t>
            </a:r>
          </a:p>
          <a:p>
            <a:pPr marL="285750" indent="-285750"/>
            <a:r>
              <a:rPr lang="en-US" sz="2000"/>
              <a:t>banks = middleman</a:t>
            </a:r>
          </a:p>
          <a:p>
            <a:pPr marL="285750" indent="-285750"/>
            <a:r>
              <a:rPr lang="en-US" sz="2000"/>
              <a:t>bank profit = part of “swap gain”</a:t>
            </a:r>
          </a:p>
          <a:p>
            <a:pPr marL="285750" indent="-285750"/>
            <a:endParaRPr lang="en-US" sz="2000"/>
          </a:p>
          <a:p>
            <a:pPr marL="285750" indent="-285750">
              <a:buNone/>
            </a:pPr>
            <a:r>
              <a:rPr lang="en-US" sz="2000" u="sng"/>
              <a:t>example - same continued</a:t>
            </a:r>
            <a:endParaRPr lang="en-US" sz="2000"/>
          </a:p>
          <a:p>
            <a:pPr marL="285750" indent="-285750">
              <a:buNone/>
            </a:pPr>
            <a:r>
              <a:rPr lang="en-US" sz="2000"/>
              <a:t>XYZ &amp; ABC go to bank separately</a:t>
            </a:r>
          </a:p>
          <a:p>
            <a:pPr marL="285750" indent="-285750">
              <a:buNone/>
            </a:pPr>
            <a:r>
              <a:rPr lang="en-US" sz="2000"/>
              <a:t>XYZ term = SWAP floating @ libor + .25 for fixed @ 10.50</a:t>
            </a:r>
          </a:p>
          <a:p>
            <a:pPr marL="285750" indent="-285750">
              <a:buNone/>
            </a:pPr>
            <a:r>
              <a:rPr lang="en-US" sz="2000"/>
              <a:t>ABC terms = swap floating libor + .25 for fixed 10.75</a:t>
            </a:r>
          </a:p>
          <a:p>
            <a:pPr marL="285750" indent="-285750">
              <a:buNone/>
            </a:pPr>
            <a:endParaRPr lang="en-US" sz="2000"/>
          </a:p>
        </p:txBody>
      </p:sp>
      <p:pic>
        <p:nvPicPr>
          <p:cNvPr id="287748" name="Picture 4" descr="DOLL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1" y="914401"/>
            <a:ext cx="2259013" cy="2187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>
                <a:effectLst/>
              </a:rPr>
              <a:t>SWAPS</a:t>
            </a:r>
          </a:p>
        </p:txBody>
      </p:sp>
      <p:sp>
        <p:nvSpPr>
          <p:cNvPr id="2897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None/>
            </a:pPr>
            <a:r>
              <a:rPr lang="en-US" sz="18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Example - cont</a:t>
            </a:r>
            <a:endParaRPr lang="en-US" sz="1800"/>
          </a:p>
          <a:p>
            <a:pPr marL="285750" indent="-285750">
              <a:buNone/>
            </a:pPr>
            <a:r>
              <a:rPr lang="en-US" sz="1800" u="sng"/>
              <a:t>settlement date - XYZ</a:t>
            </a:r>
            <a:endParaRPr lang="en-US" sz="1800"/>
          </a:p>
          <a:p>
            <a:pPr marL="285750" indent="-285750">
              <a:buNone/>
            </a:pPr>
            <a:r>
              <a:rPr lang="en-US" sz="1800"/>
              <a:t>Bank pmt 10.50 x 1mil 	= 105,000</a:t>
            </a:r>
          </a:p>
          <a:p>
            <a:pPr marL="285750" indent="-285750">
              <a:buNone/>
            </a:pPr>
            <a:r>
              <a:rPr lang="en-US" sz="1800" u="sng"/>
              <a:t>XYZ pmt 7.25 x 1mil	 = 72,500</a:t>
            </a:r>
            <a:endParaRPr lang="en-US" sz="1800"/>
          </a:p>
          <a:p>
            <a:pPr marL="285750" indent="-285750">
              <a:buNone/>
            </a:pPr>
            <a:r>
              <a:rPr lang="en-US" sz="1800"/>
              <a:t>net Bank pmt to XYZ  	= 32,500</a:t>
            </a:r>
          </a:p>
          <a:p>
            <a:pPr marL="285750" indent="-285750">
              <a:buNone/>
            </a:pPr>
            <a:endParaRPr lang="en-US" sz="1800"/>
          </a:p>
          <a:p>
            <a:pPr marL="285750" indent="-285750">
              <a:buNone/>
            </a:pPr>
            <a:r>
              <a:rPr lang="en-US" sz="1800" u="sng"/>
              <a:t>settlement date - ABC</a:t>
            </a:r>
            <a:endParaRPr lang="en-US" sz="1800"/>
          </a:p>
          <a:p>
            <a:pPr marL="285750" indent="-285750">
              <a:buNone/>
            </a:pPr>
            <a:r>
              <a:rPr lang="en-US" sz="1800"/>
              <a:t>Bank pmt 7.25 x 1mil 	= 72,500</a:t>
            </a:r>
          </a:p>
          <a:p>
            <a:pPr marL="285750" indent="-285750">
              <a:buNone/>
            </a:pPr>
            <a:r>
              <a:rPr lang="en-US" sz="1800" u="sng"/>
              <a:t>ABC pmt 10.75 x 1mil 	= 107,500</a:t>
            </a:r>
            <a:endParaRPr lang="en-US" sz="1800"/>
          </a:p>
          <a:p>
            <a:pPr marL="285750" indent="-285750">
              <a:buNone/>
            </a:pPr>
            <a:r>
              <a:rPr lang="en-US" sz="1800"/>
              <a:t>net ABC pmt to bank  	= 35,000</a:t>
            </a:r>
          </a:p>
          <a:p>
            <a:pPr marL="285750" indent="-285750">
              <a:buNone/>
            </a:pPr>
            <a:endParaRPr lang="en-US" sz="1800"/>
          </a:p>
          <a:p>
            <a:pPr marL="285750" indent="-285750">
              <a:buNone/>
            </a:pPr>
            <a:r>
              <a:rPr lang="en-US" sz="1800"/>
              <a:t>bank “swap gain” = +35,000 - 32,500 = +2,500</a:t>
            </a:r>
          </a:p>
          <a:p>
            <a:pPr marL="285750" indent="-285750">
              <a:buNone/>
            </a:pPr>
            <a:endParaRPr lang="en-US" sz="1800"/>
          </a:p>
        </p:txBody>
      </p:sp>
      <p:pic>
        <p:nvPicPr>
          <p:cNvPr id="289796" name="Picture 4" descr="DOLL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1" y="2057401"/>
            <a:ext cx="2259013" cy="2187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750</TotalTime>
  <Words>330</Words>
  <Application>Microsoft Office PowerPoint</Application>
  <PresentationFormat>Widescreen</PresentationFormat>
  <Paragraphs>155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Derivatives</vt:lpstr>
      <vt:lpstr>SWAPS</vt:lpstr>
      <vt:lpstr>SWAPS</vt:lpstr>
      <vt:lpstr>SWAPS</vt:lpstr>
      <vt:lpstr>SWAPS</vt:lpstr>
      <vt:lpstr>SWAPS</vt:lpstr>
      <vt:lpstr>SWAPS</vt:lpstr>
      <vt:lpstr>SWAPS</vt:lpstr>
      <vt:lpstr>SWAPS</vt:lpstr>
      <vt:lpstr>SWAPS</vt:lpstr>
      <vt:lpstr>Currency Swaps</vt:lpstr>
      <vt:lpstr>Currency Swaps</vt:lpstr>
      <vt:lpstr>Currency Swaps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Derivatives</dc:title>
  <dc:creator>.</dc:creator>
  <cp:lastModifiedBy>Matt Will</cp:lastModifiedBy>
  <cp:revision>370</cp:revision>
  <dcterms:created xsi:type="dcterms:W3CDTF">2007-08-26T18:21:43Z</dcterms:created>
  <dcterms:modified xsi:type="dcterms:W3CDTF">2019-07-31T18:12:21Z</dcterms:modified>
</cp:coreProperties>
</file>