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8" r:id="rId5"/>
    <p:sldId id="269" r:id="rId6"/>
    <p:sldId id="274" r:id="rId7"/>
    <p:sldId id="272" r:id="rId8"/>
    <p:sldId id="276" r:id="rId9"/>
    <p:sldId id="271" r:id="rId10"/>
    <p:sldId id="267" r:id="rId11"/>
    <p:sldId id="27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0350D9-FD00-4572-A9D7-8CB95469A8D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EB3A866-0E95-422A-98D2-4D7CA9C59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3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7AF8C92-DD09-466E-A5F1-608A14E32CF5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91BA906-08FF-4D50-A5B3-D00EAC7AC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28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w="12699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6FA3B5-5C70-42B3-853F-7518A2D8F6E7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9705D6-7BD9-4042-9E38-B53515D2A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7C859-DA77-4B55-AECC-56917DBA25F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75EB-956B-425A-B4F0-68C8AC25D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2749-4186-4B91-8D4C-B28AFCF16906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5A23-3DC6-4AA6-B8B1-E4D6784B7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DF5E-C891-46BE-9BAA-06329ABD674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0309-7D7D-494B-98A3-38EB0B98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7895-EB87-4DB1-B684-85047FBC883A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93271-6D61-47C1-A0E7-454D6AC08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67D8-A3AE-4AB9-818B-EE6B143F0695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17F9-23F9-4642-84DE-7DD8D323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1DA56-87B1-493E-AA6D-6908144EF2CA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3E289E-7504-4522-8EF0-7BB05E57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77CFEB-7AD1-4A11-BF65-AA6734C66ECF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545DC-5C47-4A7A-9471-E9AF4C3F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F9A67-50D7-418B-ABF6-1485B21BEAF2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A7438-29E2-4678-8ED7-E3D153177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505582-A2EB-4B33-A001-5B018E8A45A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E056E6-4F69-4A77-9742-B8D27A798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1DAA-209C-4EC3-8F05-DFFDA60873EB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5B30-56B2-4322-97C9-FF79DF36E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A4E6A0-9CF5-46C0-A079-7D08021BA1E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D8280D-F4D4-442A-862F-B99C11FD3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BDB23D-EDEE-42AD-8D15-29B37BF316A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0B711A-F869-45BC-8C93-BFD42FC93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D5EB-C13F-4B38-A079-268A1AEDAF5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F08B6-885C-4A8F-8410-B0EE84271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718816-E321-44EB-B953-BE57282A11D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3593818-B4AE-4C68-8662-4B548FA2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6" r:id="rId12"/>
    <p:sldLayoutId id="2147483687" r:id="rId13"/>
    <p:sldLayoutId id="214748368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Derivatives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/>
              <a:t>Lecture 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Exotic Options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Swaptions</a:t>
            </a:r>
          </a:p>
          <a:p>
            <a:r>
              <a:rPr lang="en-US"/>
              <a:t>Index options</a:t>
            </a:r>
          </a:p>
          <a:p>
            <a:r>
              <a:rPr lang="en-US"/>
              <a:t>Futures options</a:t>
            </a:r>
          </a:p>
          <a:p>
            <a:r>
              <a:rPr lang="en-US"/>
              <a:t>Currency options</a:t>
            </a:r>
          </a:p>
          <a:p>
            <a:r>
              <a:rPr lang="en-US"/>
              <a:t>Convertible bond</a:t>
            </a:r>
          </a:p>
          <a:p>
            <a:r>
              <a:rPr lang="en-US"/>
              <a:t>Warrant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Barrier Options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Knock out options</a:t>
            </a:r>
          </a:p>
          <a:p>
            <a:pPr lvl="1"/>
            <a:r>
              <a:rPr lang="en-US"/>
              <a:t>Down and out</a:t>
            </a:r>
          </a:p>
          <a:p>
            <a:pPr lvl="1"/>
            <a:r>
              <a:rPr lang="en-US"/>
              <a:t>Up and out</a:t>
            </a:r>
          </a:p>
          <a:p>
            <a:r>
              <a:rPr lang="en-US"/>
              <a:t>Knock in options</a:t>
            </a:r>
          </a:p>
          <a:p>
            <a:pPr lvl="1"/>
            <a:r>
              <a:rPr lang="en-US"/>
              <a:t>Down and in</a:t>
            </a:r>
          </a:p>
          <a:p>
            <a:pPr lvl="1"/>
            <a:r>
              <a:rPr lang="en-US"/>
              <a:t>Up and in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Option Review</a:t>
            </a:r>
          </a:p>
        </p:txBody>
      </p:sp>
      <p:graphicFrame>
        <p:nvGraphicFramePr>
          <p:cNvPr id="532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2590800"/>
          <a:ext cx="8229600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3" imgW="3479760" imgH="672840" progId="Equation.3">
                  <p:embed/>
                </p:oleObj>
              </mc:Choice>
              <mc:Fallback>
                <p:oleObj name="Equation" r:id="rId3" imgW="3479760" imgH="6728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90800"/>
                        <a:ext cx="8229600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Options Review</a:t>
            </a:r>
          </a:p>
        </p:txBody>
      </p:sp>
      <p:sp>
        <p:nvSpPr>
          <p:cNvPr id="2" name="Rectangle 5"/>
          <p:cNvSpPr>
            <a:spLocks/>
          </p:cNvSpPr>
          <p:nvPr/>
        </p:nvSpPr>
        <p:spPr bwMode="auto">
          <a:xfrm>
            <a:off x="1905000" y="11430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Option</a:t>
            </a:r>
            <a:r>
              <a:rPr lang="en-US" sz="2100">
                <a:latin typeface="Times New Roman" pitchFamily="18" charset="0"/>
              </a:rPr>
              <a:t> - Gives the holder the right to buy or sell a security at a specified price during a specified period of time.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Call Option</a:t>
            </a:r>
            <a:r>
              <a:rPr lang="en-US" sz="2100">
                <a:latin typeface="Times New Roman" pitchFamily="18" charset="0"/>
              </a:rPr>
              <a:t> - The right to </a:t>
            </a:r>
            <a:r>
              <a:rPr lang="en-US" sz="2100" u="sng">
                <a:latin typeface="Times New Roman" pitchFamily="18" charset="0"/>
              </a:rPr>
              <a:t>buy </a:t>
            </a:r>
            <a:r>
              <a:rPr lang="en-US" sz="2100">
                <a:latin typeface="Times New Roman" pitchFamily="18" charset="0"/>
              </a:rPr>
              <a:t>a security at a specified price within a specified time.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Put Option</a:t>
            </a:r>
            <a:r>
              <a:rPr lang="en-US" sz="2100">
                <a:latin typeface="Times New Roman" pitchFamily="18" charset="0"/>
              </a:rPr>
              <a:t> - The right to </a:t>
            </a:r>
            <a:r>
              <a:rPr lang="en-US" sz="2100" u="sng">
                <a:latin typeface="Times New Roman" pitchFamily="18" charset="0"/>
              </a:rPr>
              <a:t>sell </a:t>
            </a:r>
            <a:r>
              <a:rPr lang="en-US" sz="2100">
                <a:latin typeface="Times New Roman" pitchFamily="18" charset="0"/>
              </a:rPr>
              <a:t>a security at a specified price within a specified time.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Option Premium</a:t>
            </a:r>
            <a:r>
              <a:rPr lang="en-US" sz="2100">
                <a:latin typeface="Times New Roman" pitchFamily="18" charset="0"/>
              </a:rPr>
              <a:t> - The price paid for the option, above the price of the underlying security.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Intrinsic Value</a:t>
            </a:r>
            <a:r>
              <a:rPr lang="en-US" sz="2100">
                <a:latin typeface="Times New Roman" pitchFamily="18" charset="0"/>
              </a:rPr>
              <a:t> - Diff between the strike price and the stock price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Time Premium</a:t>
            </a:r>
            <a:r>
              <a:rPr lang="en-US" sz="2100">
                <a:latin typeface="Times New Roman" pitchFamily="18" charset="0"/>
              </a:rPr>
              <a:t> - Value of option above the intrinsic value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Exercise Price</a:t>
            </a:r>
            <a:r>
              <a:rPr lang="en-US" sz="2100">
                <a:latin typeface="Times New Roman" pitchFamily="18" charset="0"/>
              </a:rPr>
              <a:t> - (Striking Price) The price at which you buy or sell the security.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100" b="0" i="1">
                <a:latin typeface="Times New Roman" pitchFamily="18" charset="0"/>
              </a:rPr>
              <a:t>Expiration Date</a:t>
            </a:r>
            <a:r>
              <a:rPr lang="en-US" sz="2100">
                <a:latin typeface="Times New Roman" pitchFamily="18" charset="0"/>
              </a:rPr>
              <a:t> - The last date on which the option can be exercised.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sz="21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Option Review</a:t>
            </a:r>
          </a:p>
        </p:txBody>
      </p:sp>
      <p:sp>
        <p:nvSpPr>
          <p:cNvPr id="55298" name="Rectangle 3"/>
          <p:cNvSpPr>
            <a:spLocks/>
          </p:cNvSpPr>
          <p:nvPr/>
        </p:nvSpPr>
        <p:spPr bwMode="auto">
          <a:xfrm>
            <a:off x="3429000" y="1295401"/>
            <a:ext cx="6172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b="0">
                <a:latin typeface="Lucida Sans Unicode" pitchFamily="34" charset="0"/>
              </a:rPr>
              <a:t>Option ends by…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AutoNum type="arabicPeriod"/>
            </a:pPr>
            <a:r>
              <a:rPr lang="en-US" sz="2300" b="0">
                <a:latin typeface="Lucida Sans Unicode" pitchFamily="34" charset="0"/>
              </a:rPr>
              <a:t>Expiration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AutoNum type="arabicPeriod"/>
            </a:pPr>
            <a:r>
              <a:rPr lang="en-US" sz="2300" b="0">
                <a:latin typeface="Lucida Sans Unicode" pitchFamily="34" charset="0"/>
              </a:rPr>
              <a:t>Exercise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AutoNum type="arabicPeriod"/>
            </a:pPr>
            <a:r>
              <a:rPr lang="en-US" sz="2300" b="0">
                <a:latin typeface="Lucida Sans Unicode" pitchFamily="34" charset="0"/>
              </a:rPr>
              <a:t>Sales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AutoNum type="arabicPeriod"/>
            </a:pPr>
            <a:endParaRPr lang="en-US" sz="2300" b="0">
              <a:latin typeface="Lucida Sans Unicode" pitchFamily="34" charset="0"/>
            </a:endParaRP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 b="0">
                <a:latin typeface="Lucida Sans Unicode" pitchFamily="34" charset="0"/>
              </a:rPr>
              <a:t>American option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 b="0">
                <a:latin typeface="Lucida Sans Unicode" pitchFamily="34" charset="0"/>
              </a:rPr>
              <a:t>European option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 b="0">
                <a:latin typeface="Lucida Sans Unicode" pitchFamily="34" charset="0"/>
              </a:rPr>
              <a:t>Intrinsic Value = P – E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 b="0">
                <a:latin typeface="Lucida Sans Unicode" pitchFamily="34" charset="0"/>
              </a:rPr>
              <a:t>Time Premium = O + E – P</a:t>
            </a:r>
          </a:p>
          <a:p>
            <a:pPr marL="623888" indent="-5143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 b="0">
                <a:latin typeface="Lucida Sans Unicode" pitchFamily="34" charset="0"/>
              </a:rPr>
              <a:t>Moneyness</a:t>
            </a:r>
          </a:p>
          <a:p>
            <a:pPr marL="742950" lvl="1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b="0">
                <a:latin typeface="Lucida Sans Unicode" pitchFamily="34" charset="0"/>
              </a:rPr>
              <a:t>In the money</a:t>
            </a:r>
          </a:p>
          <a:p>
            <a:pPr marL="742950" lvl="1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b="0">
                <a:latin typeface="Lucida Sans Unicode" pitchFamily="34" charset="0"/>
              </a:rPr>
              <a:t>Out of the money</a:t>
            </a:r>
          </a:p>
          <a:p>
            <a:pPr marL="742950" lvl="1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b="0">
                <a:latin typeface="Lucida Sans Unicode" pitchFamily="34" charset="0"/>
              </a:rPr>
              <a:t>At the money</a:t>
            </a:r>
          </a:p>
          <a:p>
            <a:pPr marL="742950" lvl="1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endParaRPr lang="en-US" sz="2000" b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Line 6"/>
          <p:cNvSpPr>
            <a:spLocks noChangeShapeType="1"/>
          </p:cNvSpPr>
          <p:nvPr/>
        </p:nvSpPr>
        <p:spPr bwMode="auto">
          <a:xfrm>
            <a:off x="3732213" y="23622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Line 7"/>
          <p:cNvSpPr>
            <a:spLocks noChangeShapeType="1"/>
          </p:cNvSpPr>
          <p:nvPr/>
        </p:nvSpPr>
        <p:spPr bwMode="auto">
          <a:xfrm>
            <a:off x="3732213" y="38100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8"/>
          <p:cNvSpPr>
            <a:spLocks noChangeArrowheads="1"/>
          </p:cNvSpPr>
          <p:nvPr/>
        </p:nvSpPr>
        <p:spPr bwMode="auto">
          <a:xfrm>
            <a:off x="7389813" y="36576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Lucida Sans Unicode" pitchFamily="34" charset="0"/>
              </a:rPr>
              <a:t>Asset Price</a:t>
            </a:r>
          </a:p>
        </p:txBody>
      </p:sp>
      <p:sp>
        <p:nvSpPr>
          <p:cNvPr id="56324" name="Rectangle 9"/>
          <p:cNvSpPr>
            <a:spLocks noChangeArrowheads="1"/>
          </p:cNvSpPr>
          <p:nvPr/>
        </p:nvSpPr>
        <p:spPr bwMode="auto">
          <a:xfrm>
            <a:off x="2667000" y="2133601"/>
            <a:ext cx="1676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Lucida Sans Unicode" pitchFamily="34" charset="0"/>
              </a:rPr>
              <a:t>Profit</a:t>
            </a:r>
          </a:p>
          <a:p>
            <a:endParaRPr lang="en-US" sz="2800" b="0">
              <a:latin typeface="Lucida Sans Unicode" pitchFamily="34" charset="0"/>
            </a:endParaRPr>
          </a:p>
          <a:p>
            <a:endParaRPr lang="en-US" sz="2800" b="0">
              <a:latin typeface="Lucida Sans Unicode" pitchFamily="34" charset="0"/>
            </a:endParaRPr>
          </a:p>
          <a:p>
            <a:endParaRPr lang="en-US" sz="2800" b="0">
              <a:latin typeface="Lucida Sans Unicode" pitchFamily="34" charset="0"/>
            </a:endParaRPr>
          </a:p>
          <a:p>
            <a:endParaRPr lang="en-US" sz="2800" b="0">
              <a:latin typeface="Lucida Sans Unicode" pitchFamily="34" charset="0"/>
            </a:endParaRPr>
          </a:p>
          <a:p>
            <a:endParaRPr lang="en-US" sz="2800" b="0">
              <a:latin typeface="Lucida Sans Unicode" pitchFamily="34" charset="0"/>
            </a:endParaRPr>
          </a:p>
          <a:p>
            <a:r>
              <a:rPr lang="en-US" sz="2800" b="0">
                <a:latin typeface="Lucida Sans Unicode" pitchFamily="34" charset="0"/>
              </a:rPr>
              <a:t>Loss</a:t>
            </a:r>
          </a:p>
        </p:txBody>
      </p:sp>
      <p:sp>
        <p:nvSpPr>
          <p:cNvPr id="56325" name="Rectangle 7"/>
          <p:cNvSpPr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100">
                <a:solidFill>
                  <a:schemeClr val="tx2"/>
                </a:solidFill>
                <a:latin typeface="Lucida Sans Unicode" pitchFamily="34" charset="0"/>
              </a:rPr>
              <a:t>Option Review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Option Concepts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xfrm>
            <a:off x="3352800" y="1481138"/>
            <a:ext cx="6858000" cy="4525962"/>
          </a:xfrm>
        </p:spPr>
        <p:txBody>
          <a:bodyPr/>
          <a:lstStyle/>
          <a:p>
            <a:r>
              <a:rPr lang="en-US" sz="2300"/>
              <a:t>Market Makers</a:t>
            </a:r>
          </a:p>
          <a:p>
            <a:r>
              <a:rPr lang="en-US" sz="2300"/>
              <a:t>Round Trip</a:t>
            </a:r>
          </a:p>
          <a:p>
            <a:r>
              <a:rPr lang="en-US" sz="2300"/>
              <a:t>Lot size is 100 shares</a:t>
            </a:r>
          </a:p>
          <a:p>
            <a:r>
              <a:rPr lang="en-US" sz="2300"/>
              <a:t>Naked positions</a:t>
            </a:r>
          </a:p>
          <a:p>
            <a:r>
              <a:rPr lang="en-US" sz="2300"/>
              <a:t>Covered positions</a:t>
            </a:r>
          </a:p>
          <a:p>
            <a:pPr>
              <a:buFont typeface="Wingdings 3" pitchFamily="18" charset="2"/>
              <a:buNone/>
            </a:pPr>
            <a:endParaRPr lang="en-US" sz="2300"/>
          </a:p>
          <a:p>
            <a:pPr>
              <a:buFont typeface="Wingdings 3" pitchFamily="18" charset="2"/>
              <a:buNone/>
            </a:pPr>
            <a:r>
              <a:rPr lang="en-US" sz="2300"/>
              <a:t>CBOE Quotes (web)</a:t>
            </a:r>
          </a:p>
          <a:p>
            <a:r>
              <a:rPr lang="en-US" sz="2300"/>
              <a:t>Open interest</a:t>
            </a:r>
          </a:p>
          <a:p>
            <a:r>
              <a:rPr lang="en-US" sz="2300"/>
              <a:t>Volume</a:t>
            </a:r>
          </a:p>
          <a:p>
            <a:r>
              <a:rPr lang="en-US" sz="2300"/>
              <a:t>Bid-ask</a:t>
            </a:r>
          </a:p>
          <a:p>
            <a:r>
              <a:rPr lang="en-US" sz="2300"/>
              <a:t>Prices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hangingPunct="1">
              <a:defRPr/>
            </a:pPr>
            <a:r>
              <a:rPr lang="en-US" dirty="0"/>
              <a:t>Option Value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1524000"/>
            <a:ext cx="68580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solidFill>
                <a:schemeClr val="accent3"/>
              </a:solidFill>
            </a:endParaRPr>
          </a:p>
        </p:txBody>
      </p:sp>
      <p:sp>
        <p:nvSpPr>
          <p:cNvPr id="60419" name="TextBox 4"/>
          <p:cNvSpPr txBox="1">
            <a:spLocks noChangeArrowheads="1"/>
          </p:cNvSpPr>
          <p:nvPr/>
        </p:nvSpPr>
        <p:spPr bwMode="auto">
          <a:xfrm>
            <a:off x="1752600" y="2209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Price</a:t>
            </a: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2667000" y="5486400"/>
            <a:ext cx="693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0                   30                    60                     90 (expiration)                </a:t>
            </a:r>
          </a:p>
          <a:p>
            <a:r>
              <a:rPr lang="en-US" b="0"/>
              <a:t>                          </a:t>
            </a:r>
          </a:p>
          <a:p>
            <a:r>
              <a:rPr lang="en-US" b="0"/>
              <a:t>                                         Time (days)</a:t>
            </a:r>
          </a:p>
        </p:txBody>
      </p:sp>
      <p:sp>
        <p:nvSpPr>
          <p:cNvPr id="12" name="Freeform 11"/>
          <p:cNvSpPr/>
          <p:nvPr/>
        </p:nvSpPr>
        <p:spPr>
          <a:xfrm>
            <a:off x="2822575" y="2794000"/>
            <a:ext cx="4521200" cy="1803400"/>
          </a:xfrm>
          <a:custGeom>
            <a:avLst/>
            <a:gdLst>
              <a:gd name="connsiteX0" fmla="*/ 0 w 4520725"/>
              <a:gd name="connsiteY0" fmla="*/ 786213 h 1802737"/>
              <a:gd name="connsiteX1" fmla="*/ 85458 w 4520725"/>
              <a:gd name="connsiteY1" fmla="*/ 1051132 h 1802737"/>
              <a:gd name="connsiteX2" fmla="*/ 111095 w 4520725"/>
              <a:gd name="connsiteY2" fmla="*/ 811850 h 1802737"/>
              <a:gd name="connsiteX3" fmla="*/ 162370 w 4520725"/>
              <a:gd name="connsiteY3" fmla="*/ 999858 h 1802737"/>
              <a:gd name="connsiteX4" fmla="*/ 213645 w 4520725"/>
              <a:gd name="connsiteY4" fmla="*/ 478564 h 1802737"/>
              <a:gd name="connsiteX5" fmla="*/ 316194 w 4520725"/>
              <a:gd name="connsiteY5" fmla="*/ 1034041 h 1802737"/>
              <a:gd name="connsiteX6" fmla="*/ 384560 w 4520725"/>
              <a:gd name="connsiteY6" fmla="*/ 350377 h 1802737"/>
              <a:gd name="connsiteX7" fmla="*/ 512747 w 4520725"/>
              <a:gd name="connsiteY7" fmla="*/ 948583 h 1802737"/>
              <a:gd name="connsiteX8" fmla="*/ 581114 w 4520725"/>
              <a:gd name="connsiteY8" fmla="*/ 794759 h 1802737"/>
              <a:gd name="connsiteX9" fmla="*/ 658026 w 4520725"/>
              <a:gd name="connsiteY9" fmla="*/ 940037 h 1802737"/>
              <a:gd name="connsiteX10" fmla="*/ 709301 w 4520725"/>
              <a:gd name="connsiteY10" fmla="*/ 974220 h 1802737"/>
              <a:gd name="connsiteX11" fmla="*/ 743484 w 4520725"/>
              <a:gd name="connsiteY11" fmla="*/ 1119499 h 1802737"/>
              <a:gd name="connsiteX12" fmla="*/ 811850 w 4520725"/>
              <a:gd name="connsiteY12" fmla="*/ 811850 h 1802737"/>
              <a:gd name="connsiteX13" fmla="*/ 828942 w 4520725"/>
              <a:gd name="connsiteY13" fmla="*/ 1016949 h 1802737"/>
              <a:gd name="connsiteX14" fmla="*/ 922946 w 4520725"/>
              <a:gd name="connsiteY14" fmla="*/ 418744 h 1802737"/>
              <a:gd name="connsiteX15" fmla="*/ 948583 w 4520725"/>
              <a:gd name="connsiteY15" fmla="*/ 307648 h 1802737"/>
              <a:gd name="connsiteX16" fmla="*/ 991312 w 4520725"/>
              <a:gd name="connsiteY16" fmla="*/ 452927 h 1802737"/>
              <a:gd name="connsiteX17" fmla="*/ 1008403 w 4520725"/>
              <a:gd name="connsiteY17" fmla="*/ 393106 h 1802737"/>
              <a:gd name="connsiteX18" fmla="*/ 1068224 w 4520725"/>
              <a:gd name="connsiteY18" fmla="*/ 734938 h 1802737"/>
              <a:gd name="connsiteX19" fmla="*/ 1128045 w 4520725"/>
              <a:gd name="connsiteY19" fmla="*/ 589660 h 1802737"/>
              <a:gd name="connsiteX20" fmla="*/ 1316052 w 4520725"/>
              <a:gd name="connsiteY20" fmla="*/ 1145136 h 1802737"/>
              <a:gd name="connsiteX21" fmla="*/ 1375873 w 4520725"/>
              <a:gd name="connsiteY21" fmla="*/ 769121 h 1802737"/>
              <a:gd name="connsiteX22" fmla="*/ 1435693 w 4520725"/>
              <a:gd name="connsiteY22" fmla="*/ 1051132 h 1802737"/>
              <a:gd name="connsiteX23" fmla="*/ 1495514 w 4520725"/>
              <a:gd name="connsiteY23" fmla="*/ 743484 h 1802737"/>
              <a:gd name="connsiteX24" fmla="*/ 1546789 w 4520725"/>
              <a:gd name="connsiteY24" fmla="*/ 880217 h 1802737"/>
              <a:gd name="connsiteX25" fmla="*/ 1623701 w 4520725"/>
              <a:gd name="connsiteY25" fmla="*/ 564022 h 1802737"/>
              <a:gd name="connsiteX26" fmla="*/ 1743342 w 4520725"/>
              <a:gd name="connsiteY26" fmla="*/ 1051132 h 1802737"/>
              <a:gd name="connsiteX27" fmla="*/ 1811708 w 4520725"/>
              <a:gd name="connsiteY27" fmla="*/ 410198 h 1802737"/>
              <a:gd name="connsiteX28" fmla="*/ 1880075 w 4520725"/>
              <a:gd name="connsiteY28" fmla="*/ 743484 h 1802737"/>
              <a:gd name="connsiteX29" fmla="*/ 1982624 w 4520725"/>
              <a:gd name="connsiteY29" fmla="*/ 42729 h 1802737"/>
              <a:gd name="connsiteX30" fmla="*/ 2042445 w 4520725"/>
              <a:gd name="connsiteY30" fmla="*/ 734938 h 1802737"/>
              <a:gd name="connsiteX31" fmla="*/ 2042445 w 4520725"/>
              <a:gd name="connsiteY31" fmla="*/ 717846 h 1802737"/>
              <a:gd name="connsiteX32" fmla="*/ 2085174 w 4520725"/>
              <a:gd name="connsiteY32" fmla="*/ 393106 h 1802737"/>
              <a:gd name="connsiteX33" fmla="*/ 2153540 w 4520725"/>
              <a:gd name="connsiteY33" fmla="*/ 632389 h 1802737"/>
              <a:gd name="connsiteX34" fmla="*/ 2213360 w 4520725"/>
              <a:gd name="connsiteY34" fmla="*/ 410198 h 1802737"/>
              <a:gd name="connsiteX35" fmla="*/ 2290273 w 4520725"/>
              <a:gd name="connsiteY35" fmla="*/ 734938 h 1802737"/>
              <a:gd name="connsiteX36" fmla="*/ 2444097 w 4520725"/>
              <a:gd name="connsiteY36" fmla="*/ 128187 h 1802737"/>
              <a:gd name="connsiteX37" fmla="*/ 2555192 w 4520725"/>
              <a:gd name="connsiteY37" fmla="*/ 931491 h 1802737"/>
              <a:gd name="connsiteX38" fmla="*/ 2691925 w 4520725"/>
              <a:gd name="connsiteY38" fmla="*/ 452927 h 1802737"/>
              <a:gd name="connsiteX39" fmla="*/ 2803020 w 4520725"/>
              <a:gd name="connsiteY39" fmla="*/ 700755 h 1802737"/>
              <a:gd name="connsiteX40" fmla="*/ 2811566 w 4520725"/>
              <a:gd name="connsiteY40" fmla="*/ 358923 h 1802737"/>
              <a:gd name="connsiteX41" fmla="*/ 2914116 w 4520725"/>
              <a:gd name="connsiteY41" fmla="*/ 846033 h 1802737"/>
              <a:gd name="connsiteX42" fmla="*/ 2956845 w 4520725"/>
              <a:gd name="connsiteY42" fmla="*/ 709301 h 1802737"/>
              <a:gd name="connsiteX43" fmla="*/ 2991028 w 4520725"/>
              <a:gd name="connsiteY43" fmla="*/ 640934 h 1802737"/>
              <a:gd name="connsiteX44" fmla="*/ 3042303 w 4520725"/>
              <a:gd name="connsiteY44" fmla="*/ 316194 h 1802737"/>
              <a:gd name="connsiteX45" fmla="*/ 3076486 w 4520725"/>
              <a:gd name="connsiteY45" fmla="*/ 153824 h 1802737"/>
              <a:gd name="connsiteX46" fmla="*/ 3170489 w 4520725"/>
              <a:gd name="connsiteY46" fmla="*/ 1110953 h 1802737"/>
              <a:gd name="connsiteX47" fmla="*/ 3179035 w 4520725"/>
              <a:gd name="connsiteY47" fmla="*/ 905854 h 1802737"/>
              <a:gd name="connsiteX48" fmla="*/ 3281585 w 4520725"/>
              <a:gd name="connsiteY48" fmla="*/ 1042587 h 1802737"/>
              <a:gd name="connsiteX49" fmla="*/ 3307222 w 4520725"/>
              <a:gd name="connsiteY49" fmla="*/ 897308 h 1802737"/>
              <a:gd name="connsiteX50" fmla="*/ 3341405 w 4520725"/>
              <a:gd name="connsiteY50" fmla="*/ 717846 h 1802737"/>
              <a:gd name="connsiteX51" fmla="*/ 3495230 w 4520725"/>
              <a:gd name="connsiteY51" fmla="*/ 179461 h 1802737"/>
              <a:gd name="connsiteX52" fmla="*/ 3691783 w 4520725"/>
              <a:gd name="connsiteY52" fmla="*/ 1392964 h 1802737"/>
              <a:gd name="connsiteX53" fmla="*/ 3777241 w 4520725"/>
              <a:gd name="connsiteY53" fmla="*/ 538385 h 1802737"/>
              <a:gd name="connsiteX54" fmla="*/ 3965248 w 4520725"/>
              <a:gd name="connsiteY54" fmla="*/ 1025495 h 1802737"/>
              <a:gd name="connsiteX55" fmla="*/ 3990886 w 4520725"/>
              <a:gd name="connsiteY55" fmla="*/ 461473 h 1802737"/>
              <a:gd name="connsiteX56" fmla="*/ 4016523 w 4520725"/>
              <a:gd name="connsiteY56" fmla="*/ 290557 h 1802737"/>
              <a:gd name="connsiteX57" fmla="*/ 4213076 w 4520725"/>
              <a:gd name="connsiteY57" fmla="*/ 837488 h 1802737"/>
              <a:gd name="connsiteX58" fmla="*/ 4281443 w 4520725"/>
              <a:gd name="connsiteY58" fmla="*/ 51275 h 1802737"/>
              <a:gd name="connsiteX59" fmla="*/ 4443813 w 4520725"/>
              <a:gd name="connsiteY59" fmla="*/ 427289 h 1802737"/>
              <a:gd name="connsiteX60" fmla="*/ 4520725 w 4520725"/>
              <a:gd name="connsiteY60" fmla="*/ 0 h 180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520725" h="1802737">
                <a:moveTo>
                  <a:pt x="0" y="786213"/>
                </a:moveTo>
                <a:lnTo>
                  <a:pt x="85458" y="1051132"/>
                </a:lnTo>
                <a:lnTo>
                  <a:pt x="111095" y="811850"/>
                </a:lnTo>
                <a:lnTo>
                  <a:pt x="162370" y="999858"/>
                </a:lnTo>
                <a:lnTo>
                  <a:pt x="213645" y="478564"/>
                </a:lnTo>
                <a:cubicBezTo>
                  <a:pt x="317198" y="1056740"/>
                  <a:pt x="316194" y="1245025"/>
                  <a:pt x="316194" y="1034041"/>
                </a:cubicBezTo>
                <a:lnTo>
                  <a:pt x="384560" y="350377"/>
                </a:lnTo>
                <a:lnTo>
                  <a:pt x="512747" y="948583"/>
                </a:lnTo>
                <a:lnTo>
                  <a:pt x="581114" y="794759"/>
                </a:lnTo>
                <a:lnTo>
                  <a:pt x="658026" y="940037"/>
                </a:lnTo>
                <a:cubicBezTo>
                  <a:pt x="720319" y="975633"/>
                  <a:pt x="740812" y="974220"/>
                  <a:pt x="709301" y="974220"/>
                </a:cubicBezTo>
                <a:lnTo>
                  <a:pt x="743484" y="1119499"/>
                </a:lnTo>
                <a:lnTo>
                  <a:pt x="811850" y="811850"/>
                </a:lnTo>
                <a:lnTo>
                  <a:pt x="828942" y="1016949"/>
                </a:lnTo>
                <a:lnTo>
                  <a:pt x="922946" y="418744"/>
                </a:lnTo>
                <a:lnTo>
                  <a:pt x="948583" y="307648"/>
                </a:lnTo>
                <a:lnTo>
                  <a:pt x="991312" y="452927"/>
                </a:lnTo>
                <a:lnTo>
                  <a:pt x="1008403" y="393106"/>
                </a:lnTo>
                <a:lnTo>
                  <a:pt x="1068224" y="734938"/>
                </a:lnTo>
                <a:lnTo>
                  <a:pt x="1128045" y="589660"/>
                </a:lnTo>
                <a:lnTo>
                  <a:pt x="1316052" y="1145136"/>
                </a:lnTo>
                <a:lnTo>
                  <a:pt x="1375873" y="769121"/>
                </a:lnTo>
                <a:lnTo>
                  <a:pt x="1435693" y="1051132"/>
                </a:lnTo>
                <a:lnTo>
                  <a:pt x="1495514" y="743484"/>
                </a:lnTo>
                <a:lnTo>
                  <a:pt x="1546789" y="880217"/>
                </a:lnTo>
                <a:lnTo>
                  <a:pt x="1623701" y="564022"/>
                </a:lnTo>
                <a:lnTo>
                  <a:pt x="1743342" y="1051132"/>
                </a:lnTo>
                <a:lnTo>
                  <a:pt x="1811708" y="410198"/>
                </a:lnTo>
                <a:lnTo>
                  <a:pt x="1880075" y="743484"/>
                </a:lnTo>
                <a:lnTo>
                  <a:pt x="1982624" y="42729"/>
                </a:lnTo>
                <a:cubicBezTo>
                  <a:pt x="2002564" y="273465"/>
                  <a:pt x="2022004" y="504246"/>
                  <a:pt x="2042445" y="734938"/>
                </a:cubicBezTo>
                <a:cubicBezTo>
                  <a:pt x="2042948" y="740613"/>
                  <a:pt x="2042445" y="723543"/>
                  <a:pt x="2042445" y="717846"/>
                </a:cubicBezTo>
                <a:lnTo>
                  <a:pt x="2085174" y="393106"/>
                </a:lnTo>
                <a:lnTo>
                  <a:pt x="2153540" y="632389"/>
                </a:lnTo>
                <a:lnTo>
                  <a:pt x="2213360" y="410198"/>
                </a:lnTo>
                <a:lnTo>
                  <a:pt x="2290273" y="734938"/>
                </a:lnTo>
                <a:lnTo>
                  <a:pt x="2444097" y="128187"/>
                </a:lnTo>
                <a:lnTo>
                  <a:pt x="2555192" y="931491"/>
                </a:lnTo>
                <a:lnTo>
                  <a:pt x="2691925" y="452927"/>
                </a:lnTo>
                <a:lnTo>
                  <a:pt x="2803020" y="700755"/>
                </a:lnTo>
                <a:lnTo>
                  <a:pt x="2811566" y="358923"/>
                </a:lnTo>
                <a:lnTo>
                  <a:pt x="2914116" y="846033"/>
                </a:lnTo>
                <a:lnTo>
                  <a:pt x="2956845" y="709301"/>
                </a:lnTo>
                <a:lnTo>
                  <a:pt x="2991028" y="640934"/>
                </a:lnTo>
                <a:lnTo>
                  <a:pt x="3042303" y="316194"/>
                </a:lnTo>
                <a:lnTo>
                  <a:pt x="3076486" y="153824"/>
                </a:lnTo>
                <a:lnTo>
                  <a:pt x="3170489" y="1110953"/>
                </a:lnTo>
                <a:lnTo>
                  <a:pt x="3179035" y="905854"/>
                </a:lnTo>
                <a:lnTo>
                  <a:pt x="3281585" y="1042587"/>
                </a:lnTo>
                <a:lnTo>
                  <a:pt x="3307222" y="897308"/>
                </a:lnTo>
                <a:cubicBezTo>
                  <a:pt x="3342579" y="729363"/>
                  <a:pt x="3341405" y="790248"/>
                  <a:pt x="3341405" y="717846"/>
                </a:cubicBezTo>
                <a:lnTo>
                  <a:pt x="3495230" y="179461"/>
                </a:lnTo>
                <a:cubicBezTo>
                  <a:pt x="3560301" y="584034"/>
                  <a:pt x="3691783" y="1802737"/>
                  <a:pt x="3691783" y="1392964"/>
                </a:cubicBezTo>
                <a:lnTo>
                  <a:pt x="3777241" y="538385"/>
                </a:lnTo>
                <a:lnTo>
                  <a:pt x="3965248" y="1025495"/>
                </a:lnTo>
                <a:lnTo>
                  <a:pt x="3990886" y="461473"/>
                </a:lnTo>
                <a:lnTo>
                  <a:pt x="4016523" y="290557"/>
                </a:lnTo>
                <a:lnTo>
                  <a:pt x="4213076" y="837488"/>
                </a:lnTo>
                <a:lnTo>
                  <a:pt x="4281443" y="51275"/>
                </a:lnTo>
                <a:lnTo>
                  <a:pt x="4443813" y="427289"/>
                </a:lnTo>
                <a:lnTo>
                  <a:pt x="4520725" y="0"/>
                </a:lnTo>
              </a:path>
            </a:pathLst>
          </a:cu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525294" y="3390106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813051" y="2820989"/>
            <a:ext cx="4545013" cy="896937"/>
          </a:xfrm>
          <a:custGeom>
            <a:avLst/>
            <a:gdLst>
              <a:gd name="connsiteX0" fmla="*/ 0 w 4545874"/>
              <a:gd name="connsiteY0" fmla="*/ 783772 h 896983"/>
              <a:gd name="connsiteX1" fmla="*/ 156754 w 4545874"/>
              <a:gd name="connsiteY1" fmla="*/ 870857 h 896983"/>
              <a:gd name="connsiteX2" fmla="*/ 461554 w 4545874"/>
              <a:gd name="connsiteY2" fmla="*/ 679269 h 896983"/>
              <a:gd name="connsiteX3" fmla="*/ 714102 w 4545874"/>
              <a:gd name="connsiteY3" fmla="*/ 896983 h 896983"/>
              <a:gd name="connsiteX4" fmla="*/ 870857 w 4545874"/>
              <a:gd name="connsiteY4" fmla="*/ 766354 h 896983"/>
              <a:gd name="connsiteX5" fmla="*/ 1062445 w 4545874"/>
              <a:gd name="connsiteY5" fmla="*/ 836023 h 896983"/>
              <a:gd name="connsiteX6" fmla="*/ 1323702 w 4545874"/>
              <a:gd name="connsiteY6" fmla="*/ 618309 h 896983"/>
              <a:gd name="connsiteX7" fmla="*/ 1593668 w 4545874"/>
              <a:gd name="connsiteY7" fmla="*/ 740229 h 896983"/>
              <a:gd name="connsiteX8" fmla="*/ 1898468 w 4545874"/>
              <a:gd name="connsiteY8" fmla="*/ 522514 h 896983"/>
              <a:gd name="connsiteX9" fmla="*/ 2098765 w 4545874"/>
              <a:gd name="connsiteY9" fmla="*/ 618309 h 896983"/>
              <a:gd name="connsiteX10" fmla="*/ 2360022 w 4545874"/>
              <a:gd name="connsiteY10" fmla="*/ 461554 h 896983"/>
              <a:gd name="connsiteX11" fmla="*/ 2412274 w 4545874"/>
              <a:gd name="connsiteY11" fmla="*/ 365760 h 896983"/>
              <a:gd name="connsiteX12" fmla="*/ 2629988 w 4545874"/>
              <a:gd name="connsiteY12" fmla="*/ 409303 h 896983"/>
              <a:gd name="connsiteX13" fmla="*/ 2708365 w 4545874"/>
              <a:gd name="connsiteY13" fmla="*/ 505097 h 896983"/>
              <a:gd name="connsiteX14" fmla="*/ 2978331 w 4545874"/>
              <a:gd name="connsiteY14" fmla="*/ 391886 h 896983"/>
              <a:gd name="connsiteX15" fmla="*/ 3274422 w 4545874"/>
              <a:gd name="connsiteY15" fmla="*/ 531223 h 896983"/>
              <a:gd name="connsiteX16" fmla="*/ 3387634 w 4545874"/>
              <a:gd name="connsiteY16" fmla="*/ 409303 h 896983"/>
              <a:gd name="connsiteX17" fmla="*/ 3753394 w 4545874"/>
              <a:gd name="connsiteY17" fmla="*/ 505097 h 896983"/>
              <a:gd name="connsiteX18" fmla="*/ 3770811 w 4545874"/>
              <a:gd name="connsiteY18" fmla="*/ 391886 h 896983"/>
              <a:gd name="connsiteX19" fmla="*/ 4119154 w 4545874"/>
              <a:gd name="connsiteY19" fmla="*/ 391886 h 896983"/>
              <a:gd name="connsiteX20" fmla="*/ 4197531 w 4545874"/>
              <a:gd name="connsiteY20" fmla="*/ 278674 h 896983"/>
              <a:gd name="connsiteX21" fmla="*/ 4328160 w 4545874"/>
              <a:gd name="connsiteY21" fmla="*/ 278674 h 896983"/>
              <a:gd name="connsiteX22" fmla="*/ 4415245 w 4545874"/>
              <a:gd name="connsiteY22" fmla="*/ 165463 h 896983"/>
              <a:gd name="connsiteX23" fmla="*/ 4519748 w 4545874"/>
              <a:gd name="connsiteY23" fmla="*/ 156754 h 896983"/>
              <a:gd name="connsiteX24" fmla="*/ 4545874 w 4545874"/>
              <a:gd name="connsiteY24" fmla="*/ 0 h 89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45874" h="896983">
                <a:moveTo>
                  <a:pt x="0" y="783772"/>
                </a:moveTo>
                <a:lnTo>
                  <a:pt x="156754" y="870857"/>
                </a:lnTo>
                <a:lnTo>
                  <a:pt x="461554" y="679269"/>
                </a:lnTo>
                <a:lnTo>
                  <a:pt x="714102" y="896983"/>
                </a:lnTo>
                <a:lnTo>
                  <a:pt x="870857" y="766354"/>
                </a:lnTo>
                <a:lnTo>
                  <a:pt x="1062445" y="836023"/>
                </a:lnTo>
                <a:lnTo>
                  <a:pt x="1323702" y="618309"/>
                </a:lnTo>
                <a:lnTo>
                  <a:pt x="1593668" y="740229"/>
                </a:lnTo>
                <a:lnTo>
                  <a:pt x="1898468" y="522514"/>
                </a:lnTo>
                <a:lnTo>
                  <a:pt x="2098765" y="618309"/>
                </a:lnTo>
                <a:lnTo>
                  <a:pt x="2360022" y="461554"/>
                </a:lnTo>
                <a:lnTo>
                  <a:pt x="2412274" y="365760"/>
                </a:lnTo>
                <a:lnTo>
                  <a:pt x="2629988" y="409303"/>
                </a:lnTo>
                <a:lnTo>
                  <a:pt x="2708365" y="505097"/>
                </a:lnTo>
                <a:lnTo>
                  <a:pt x="2978331" y="391886"/>
                </a:lnTo>
                <a:lnTo>
                  <a:pt x="3274422" y="531223"/>
                </a:lnTo>
                <a:lnTo>
                  <a:pt x="3387634" y="409303"/>
                </a:lnTo>
                <a:lnTo>
                  <a:pt x="3753394" y="505097"/>
                </a:lnTo>
                <a:lnTo>
                  <a:pt x="3770811" y="391886"/>
                </a:lnTo>
                <a:lnTo>
                  <a:pt x="4119154" y="391886"/>
                </a:lnTo>
                <a:lnTo>
                  <a:pt x="4197531" y="278674"/>
                </a:lnTo>
                <a:lnTo>
                  <a:pt x="4328160" y="278674"/>
                </a:lnTo>
                <a:lnTo>
                  <a:pt x="4415245" y="165463"/>
                </a:lnTo>
                <a:lnTo>
                  <a:pt x="4519748" y="156754"/>
                </a:lnTo>
                <a:lnTo>
                  <a:pt x="4545874" y="0"/>
                </a:lnTo>
              </a:path>
            </a:pathLst>
          </a:cu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Time Decay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300" u="sng"/>
              <a:t>Example</a:t>
            </a:r>
            <a:r>
              <a:rPr lang="en-US" sz="2300"/>
              <a:t> – Given an exercise price of $55, what are the likely call option premiums, given stock prices of 50, 56, and 60 dollars?</a:t>
            </a:r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2438400" y="2743200"/>
          <a:ext cx="77724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5" name="Worksheet" r:id="rId3" imgW="4405884" imgH="1763206" progId="Excel.Sheet.8">
                  <p:embed/>
                </p:oleObj>
              </mc:Choice>
              <mc:Fallback>
                <p:oleObj name="Worksheet" r:id="rId3" imgW="4405884" imgH="1763206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77724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body" idx="1"/>
          </p:nvPr>
        </p:nvSpPr>
        <p:spPr>
          <a:xfrm>
            <a:off x="2133600" y="1295400"/>
            <a:ext cx="8001000" cy="44958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Intrinsic Value &amp; Time Premium graphed</a:t>
            </a:r>
          </a:p>
          <a:p>
            <a:endParaRPr lang="en-US"/>
          </a:p>
        </p:txBody>
      </p:sp>
      <p:sp>
        <p:nvSpPr>
          <p:cNvPr id="59395" name="Rectangle 3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Time Decay</a:t>
            </a:r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>
            <a:off x="3048000" y="3200400"/>
            <a:ext cx="0" cy="2286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>
            <a:off x="3048000" y="5486400"/>
            <a:ext cx="5257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2057400" y="3124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Option Price</a:t>
            </a:r>
          </a:p>
        </p:txBody>
      </p:sp>
      <p:sp>
        <p:nvSpPr>
          <p:cNvPr id="61446" name="Rectangle 7"/>
          <p:cNvSpPr>
            <a:spLocks noChangeArrowheads="1"/>
          </p:cNvSpPr>
          <p:nvPr/>
        </p:nvSpPr>
        <p:spPr bwMode="auto">
          <a:xfrm>
            <a:off x="8610600" y="5334001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Stock Price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>
            <a:off x="3048000" y="5486400"/>
            <a:ext cx="2667000" cy="0"/>
          </a:xfrm>
          <a:prstGeom prst="line">
            <a:avLst/>
          </a:prstGeom>
          <a:noFill/>
          <a:ln w="1015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 flipV="1">
            <a:off x="5715000" y="3581400"/>
            <a:ext cx="1905000" cy="1905000"/>
          </a:xfrm>
          <a:prstGeom prst="line">
            <a:avLst/>
          </a:prstGeom>
          <a:noFill/>
          <a:ln w="761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Arc 10"/>
          <p:cNvSpPr>
            <a:spLocks/>
          </p:cNvSpPr>
          <p:nvPr/>
        </p:nvSpPr>
        <p:spPr bwMode="auto">
          <a:xfrm>
            <a:off x="3048000" y="609600"/>
            <a:ext cx="4376738" cy="4800600"/>
          </a:xfrm>
          <a:custGeom>
            <a:avLst/>
            <a:gdLst>
              <a:gd name="T0" fmla="*/ 4376738 w 16994"/>
              <a:gd name="T1" fmla="*/ 2963259 h 21600"/>
              <a:gd name="T2" fmla="*/ 0 w 16994"/>
              <a:gd name="T3" fmla="*/ 4800600 h 21600"/>
              <a:gd name="T4" fmla="*/ 0 w 16994"/>
              <a:gd name="T5" fmla="*/ 0 h 21600"/>
              <a:gd name="T6" fmla="*/ 0 60000 65536"/>
              <a:gd name="T7" fmla="*/ 0 60000 65536"/>
              <a:gd name="T8" fmla="*/ 0 60000 65536"/>
              <a:gd name="T9" fmla="*/ 0 w 16994"/>
              <a:gd name="T10" fmla="*/ 0 h 21600"/>
              <a:gd name="T11" fmla="*/ 16994 w 169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94" h="21600" fill="none" extrusionOk="0">
                <a:moveTo>
                  <a:pt x="16993" y="13332"/>
                </a:moveTo>
                <a:cubicBezTo>
                  <a:pt x="12899" y="18551"/>
                  <a:pt x="6633" y="21599"/>
                  <a:pt x="0" y="21600"/>
                </a:cubicBezTo>
              </a:path>
              <a:path w="16994" h="21600" stroke="0" extrusionOk="0">
                <a:moveTo>
                  <a:pt x="16993" y="13332"/>
                </a:moveTo>
                <a:cubicBezTo>
                  <a:pt x="12899" y="18551"/>
                  <a:pt x="6633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Arc 11"/>
          <p:cNvSpPr>
            <a:spLocks/>
          </p:cNvSpPr>
          <p:nvPr/>
        </p:nvSpPr>
        <p:spPr bwMode="auto">
          <a:xfrm rot="-540000">
            <a:off x="2711451" y="1028700"/>
            <a:ext cx="4640263" cy="3968750"/>
          </a:xfrm>
          <a:custGeom>
            <a:avLst/>
            <a:gdLst>
              <a:gd name="T0" fmla="*/ 4640263 w 15060"/>
              <a:gd name="T1" fmla="*/ 2845924 h 21600"/>
              <a:gd name="T2" fmla="*/ 0 w 15060"/>
              <a:gd name="T3" fmla="*/ 3968750 h 21600"/>
              <a:gd name="T4" fmla="*/ 1541 w 15060"/>
              <a:gd name="T5" fmla="*/ 0 h 21600"/>
              <a:gd name="T6" fmla="*/ 0 60000 65536"/>
              <a:gd name="T7" fmla="*/ 0 60000 65536"/>
              <a:gd name="T8" fmla="*/ 0 60000 65536"/>
              <a:gd name="T9" fmla="*/ 0 w 15060"/>
              <a:gd name="T10" fmla="*/ 0 h 21600"/>
              <a:gd name="T11" fmla="*/ 15060 w 150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60" h="21600" fill="none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15060" h="21600" stroke="0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3886200" y="1905000"/>
            <a:ext cx="16002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Days to Expiration</a:t>
            </a:r>
          </a:p>
          <a:p>
            <a:pPr>
              <a:spcBef>
                <a:spcPct val="50000"/>
              </a:spcBef>
            </a:pPr>
            <a:r>
              <a:rPr lang="en-US"/>
              <a:t>90</a:t>
            </a:r>
          </a:p>
          <a:p>
            <a:pPr>
              <a:spcBef>
                <a:spcPct val="50000"/>
              </a:spcBef>
            </a:pPr>
            <a:r>
              <a:rPr lang="en-US"/>
              <a:t>60</a:t>
            </a:r>
          </a:p>
          <a:p>
            <a:pPr>
              <a:spcBef>
                <a:spcPct val="50000"/>
              </a:spcBef>
            </a:pPr>
            <a:r>
              <a:rPr lang="en-US"/>
              <a:t>30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3" name="Line 14"/>
          <p:cNvSpPr>
            <a:spLocks noChangeShapeType="1"/>
          </p:cNvSpPr>
          <p:nvPr/>
        </p:nvSpPr>
        <p:spPr bwMode="auto">
          <a:xfrm>
            <a:off x="4191000" y="28194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Line 15"/>
          <p:cNvSpPr>
            <a:spLocks noChangeShapeType="1"/>
          </p:cNvSpPr>
          <p:nvPr/>
        </p:nvSpPr>
        <p:spPr bwMode="auto">
          <a:xfrm>
            <a:off x="4191000" y="32004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Line 16"/>
          <p:cNvSpPr>
            <a:spLocks noChangeShapeType="1"/>
          </p:cNvSpPr>
          <p:nvPr/>
        </p:nvSpPr>
        <p:spPr bwMode="auto">
          <a:xfrm>
            <a:off x="4114800" y="36576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Arc 11"/>
          <p:cNvSpPr>
            <a:spLocks/>
          </p:cNvSpPr>
          <p:nvPr/>
        </p:nvSpPr>
        <p:spPr bwMode="auto">
          <a:xfrm rot="-540000">
            <a:off x="2670969" y="913417"/>
            <a:ext cx="4640263" cy="3968750"/>
          </a:xfrm>
          <a:custGeom>
            <a:avLst/>
            <a:gdLst>
              <a:gd name="T0" fmla="*/ 4640263 w 15060"/>
              <a:gd name="T1" fmla="*/ 2845924 h 21600"/>
              <a:gd name="T2" fmla="*/ 0 w 15060"/>
              <a:gd name="T3" fmla="*/ 3968750 h 21600"/>
              <a:gd name="T4" fmla="*/ 1541 w 15060"/>
              <a:gd name="T5" fmla="*/ 0 h 21600"/>
              <a:gd name="T6" fmla="*/ 0 60000 65536"/>
              <a:gd name="T7" fmla="*/ 0 60000 65536"/>
              <a:gd name="T8" fmla="*/ 0 60000 65536"/>
              <a:gd name="T9" fmla="*/ 0 w 15060"/>
              <a:gd name="T10" fmla="*/ 0 h 21600"/>
              <a:gd name="T11" fmla="*/ 15060 w 150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60" h="21600" fill="none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15060" h="21600" stroke="0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814</TotalTime>
  <Words>306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Equation</vt:lpstr>
      <vt:lpstr>Worksheet</vt:lpstr>
      <vt:lpstr>Derivatives</vt:lpstr>
      <vt:lpstr>Option Review</vt:lpstr>
      <vt:lpstr>Options Review</vt:lpstr>
      <vt:lpstr>Option Review</vt:lpstr>
      <vt:lpstr>PowerPoint Presentation</vt:lpstr>
      <vt:lpstr>Option Concepts</vt:lpstr>
      <vt:lpstr>Option Value</vt:lpstr>
      <vt:lpstr>Time Decay</vt:lpstr>
      <vt:lpstr>Time Decay</vt:lpstr>
      <vt:lpstr>Exotic Options</vt:lpstr>
      <vt:lpstr>Barrier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377</cp:revision>
  <dcterms:created xsi:type="dcterms:W3CDTF">2007-08-26T18:21:43Z</dcterms:created>
  <dcterms:modified xsi:type="dcterms:W3CDTF">2019-07-31T18:14:51Z</dcterms:modified>
</cp:coreProperties>
</file>