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7" r:id="rId3"/>
    <p:sldId id="293" r:id="rId4"/>
    <p:sldId id="294" r:id="rId5"/>
    <p:sldId id="295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3" autoAdjust="0"/>
    <p:restoredTop sz="94660"/>
  </p:normalViewPr>
  <p:slideViewPr>
    <p:cSldViewPr>
      <p:cViewPr varScale="1">
        <p:scale>
          <a:sx n="63" d="100"/>
          <a:sy n="63" d="100"/>
        </p:scale>
        <p:origin x="74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7DC34BF-6BBC-482A-BB2E-8428F35E9052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65CE17E-3D24-43E9-8EA0-A96B3925B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11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8A7273-21BE-4EFF-B5AF-B7997CBF1FC8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321E3E-1BF2-41AF-A992-59D953D11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62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 descr="Solid diamond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50178" name="Rectangle 3" descr="Solid diamond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17</a:t>
            </a:r>
          </a:p>
        </p:txBody>
      </p:sp>
      <p:sp>
        <p:nvSpPr>
          <p:cNvPr id="50179" name="Rectangle 4" descr="Solid diamond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50180" name="Rectangle 5" descr="Solid diamond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50181" name="Rectangle 6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0182" name="Rectangle 7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3213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9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4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 descr="Solid diamond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52226" name="Rectangle 3" descr="Solid diamond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18</a:t>
            </a:r>
          </a:p>
        </p:txBody>
      </p:sp>
      <p:sp>
        <p:nvSpPr>
          <p:cNvPr id="52227" name="Rectangle 4" descr="Solid diamond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52228" name="Rectangle 5" descr="Solid diamond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52229" name="Rectangle 6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2230" name="Rectangle 7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3213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9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91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5620175-16C2-4D1D-97AE-0D3E3A102E9E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F44DCA-3CB8-44DB-9DC7-E271F84C0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32C04-6095-417C-8516-8DCA41BD03D9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44EFC-D6B3-43F1-8941-AE6714B63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B6DB7-54AD-403D-838B-9CC6E015FEFE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A8B1B-B76B-41F4-B7A9-58BDC9FC9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EC63A-4053-4A58-A0A2-92A4920487AF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7E27F-A77D-41C5-9844-4B46B6D55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0697F9-E194-4B8C-8E4A-C962E97C60B9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1C5256-1F5B-469B-A53A-2EB4BF78E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0ACC33-3EB1-44E6-A0A2-84C924496048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F01597-1D67-4C3D-9079-520E5A3E3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8BBC6B-F865-41D5-BEC1-A31906FB95C6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4CC160-3431-427D-AEE3-BD1634E70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1EC91D-5C28-4EEC-A73C-407D8E669954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E97087-B9F2-4E77-9E75-4A573A6BB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FEEB7-CE3A-421B-83B0-3E186646CA15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2B753-653B-419F-B8E4-0EF751935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8CBFCC-CE75-4F4C-AF01-216B7B99CEF7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DD761D-FE2D-4F34-A480-7DEF48FEC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12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0778B68-3E44-450E-8A9D-A42EDBDE3D93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18B4348-CE33-4565-81A0-4A4ED6C79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3DAECDE-E1AC-4D7D-B215-CE93FE5BA9AE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F3AEE02-A05B-4D10-8B33-1D2C2D868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2" r:id="rId2"/>
    <p:sldLayoutId id="2147483687" r:id="rId3"/>
    <p:sldLayoutId id="2147483688" r:id="rId4"/>
    <p:sldLayoutId id="2147483689" r:id="rId5"/>
    <p:sldLayoutId id="2147483690" r:id="rId6"/>
    <p:sldLayoutId id="2147483683" r:id="rId7"/>
    <p:sldLayoutId id="2147483691" r:id="rId8"/>
    <p:sldLayoutId id="2147483692" r:id="rId9"/>
    <p:sldLayoutId id="2147483684" r:id="rId10"/>
    <p:sldLayoutId id="21474836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Derivatives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2209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/>
              <a:t>Lecture 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>
                <a:effectLst/>
              </a:rPr>
              <a:t>MBS Valuation</a:t>
            </a:r>
          </a:p>
        </p:txBody>
      </p:sp>
      <p:sp>
        <p:nvSpPr>
          <p:cNvPr id="583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1900" b="1" u="sng"/>
              <a:t>Example</a:t>
            </a:r>
          </a:p>
          <a:p>
            <a:pPr>
              <a:buFont typeface="Wingdings 3" pitchFamily="18" charset="2"/>
              <a:buNone/>
            </a:pPr>
            <a:r>
              <a:rPr lang="en-US" sz="1900"/>
              <a:t>	A mortgage pool contains $13,000,000 in loans made to homeowners. The weighted average maturity of these mortgages is 22 years. The weighted average interest rate charged on the loans is 6.5%. If the mortgage pool requires a risk adjusted yield to maturity of 7.4%, what is the value of the mortgage pool? </a:t>
            </a:r>
          </a:p>
          <a:p>
            <a:pPr>
              <a:buFont typeface="Wingdings 3" pitchFamily="18" charset="2"/>
              <a:buNone/>
            </a:pPr>
            <a:endParaRPr lang="en-US" sz="1900"/>
          </a:p>
          <a:p>
            <a:pPr>
              <a:buFont typeface="Wingdings 3" pitchFamily="18" charset="2"/>
              <a:buNone/>
            </a:pPr>
            <a:r>
              <a:rPr lang="en-US" sz="1900"/>
              <a:t> </a:t>
            </a:r>
            <a:r>
              <a:rPr lang="en-US" sz="1900" b="1"/>
              <a:t>	</a:t>
            </a:r>
            <a:r>
              <a:rPr lang="en-US" sz="1900" b="1" u="sng"/>
              <a:t>Instead, assume the loans are completely prepaid at the end of year 15.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>
                <a:effectLst/>
              </a:rPr>
              <a:t>MBS Valuation</a:t>
            </a:r>
          </a:p>
        </p:txBody>
      </p:sp>
      <p:sp>
        <p:nvSpPr>
          <p:cNvPr id="593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1900" b="1" u="sng"/>
              <a:t>Example</a:t>
            </a:r>
          </a:p>
          <a:p>
            <a:pPr>
              <a:buFont typeface="Wingdings 3" pitchFamily="18" charset="2"/>
              <a:buNone/>
            </a:pPr>
            <a:r>
              <a:rPr lang="en-US" sz="1900"/>
              <a:t>	A mortgage pool contains $13,000,000 in loans made to homeowners. The weighted average maturity of these mortgages is 22 years. The weighted average interest rate charged on the loans is 6.5%. If the mortgage pool requires a risk adjusted yield to maturity of 7.4%, what is the value of the mortgage pool? </a:t>
            </a:r>
          </a:p>
          <a:p>
            <a:pPr>
              <a:buFont typeface="Wingdings 3" pitchFamily="18" charset="2"/>
              <a:buNone/>
            </a:pPr>
            <a:r>
              <a:rPr lang="en-US" sz="1900"/>
              <a:t> </a:t>
            </a:r>
            <a:r>
              <a:rPr lang="en-US" sz="1900" b="1"/>
              <a:t>	</a:t>
            </a:r>
            <a:r>
              <a:rPr lang="en-US" sz="1900" b="1" u="sng"/>
              <a:t>Instead, assume the loans are completely prepaid at the end of year 15. </a:t>
            </a:r>
            <a:endParaRPr lang="en-US" sz="1900"/>
          </a:p>
          <a:p>
            <a:pPr>
              <a:buFont typeface="Wingdings 3" pitchFamily="18" charset="2"/>
              <a:buNone/>
            </a:pPr>
            <a:endParaRPr lang="en-US" sz="1900"/>
          </a:p>
          <a:p>
            <a:pPr>
              <a:buFont typeface="Wingdings 3" pitchFamily="18" charset="2"/>
              <a:buNone/>
            </a:pPr>
            <a:r>
              <a:rPr lang="en-US" sz="1900"/>
              <a:t>Step 1 – Same as before. Calculate the monthly payment</a:t>
            </a:r>
          </a:p>
          <a:p>
            <a:pPr>
              <a:buFont typeface="Wingdings 3" pitchFamily="18" charset="2"/>
              <a:buNone/>
            </a:pPr>
            <a:endParaRPr lang="en-US" sz="1900"/>
          </a:p>
          <a:p>
            <a:pPr>
              <a:buFont typeface="Wingdings 3" pitchFamily="18" charset="2"/>
              <a:buNone/>
            </a:pPr>
            <a:r>
              <a:rPr lang="en-US" sz="1900"/>
              <a:t>		PMT = 92,682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>
                <a:effectLst/>
              </a:rPr>
              <a:t>MBS Valuation</a:t>
            </a:r>
          </a:p>
        </p:txBody>
      </p:sp>
      <p:sp>
        <p:nvSpPr>
          <p:cNvPr id="604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1900" b="1" u="sng"/>
              <a:t>Example</a:t>
            </a:r>
          </a:p>
          <a:p>
            <a:pPr>
              <a:buFont typeface="Wingdings 3" pitchFamily="18" charset="2"/>
              <a:buNone/>
            </a:pPr>
            <a:r>
              <a:rPr lang="en-US" sz="1900"/>
              <a:t>	A mortgage pool contains $13,000,000 in loans made to homeowners. The weighted average maturity of these mortgages is 22 years. The weighted average interest rate charged on the loans is 6.5%. If the mortgage pool requires a risk adjusted yield to maturity of 7.4%, what is the value of the mortgage pool? </a:t>
            </a:r>
          </a:p>
          <a:p>
            <a:pPr>
              <a:buFont typeface="Wingdings 3" pitchFamily="18" charset="2"/>
              <a:buNone/>
            </a:pPr>
            <a:r>
              <a:rPr lang="en-US" sz="1900"/>
              <a:t> </a:t>
            </a:r>
            <a:r>
              <a:rPr lang="en-US" sz="1900" b="1"/>
              <a:t>	</a:t>
            </a:r>
            <a:r>
              <a:rPr lang="en-US" sz="1900" b="1" u="sng"/>
              <a:t>Instead, assume the loans are completely prepaid at the end of year 15. </a:t>
            </a:r>
            <a:endParaRPr lang="en-US" sz="1900"/>
          </a:p>
          <a:p>
            <a:pPr>
              <a:buFont typeface="Wingdings 3" pitchFamily="18" charset="2"/>
              <a:buNone/>
            </a:pPr>
            <a:endParaRPr lang="en-US" sz="1900"/>
          </a:p>
          <a:p>
            <a:pPr>
              <a:buFont typeface="Wingdings 3" pitchFamily="18" charset="2"/>
              <a:buNone/>
            </a:pPr>
            <a:r>
              <a:rPr lang="en-US" sz="1900"/>
              <a:t>Step 2 – NEW – Calculate the balance at the end of year 15.</a:t>
            </a:r>
          </a:p>
          <a:p>
            <a:pPr>
              <a:buFont typeface="Wingdings 3" pitchFamily="18" charset="2"/>
              <a:buNone/>
            </a:pPr>
            <a:r>
              <a:rPr lang="en-US" sz="1900"/>
              <a:t>		</a:t>
            </a:r>
          </a:p>
          <a:p>
            <a:pPr>
              <a:buFont typeface="Wingdings 3" pitchFamily="18" charset="2"/>
              <a:buNone/>
            </a:pPr>
            <a:r>
              <a:rPr lang="en-US" sz="1900"/>
              <a:t>PMT = - 92,682 	 i = 0.54 %  ( .065 / 12 ) </a:t>
            </a:r>
          </a:p>
          <a:p>
            <a:pPr>
              <a:buFont typeface="Wingdings 3" pitchFamily="18" charset="2"/>
              <a:buNone/>
            </a:pPr>
            <a:r>
              <a:rPr lang="en-US" sz="1900"/>
              <a:t>PV = 13,000,000	</a:t>
            </a:r>
            <a:r>
              <a:rPr lang="en-US" sz="1900" b="1" i="1" u="sng">
                <a:solidFill>
                  <a:schemeClr val="accent2"/>
                </a:solidFill>
              </a:rPr>
              <a:t>n = 180   (15 x 12)</a:t>
            </a:r>
          </a:p>
          <a:p>
            <a:pPr>
              <a:buFont typeface="Wingdings 3" pitchFamily="18" charset="2"/>
              <a:buNone/>
            </a:pPr>
            <a:endParaRPr lang="en-US" sz="1900" b="1" i="1" u="sng">
              <a:solidFill>
                <a:schemeClr val="accent2"/>
              </a:solidFill>
            </a:endParaRP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6934200" y="5715001"/>
            <a:ext cx="2667000" cy="85407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solving for the FV</a:t>
            </a:r>
          </a:p>
          <a:p>
            <a:pPr>
              <a:spcBef>
                <a:spcPct val="50000"/>
              </a:spcBef>
            </a:pPr>
            <a:r>
              <a:rPr lang="en-US"/>
              <a:t>FV = - 6,241,454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>
                <a:effectLst/>
              </a:rPr>
              <a:t>MBS Valuation</a:t>
            </a:r>
          </a:p>
        </p:txBody>
      </p:sp>
      <p:sp>
        <p:nvSpPr>
          <p:cNvPr id="614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1900" b="1" u="sng"/>
              <a:t>Example</a:t>
            </a:r>
          </a:p>
          <a:p>
            <a:pPr>
              <a:buFont typeface="Wingdings 3" pitchFamily="18" charset="2"/>
              <a:buNone/>
            </a:pPr>
            <a:r>
              <a:rPr lang="en-US" sz="1900"/>
              <a:t>	A mortgage pool contains $13,000,000 in loans made to homeowners. The weighted average maturity of these mortgages is 22 years. The weighted average interest rate charged on the loans is 6.5%. If the mortgage pool requires a risk adjusted yield to maturity of 7.4%, what is the value of the mortgage pool? </a:t>
            </a:r>
          </a:p>
          <a:p>
            <a:pPr>
              <a:buFont typeface="Wingdings 3" pitchFamily="18" charset="2"/>
              <a:buNone/>
            </a:pPr>
            <a:r>
              <a:rPr lang="en-US" sz="1900"/>
              <a:t> </a:t>
            </a:r>
            <a:r>
              <a:rPr lang="en-US" sz="1900" b="1"/>
              <a:t>	</a:t>
            </a:r>
            <a:r>
              <a:rPr lang="en-US" sz="1900" b="1" u="sng"/>
              <a:t>Instead, assume the loans are completely prepaid at the end of year 15. </a:t>
            </a:r>
            <a:endParaRPr lang="en-US" sz="1900"/>
          </a:p>
          <a:p>
            <a:pPr>
              <a:buFont typeface="Wingdings 3" pitchFamily="18" charset="2"/>
              <a:buNone/>
            </a:pPr>
            <a:endParaRPr lang="en-US" sz="1900"/>
          </a:p>
          <a:p>
            <a:pPr>
              <a:buFont typeface="Wingdings 3" pitchFamily="18" charset="2"/>
              <a:buNone/>
            </a:pPr>
            <a:r>
              <a:rPr lang="en-US" sz="1900"/>
              <a:t>Step 3 – NEW – Calculate the PV of the new cash flows.</a:t>
            </a:r>
          </a:p>
          <a:p>
            <a:pPr>
              <a:buFont typeface="Wingdings 3" pitchFamily="18" charset="2"/>
              <a:buNone/>
            </a:pPr>
            <a:r>
              <a:rPr lang="en-US" sz="1900"/>
              <a:t>		</a:t>
            </a:r>
          </a:p>
          <a:p>
            <a:pPr>
              <a:buFont typeface="Wingdings 3" pitchFamily="18" charset="2"/>
              <a:buNone/>
            </a:pPr>
            <a:r>
              <a:rPr lang="en-US" sz="1900"/>
              <a:t>PMT = - 92,682 	 </a:t>
            </a:r>
            <a:r>
              <a:rPr lang="en-US" sz="1900" i="1">
                <a:solidFill>
                  <a:schemeClr val="accent2"/>
                </a:solidFill>
              </a:rPr>
              <a:t>i = 0.6167 %  ( .074 / 12 )</a:t>
            </a:r>
            <a:r>
              <a:rPr lang="en-US" sz="1900"/>
              <a:t> </a:t>
            </a:r>
          </a:p>
          <a:p>
            <a:pPr>
              <a:buFont typeface="Wingdings 3" pitchFamily="18" charset="2"/>
              <a:buNone/>
            </a:pPr>
            <a:r>
              <a:rPr lang="en-US" sz="1900" i="1">
                <a:solidFill>
                  <a:schemeClr val="accent2"/>
                </a:solidFill>
              </a:rPr>
              <a:t>FV = - 6,241,454</a:t>
            </a:r>
            <a:r>
              <a:rPr lang="en-US" sz="1900"/>
              <a:t>	n = 180   (15 x 12)</a:t>
            </a:r>
          </a:p>
          <a:p>
            <a:pPr>
              <a:buFont typeface="Wingdings 3" pitchFamily="18" charset="2"/>
              <a:buNone/>
            </a:pPr>
            <a:endParaRPr lang="en-US" sz="1900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7543800" y="5715001"/>
            <a:ext cx="2667000" cy="89217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solving for the PV</a:t>
            </a:r>
          </a:p>
          <a:p>
            <a:pPr>
              <a:spcBef>
                <a:spcPct val="50000"/>
              </a:spcBef>
            </a:pPr>
            <a:r>
              <a:rPr lang="en-US"/>
              <a:t>PV = $ 12,123,449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>
                <a:effectLst/>
              </a:rPr>
              <a:t>MBS Valuation</a:t>
            </a:r>
          </a:p>
        </p:txBody>
      </p:sp>
      <p:sp>
        <p:nvSpPr>
          <p:cNvPr id="624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2000" b="1" u="sng">
                <a:latin typeface="Times New Roman" pitchFamily="18" charset="0"/>
              </a:rPr>
              <a:t>Example - Analysis</a:t>
            </a:r>
          </a:p>
          <a:p>
            <a:pPr>
              <a:buFont typeface="Wingdings 3" pitchFamily="18" charset="2"/>
              <a:buNone/>
            </a:pPr>
            <a:endParaRPr lang="en-US" sz="2000">
              <a:latin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en-US" sz="2000">
                <a:latin typeface="Times New Roman" pitchFamily="18" charset="0"/>
              </a:rPr>
              <a:t>	Notice the MBS value drops from </a:t>
            </a:r>
            <a:r>
              <a:rPr lang="en-US" sz="2000" u="sng">
                <a:latin typeface="Times New Roman" pitchFamily="18" charset="0"/>
                <a:cs typeface="Arial" charset="0"/>
              </a:rPr>
              <a:t>$ 12,061,114</a:t>
            </a:r>
            <a:r>
              <a:rPr lang="en-US" sz="2000">
                <a:latin typeface="Times New Roman" pitchFamily="18" charset="0"/>
              </a:rPr>
              <a:t> to </a:t>
            </a:r>
            <a:r>
              <a:rPr lang="en-US" sz="2000" u="sng">
                <a:latin typeface="Times New Roman" pitchFamily="18" charset="0"/>
                <a:cs typeface="Arial" charset="0"/>
              </a:rPr>
              <a:t>$ 12,123,449 </a:t>
            </a:r>
            <a:r>
              <a:rPr lang="en-US" sz="2000">
                <a:latin typeface="Times New Roman" pitchFamily="18" charset="0"/>
                <a:cs typeface="Arial" charset="0"/>
              </a:rPr>
              <a:t>when the prepayment assumption is added. </a:t>
            </a:r>
          </a:p>
          <a:p>
            <a:pPr>
              <a:buFont typeface="Wingdings 3" pitchFamily="18" charset="2"/>
              <a:buNone/>
            </a:pPr>
            <a:endParaRPr lang="en-US" sz="2000">
              <a:latin typeface="Times New Roman" pitchFamily="18" charset="0"/>
              <a:cs typeface="Arial" charset="0"/>
            </a:endParaRPr>
          </a:p>
          <a:p>
            <a:pPr>
              <a:buFont typeface="Wingdings 3" pitchFamily="18" charset="2"/>
              <a:buNone/>
            </a:pPr>
            <a:r>
              <a:rPr lang="en-US" sz="2000">
                <a:latin typeface="Times New Roman" pitchFamily="18" charset="0"/>
                <a:cs typeface="Arial" charset="0"/>
              </a:rPr>
              <a:t>Why?</a:t>
            </a:r>
          </a:p>
          <a:p>
            <a:pPr>
              <a:buFont typeface="Wingdings 3" pitchFamily="18" charset="2"/>
              <a:buNone/>
            </a:pPr>
            <a:r>
              <a:rPr lang="en-US" sz="2000">
                <a:latin typeface="Times New Roman" pitchFamily="18" charset="0"/>
                <a:cs typeface="Arial" charset="0"/>
              </a:rPr>
              <a:t>	The MBS selling at a discount because the YTM was higher than the coupon. By getting the money sooner, the discount is reduced. </a:t>
            </a:r>
          </a:p>
          <a:p>
            <a:pPr>
              <a:buFont typeface="Wingdings 3" pitchFamily="18" charset="2"/>
              <a:buNone/>
            </a:pPr>
            <a:endParaRPr lang="en-US" sz="200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>
                <a:effectLst/>
              </a:rPr>
              <a:t>Mortgage Strips</a:t>
            </a:r>
          </a:p>
        </p:txBody>
      </p:sp>
      <p:sp>
        <p:nvSpPr>
          <p:cNvPr id="6349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REMIC - real estate mortgage investment conduits</a:t>
            </a:r>
          </a:p>
          <a:p>
            <a:r>
              <a:rPr lang="it-IT"/>
              <a:t>Variable maturity tranche </a:t>
            </a:r>
          </a:p>
          <a:p>
            <a:r>
              <a:rPr lang="it-IT"/>
              <a:t>Variable/Fixed rate tranche</a:t>
            </a:r>
          </a:p>
          <a:p>
            <a:r>
              <a:rPr lang="it-IT"/>
              <a:t>IO</a:t>
            </a:r>
          </a:p>
          <a:p>
            <a:r>
              <a:rPr lang="it-IT"/>
              <a:t>PO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>
                <a:effectLst/>
              </a:rPr>
              <a:t>Valuing MBS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/>
              <a:t>Valued similar to bonds (fixed incomes)</a:t>
            </a:r>
          </a:p>
          <a:p>
            <a:pPr>
              <a:buFont typeface="Wingdings 3" pitchFamily="18" charset="2"/>
              <a:buNone/>
            </a:pPr>
            <a:endParaRPr lang="en-US"/>
          </a:p>
          <a:p>
            <a:pPr>
              <a:buFont typeface="Wingdings 3" pitchFamily="18" charset="2"/>
              <a:buNone/>
            </a:pPr>
            <a:r>
              <a:rPr lang="en-US"/>
              <a:t>Factors</a:t>
            </a:r>
          </a:p>
          <a:p>
            <a:r>
              <a:rPr lang="en-US"/>
              <a:t>Prepayment </a:t>
            </a:r>
          </a:p>
          <a:p>
            <a:r>
              <a:rPr lang="en-US"/>
              <a:t>Weighted average coupon (WAC)</a:t>
            </a:r>
          </a:p>
          <a:p>
            <a:pPr marL="742950" lvl="1" indent="-285750"/>
            <a:r>
              <a:rPr lang="en-US"/>
              <a:t>The monthly payment derived from the interest rate charged on the loans. </a:t>
            </a:r>
          </a:p>
          <a:p>
            <a:r>
              <a:rPr lang="en-US"/>
              <a:t>Weighted average maturity (WAM)</a:t>
            </a:r>
          </a:p>
          <a:p>
            <a:r>
              <a:rPr lang="en-US"/>
              <a:t>Required yield (YTM)</a:t>
            </a:r>
          </a:p>
          <a:p>
            <a:r>
              <a:rPr lang="en-US"/>
              <a:t>Default (similar to prepayment)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Rectangle 2" descr="Solid diamond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9159" name="Rectangle 3" descr="Solid diamond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9156" name="Rectangle 4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lnSpc>
                <a:spcPct val="90000"/>
              </a:lnSpc>
              <a:defRPr/>
            </a:pPr>
            <a:r>
              <a:rPr lang="en-US">
                <a:effectLst/>
              </a:rPr>
              <a:t>Mortgage Backed Securities</a:t>
            </a:r>
          </a:p>
        </p:txBody>
      </p:sp>
      <p:graphicFrame>
        <p:nvGraphicFramePr>
          <p:cNvPr id="49157" name="Object 5" descr="Solid diamond">
            <a:hlinkClick r:id="" action="ppaction://ole?verb=0"/>
          </p:cNvPr>
          <p:cNvGraphicFramePr>
            <a:graphicFrameLocks/>
          </p:cNvGraphicFramePr>
          <p:nvPr/>
        </p:nvGraphicFramePr>
        <p:xfrm>
          <a:off x="2514601" y="2057400"/>
          <a:ext cx="7675563" cy="457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0" name="Chart" r:id="rId4" imgW="7665842" imgH="4564441" progId="MSGraph.Chart.8">
                  <p:embed followColorScheme="full"/>
                </p:oleObj>
              </mc:Choice>
              <mc:Fallback>
                <p:oleObj name="Chart" r:id="rId4" imgW="7665842" imgH="4564441" progId="MSGraph.Chart.8">
                  <p:embed followColorScheme="full"/>
                  <p:pic>
                    <p:nvPicPr>
                      <p:cNvPr id="0" name="Picture 5" descr="Solid diamond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1" y="2057400"/>
                        <a:ext cx="7675563" cy="457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 r:embed="rId6"/>
                              <a:srcRect/>
                              <a:tile tx="0" ty="0" sx="100000" sy="100000" flip="none" algn="tl"/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1" name="Text Box 6"/>
          <p:cNvSpPr txBox="1">
            <a:spLocks noChangeArrowheads="1"/>
          </p:cNvSpPr>
          <p:nvPr/>
        </p:nvSpPr>
        <p:spPr bwMode="auto">
          <a:xfrm>
            <a:off x="2286000" y="1447801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Cash Flow Pattern for </a:t>
            </a:r>
            <a:r>
              <a:rPr lang="en-US" sz="1800" b="1" u="sng"/>
              <a:t>Bonds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6" name="Rectangle 2" descr="Solid diamond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51207" name="Rectangle 3" descr="Solid diamond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51204" name="Rectangle 4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lnSpc>
                <a:spcPct val="90000"/>
              </a:lnSpc>
              <a:defRPr/>
            </a:pPr>
            <a:r>
              <a:rPr lang="en-US">
                <a:effectLst/>
              </a:rPr>
              <a:t>Mortgage Backed Securities</a:t>
            </a:r>
          </a:p>
        </p:txBody>
      </p:sp>
      <p:graphicFrame>
        <p:nvGraphicFramePr>
          <p:cNvPr id="51205" name="Object 5" descr="Solid diamond">
            <a:hlinkClick r:id="" action="ppaction://ole?verb=0"/>
          </p:cNvPr>
          <p:cNvGraphicFramePr>
            <a:graphicFrameLocks/>
          </p:cNvGraphicFramePr>
          <p:nvPr/>
        </p:nvGraphicFramePr>
        <p:xfrm>
          <a:off x="2438401" y="1981200"/>
          <a:ext cx="7675563" cy="457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8" name="Chart" r:id="rId4" imgW="7665842" imgH="4564441" progId="MSGraph.Chart.8">
                  <p:embed followColorScheme="full"/>
                </p:oleObj>
              </mc:Choice>
              <mc:Fallback>
                <p:oleObj name="Chart" r:id="rId4" imgW="7665842" imgH="4564441" progId="MSGraph.Chart.8">
                  <p:embed followColorScheme="full"/>
                  <p:pic>
                    <p:nvPicPr>
                      <p:cNvPr id="0" name="Picture 5" descr="Solid diamond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1" y="1981200"/>
                        <a:ext cx="7675563" cy="457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 r:embed="rId6"/>
                              <a:srcRect/>
                              <a:tile tx="0" ty="0" sx="100000" sy="100000" flip="none" algn="tl"/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9" name="Text Box 6"/>
          <p:cNvSpPr txBox="1">
            <a:spLocks noChangeArrowheads="1"/>
          </p:cNvSpPr>
          <p:nvPr/>
        </p:nvSpPr>
        <p:spPr bwMode="auto">
          <a:xfrm>
            <a:off x="2286000" y="1447801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Cash Flow Pattern for </a:t>
            </a:r>
            <a:r>
              <a:rPr lang="en-US" sz="1800" b="1" u="sng"/>
              <a:t>MORTGAGES</a:t>
            </a:r>
            <a:r>
              <a:rPr lang="en-US" sz="1800" b="1"/>
              <a:t> Reflecting PREPAYMENT</a:t>
            </a:r>
            <a:endParaRPr lang="en-US" sz="1800" b="1" u="sng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>
                <a:effectLst/>
              </a:rPr>
              <a:t>Mortgage Backed Securities</a:t>
            </a:r>
          </a:p>
        </p:txBody>
      </p:sp>
      <p:sp>
        <p:nvSpPr>
          <p:cNvPr id="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3888" indent="-514350">
              <a:buNone/>
            </a:pPr>
            <a:r>
              <a:rPr lang="en-US" dirty="0"/>
              <a:t>MBS Valuation</a:t>
            </a:r>
          </a:p>
          <a:p>
            <a:pPr marL="623888" indent="-514350"/>
            <a:r>
              <a:rPr lang="en-US"/>
              <a:t>MBS Value = PV of cash flows</a:t>
            </a:r>
          </a:p>
          <a:p>
            <a:pPr marL="623888" indent="-514350"/>
            <a:endParaRPr lang="en-US" dirty="0"/>
          </a:p>
          <a:p>
            <a:pPr marL="623888" indent="-514350">
              <a:buNone/>
            </a:pPr>
            <a:r>
              <a:rPr lang="en-US" dirty="0"/>
              <a:t>Steps</a:t>
            </a:r>
          </a:p>
          <a:p>
            <a:pPr marL="623888" indent="-514350">
              <a:buFont typeface="Wingdings 3" pitchFamily="18" charset="2"/>
              <a:buAutoNum type="arabicPeriod"/>
            </a:pPr>
            <a:r>
              <a:rPr lang="en-US" dirty="0"/>
              <a:t>Determine the monthly payment</a:t>
            </a:r>
          </a:p>
          <a:p>
            <a:pPr marL="623888" indent="-514350">
              <a:buFont typeface="Wingdings 3" pitchFamily="18" charset="2"/>
              <a:buAutoNum type="arabicPeriod"/>
            </a:pPr>
            <a:r>
              <a:rPr lang="en-US" dirty="0"/>
              <a:t>Use prepayment assumption to derive maturity</a:t>
            </a:r>
          </a:p>
          <a:p>
            <a:pPr marL="623888" indent="-514350">
              <a:buFont typeface="Wingdings 3" pitchFamily="18" charset="2"/>
              <a:buAutoNum type="arabicPeriod"/>
            </a:pPr>
            <a:r>
              <a:rPr lang="en-US" dirty="0"/>
              <a:t>Calculate the PV of the monthly payment at the YTM.</a:t>
            </a:r>
          </a:p>
          <a:p>
            <a:pPr marL="623888" indent="-514350">
              <a:buFont typeface="Wingdings 3" pitchFamily="18" charset="2"/>
              <a:buAutoNum type="arabicPeriod"/>
            </a:pPr>
            <a:endParaRPr lang="en-US" dirty="0"/>
          </a:p>
          <a:p>
            <a:pPr marL="623888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>
                <a:effectLst/>
              </a:rPr>
              <a:t>Mortgage Backed Securities</a:t>
            </a:r>
          </a:p>
        </p:txBody>
      </p:sp>
      <p:sp>
        <p:nvSpPr>
          <p:cNvPr id="5427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23888" indent="-514350">
              <a:buNone/>
            </a:pPr>
            <a:r>
              <a:rPr lang="en-US"/>
              <a:t>MBS Valuation</a:t>
            </a:r>
          </a:p>
          <a:p>
            <a:pPr marL="623888" indent="-514350"/>
            <a:r>
              <a:rPr lang="en-US"/>
              <a:t>Using present value terminology</a:t>
            </a:r>
          </a:p>
          <a:p>
            <a:pPr marL="623888" indent="-514350"/>
            <a:endParaRPr lang="en-US"/>
          </a:p>
          <a:p>
            <a:pPr marL="623888" indent="-514350">
              <a:buNone/>
            </a:pPr>
            <a:r>
              <a:rPr lang="en-US"/>
              <a:t>PV = Price of MBS</a:t>
            </a:r>
          </a:p>
          <a:p>
            <a:pPr marL="623888" indent="-514350">
              <a:buNone/>
            </a:pPr>
            <a:r>
              <a:rPr lang="en-US"/>
              <a:t>Pmt = monthly coupon payment from MBS</a:t>
            </a:r>
          </a:p>
          <a:p>
            <a:pPr marL="623888" indent="-514350">
              <a:buNone/>
            </a:pPr>
            <a:r>
              <a:rPr lang="en-US"/>
              <a:t>i = Yield to Maturity</a:t>
            </a:r>
          </a:p>
          <a:p>
            <a:pPr marL="623888" indent="-514350">
              <a:buNone/>
            </a:pPr>
            <a:r>
              <a:rPr lang="en-US"/>
              <a:t>n = t = Prepayment year assumption</a:t>
            </a:r>
          </a:p>
          <a:p>
            <a:pPr marL="623888" indent="-514350">
              <a:buNone/>
            </a:pPr>
            <a:r>
              <a:rPr lang="en-US"/>
              <a:t>FV = Balance of mortgage at prepayment</a:t>
            </a:r>
          </a:p>
          <a:p>
            <a:pPr marL="623888" indent="-514350"/>
            <a:endParaRPr lang="en-US"/>
          </a:p>
          <a:p>
            <a:pPr marL="623888" indent="-514350">
              <a:buFont typeface="Wingdings 3" pitchFamily="18" charset="2"/>
              <a:buAutoNum type="arabicPeriod"/>
            </a:pPr>
            <a:endParaRPr lang="en-US"/>
          </a:p>
          <a:p>
            <a:pPr marL="623888" indent="-514350">
              <a:buNone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>
                <a:effectLst/>
              </a:rPr>
              <a:t>MBS Valuation</a:t>
            </a:r>
          </a:p>
        </p:txBody>
      </p:sp>
      <p:sp>
        <p:nvSpPr>
          <p:cNvPr id="552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2900" b="1" u="sng"/>
              <a:t>Example</a:t>
            </a:r>
          </a:p>
          <a:p>
            <a:pPr>
              <a:buFont typeface="Wingdings 3" pitchFamily="18" charset="2"/>
              <a:buNone/>
            </a:pPr>
            <a:r>
              <a:rPr lang="en-US" sz="2900"/>
              <a:t>	A mortgage pool contains $13,000,000 in loans made to homeowners. The weighted average maturity of these mortgages is 22 years. The weighted average interest rate charged on the loans is 6.5%. If the mortgage pool requires a risk adjusted yield to maturity of 7.4%, what is the value of the mortgage pool?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>
                <a:effectLst/>
              </a:rPr>
              <a:t>MBS Valuation</a:t>
            </a:r>
          </a:p>
        </p:txBody>
      </p:sp>
      <p:sp>
        <p:nvSpPr>
          <p:cNvPr id="563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 b="1" u="sng"/>
              <a:t>Example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/>
              <a:t>	A mortgage pool contains $13,000,000 in loans made to homeowners. The weighted average maturity of these mortgages is 22 years. The weighted average interest rate charged on the loans is 6.5%. If the mortgage pool requires a risk adjusted yield to maturity of 7.4%, what is the value of the mortgage pool? Assume NO prepayment.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n-US" sz="190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/>
              <a:t>Step 1 – Find the monthly payment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/>
              <a:t> 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/>
              <a:t>PV = $ 13,000,000			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/>
              <a:t>FV = 0					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/>
              <a:t>n = 264   (22 x 12)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/>
              <a:t>i = 0.54 %  ( .065 / 12 )  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6705600" y="4648201"/>
            <a:ext cx="2667000" cy="8540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solving for the PMT</a:t>
            </a:r>
          </a:p>
          <a:p>
            <a:pPr>
              <a:spcBef>
                <a:spcPct val="50000"/>
              </a:spcBef>
            </a:pPr>
            <a:r>
              <a:rPr lang="en-US"/>
              <a:t>PMT = - 92,682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>
                <a:effectLst/>
              </a:rPr>
              <a:t>MBS Valuation</a:t>
            </a:r>
          </a:p>
        </p:txBody>
      </p:sp>
      <p:sp>
        <p:nvSpPr>
          <p:cNvPr id="573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 b="1" u="sng"/>
              <a:t>Example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/>
              <a:t>	A mortgage pool contains $13,000,000 in loans made to homeowners. The weighted average maturity of these mortgages is 22 years. The weighted average interest rate charged on the loans is 6.5%. If the mortgage pool requires a risk adjusted yield to maturity of 7.4%, what is the value of the mortgage pool? Assume NO prepayment.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n-US" sz="190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/>
              <a:t>Step 2 – Find Present Value of the monthly payments at the YTM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/>
              <a:t> 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/>
              <a:t>PMT = - 92,682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/>
              <a:t>FV = 0					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/>
              <a:t>n = 264   (22 x 12)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/>
              <a:t>i = 0.6167 %  ( .074 / 12 )  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6705600" y="4648201"/>
            <a:ext cx="2667000" cy="85407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solving for the PV</a:t>
            </a:r>
          </a:p>
          <a:p>
            <a:pPr>
              <a:spcBef>
                <a:spcPct val="50000"/>
              </a:spcBef>
            </a:pPr>
            <a:r>
              <a:rPr lang="en-US"/>
              <a:t>PV = $ 12,064,114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229</TotalTime>
  <Words>222</Words>
  <Application>Microsoft Office PowerPoint</Application>
  <PresentationFormat>Widescreen</PresentationFormat>
  <Paragraphs>111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Chart</vt:lpstr>
      <vt:lpstr>Derivatives</vt:lpstr>
      <vt:lpstr>Valuing MBS</vt:lpstr>
      <vt:lpstr>Mortgage Backed Securities</vt:lpstr>
      <vt:lpstr>Mortgage Backed Securities</vt:lpstr>
      <vt:lpstr>Mortgage Backed Securities</vt:lpstr>
      <vt:lpstr>Mortgage Backed Securities</vt:lpstr>
      <vt:lpstr>MBS Valuation</vt:lpstr>
      <vt:lpstr>MBS Valuation</vt:lpstr>
      <vt:lpstr>MBS Valuation</vt:lpstr>
      <vt:lpstr>MBS Valuation</vt:lpstr>
      <vt:lpstr>MBS Valuation</vt:lpstr>
      <vt:lpstr>MBS Valuation</vt:lpstr>
      <vt:lpstr>MBS Valuation</vt:lpstr>
      <vt:lpstr>MBS Valuation</vt:lpstr>
      <vt:lpstr>Mortgage Strips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Derivatives</dc:title>
  <dc:creator>.</dc:creator>
  <cp:lastModifiedBy>Matt Will</cp:lastModifiedBy>
  <cp:revision>94</cp:revision>
  <dcterms:created xsi:type="dcterms:W3CDTF">2007-08-26T18:21:43Z</dcterms:created>
  <dcterms:modified xsi:type="dcterms:W3CDTF">2019-07-31T18:24:28Z</dcterms:modified>
</cp:coreProperties>
</file>