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4"/>
  </p:notesMasterIdLst>
  <p:sldIdLst>
    <p:sldId id="256" r:id="rId2"/>
    <p:sldId id="284" r:id="rId3"/>
    <p:sldId id="285" r:id="rId4"/>
    <p:sldId id="287" r:id="rId5"/>
    <p:sldId id="288" r:id="rId6"/>
    <p:sldId id="289" r:id="rId7"/>
    <p:sldId id="291" r:id="rId8"/>
    <p:sldId id="292" r:id="rId9"/>
    <p:sldId id="297" r:id="rId10"/>
    <p:sldId id="298" r:id="rId11"/>
    <p:sldId id="283" r:id="rId12"/>
    <p:sldId id="299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7A3AB96-039C-492F-A003-B4BF932DEB9C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5866C25-9162-45C3-A13D-31B5EED4B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5B1BB8-620A-4E0B-A88E-1B3D817FCF55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93EA0F-7990-41D7-87B4-A914D1A9B1F3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C94877B-CED4-4DF6-A2B2-5DFD03498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4CACF-936A-4D7D-9492-664F6BA1192E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99926-DBE4-4CFB-861A-B837DECA2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D78C5-CDD7-4CFD-BF8A-A5A1180F4F13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86B63-6BDF-4B25-B803-CFA34C7B5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4811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1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3BAD4-B343-4E45-8A58-34942447062F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10DF6-C376-4BA1-926A-62FE8B732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8E348-79FD-47E2-989C-937A86BE6E30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9B192-B894-440D-9FF5-DF359A4AC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03885E-0283-46F9-9229-EF00E9A06583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6936EE-A808-416F-9409-254CCB0BE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5A6E9C-4938-4C81-896C-2766123F7B14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EB45FE-35D9-4941-9616-B3E8DF206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500592-33D8-4DC9-9402-EBE8C51E6601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D6DA36-DCC4-453C-87F8-82E57F7AE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9C4EC6-4E4E-468C-B567-C08AA5A7D8DD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57308A-D0B2-4A24-9865-CA6062846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E04BB-F849-422D-BD21-72B356A632F1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D0F3C-F1C1-4473-83B5-5D75973BB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B1C35C-6AF6-4E68-A452-D00A00265129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866DE8-2CFF-42A9-B51C-21725FDC0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C0A37CD-8CD9-46D5-9042-BEEE74763B53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4E13FE8-1D89-4665-9559-992D6DBDC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0F8CABC-2E43-4B8E-A421-C153C57A0271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5FCB5F1-5F3A-41BD-8C1A-84CCCD6EA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7" r:id="rId3"/>
    <p:sldLayoutId id="2147483708" r:id="rId4"/>
    <p:sldLayoutId id="2147483709" r:id="rId5"/>
    <p:sldLayoutId id="2147483710" r:id="rId6"/>
    <p:sldLayoutId id="2147483704" r:id="rId7"/>
    <p:sldLayoutId id="2147483711" r:id="rId8"/>
    <p:sldLayoutId id="2147483712" r:id="rId9"/>
    <p:sldLayoutId id="2147483703" r:id="rId10"/>
    <p:sldLayoutId id="2147483702" r:id="rId11"/>
    <p:sldLayoutId id="214748370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Derivatives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2209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/>
              <a:t>Lecture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Example: Commodity Hedge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057400" y="1447800"/>
            <a:ext cx="8153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US" sz="2000" dirty="0">
                <a:latin typeface="+mn-lt"/>
                <a:cs typeface="+mn-cs"/>
              </a:rPr>
              <a:t>In June, farmer John Smith expects to harvest 10,000 bushels of corn during the month of August. In June, the September corn futures are selling for $2.94 per bushel (1K = 5,000 bushels).  Farmer Smith wishes to lock in this price.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US" sz="2000" dirty="0">
                <a:solidFill>
                  <a:srgbClr val="FF0000"/>
                </a:solidFill>
                <a:latin typeface="+mn-lt"/>
                <a:cs typeface="+mn-cs"/>
              </a:rPr>
              <a:t>Show the transactions if the Sept spot price rises to $3.05.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17800" y="3632200"/>
            <a:ext cx="7010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Revenue from Crop: 10,000 x 3.05		30,500</a:t>
            </a:r>
          </a:p>
          <a:p>
            <a:pPr>
              <a:spcBef>
                <a:spcPct val="50000"/>
              </a:spcBef>
            </a:pPr>
            <a:r>
              <a:rPr lang="en-US"/>
              <a:t>June: Short 2K @ 2.94 = 29,400</a:t>
            </a:r>
          </a:p>
          <a:p>
            <a:pPr>
              <a:spcBef>
                <a:spcPct val="50000"/>
              </a:spcBef>
            </a:pPr>
            <a:r>
              <a:rPr lang="en-US"/>
              <a:t>Sept:  Long 2K @ 3.05 = </a:t>
            </a:r>
            <a:r>
              <a:rPr lang="en-US" u="sng"/>
              <a:t>30,500                      	      .</a:t>
            </a:r>
          </a:p>
          <a:p>
            <a:pPr>
              <a:spcBef>
                <a:spcPct val="50000"/>
              </a:spcBef>
            </a:pPr>
            <a:r>
              <a:rPr lang="en-US"/>
              <a:t>Gain on Position-------------------------------   	-1,100</a:t>
            </a:r>
          </a:p>
          <a:p>
            <a:pPr>
              <a:spcBef>
                <a:spcPct val="50000"/>
              </a:spcBef>
            </a:pPr>
            <a:r>
              <a:rPr lang="en-US" b="1" u="sng"/>
              <a:t>Total Revenue                                             $ 29,400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2200" y="3429000"/>
            <a:ext cx="7569200" cy="2921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Fundamentals of Futures and Options Markets, 6</a:t>
            </a:r>
            <a:r>
              <a:rPr lang="en-US" altLang="en-US" baseline="30000"/>
              <a:t>th</a:t>
            </a:r>
            <a:r>
              <a:rPr lang="en-US" altLang="en-US"/>
              <a:t> Edition, Copyright </a:t>
            </a:r>
            <a:r>
              <a:rPr lang="en-US" altLang="en-US">
                <a:cs typeface="Arial" charset="0"/>
              </a:rPr>
              <a:t>© John  C. Hull 2007</a:t>
            </a:r>
            <a:endParaRPr lang="en-US" altLang="en-US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2.</a:t>
            </a:r>
            <a:fld id="{4FE335ED-8445-4D07-A2E5-F3899CF38C12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2075" tIns="46038" rIns="92075" bIns="46038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>
              <a:defRPr/>
            </a:pPr>
            <a:r>
              <a:rPr lang="en-US" dirty="0"/>
              <a:t>Convergence of Futures to Spot </a:t>
            </a:r>
            <a:r>
              <a:rPr lang="en-US" sz="2200" dirty="0"/>
              <a:t>Basis Risk</a:t>
            </a:r>
            <a:endParaRPr lang="en-US" dirty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 </a:t>
            </a:r>
          </a:p>
        </p:txBody>
      </p:sp>
      <p:sp>
        <p:nvSpPr>
          <p:cNvPr id="19462" name="Line 4"/>
          <p:cNvSpPr>
            <a:spLocks noChangeShapeType="1"/>
          </p:cNvSpPr>
          <p:nvPr/>
        </p:nvSpPr>
        <p:spPr bwMode="auto">
          <a:xfrm>
            <a:off x="2305050" y="25527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Line 5"/>
          <p:cNvSpPr>
            <a:spLocks noChangeShapeType="1"/>
          </p:cNvSpPr>
          <p:nvPr/>
        </p:nvSpPr>
        <p:spPr bwMode="auto">
          <a:xfrm>
            <a:off x="2305050" y="5600700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6"/>
          <p:cNvSpPr>
            <a:spLocks noChangeArrowheads="1"/>
          </p:cNvSpPr>
          <p:nvPr/>
        </p:nvSpPr>
        <p:spPr bwMode="auto">
          <a:xfrm>
            <a:off x="5032375" y="5195888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/>
              <a:t>Time</a:t>
            </a:r>
          </a:p>
        </p:txBody>
      </p:sp>
      <p:grpSp>
        <p:nvGrpSpPr>
          <p:cNvPr id="19465" name="Group 7"/>
          <p:cNvGrpSpPr>
            <a:grpSpLocks/>
          </p:cNvGrpSpPr>
          <p:nvPr/>
        </p:nvGrpSpPr>
        <p:grpSpPr bwMode="auto">
          <a:xfrm>
            <a:off x="2516189" y="3240088"/>
            <a:ext cx="2644775" cy="1566862"/>
            <a:chOff x="625" y="2041"/>
            <a:chExt cx="1666" cy="987"/>
          </a:xfrm>
        </p:grpSpPr>
        <p:grpSp>
          <p:nvGrpSpPr>
            <p:cNvPr id="19485" name="Group 8"/>
            <p:cNvGrpSpPr>
              <a:grpSpLocks/>
            </p:cNvGrpSpPr>
            <p:nvPr/>
          </p:nvGrpSpPr>
          <p:grpSpPr bwMode="auto">
            <a:xfrm>
              <a:off x="766" y="2041"/>
              <a:ext cx="1521" cy="680"/>
              <a:chOff x="766" y="2041"/>
              <a:chExt cx="1521" cy="680"/>
            </a:xfrm>
          </p:grpSpPr>
          <p:sp>
            <p:nvSpPr>
              <p:cNvPr id="19491" name="Arc 9"/>
              <p:cNvSpPr>
                <a:spLocks/>
              </p:cNvSpPr>
              <p:nvPr/>
            </p:nvSpPr>
            <p:spPr bwMode="auto">
              <a:xfrm rot="-2820000">
                <a:off x="766" y="2041"/>
                <a:ext cx="672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2" name="Arc 10"/>
              <p:cNvSpPr>
                <a:spLocks/>
              </p:cNvSpPr>
              <p:nvPr/>
            </p:nvSpPr>
            <p:spPr bwMode="auto">
              <a:xfrm rot="2820000">
                <a:off x="1759" y="2193"/>
                <a:ext cx="528" cy="5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3" name="Line 11"/>
              <p:cNvSpPr>
                <a:spLocks noChangeShapeType="1"/>
              </p:cNvSpPr>
              <p:nvPr/>
            </p:nvSpPr>
            <p:spPr bwMode="auto">
              <a:xfrm>
                <a:off x="1579" y="2364"/>
                <a:ext cx="75" cy="7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486" name="Group 12"/>
            <p:cNvGrpSpPr>
              <a:grpSpLocks/>
            </p:cNvGrpSpPr>
            <p:nvPr/>
          </p:nvGrpSpPr>
          <p:grpSpPr bwMode="auto">
            <a:xfrm>
              <a:off x="778" y="2283"/>
              <a:ext cx="1513" cy="745"/>
              <a:chOff x="778" y="2283"/>
              <a:chExt cx="1513" cy="745"/>
            </a:xfrm>
          </p:grpSpPr>
          <p:sp>
            <p:nvSpPr>
              <p:cNvPr id="19488" name="Arc 13"/>
              <p:cNvSpPr>
                <a:spLocks/>
              </p:cNvSpPr>
              <p:nvPr/>
            </p:nvSpPr>
            <p:spPr bwMode="auto">
              <a:xfrm rot="-3660000">
                <a:off x="778" y="2356"/>
                <a:ext cx="672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9" name="Arc 14"/>
              <p:cNvSpPr>
                <a:spLocks/>
              </p:cNvSpPr>
              <p:nvPr/>
            </p:nvSpPr>
            <p:spPr bwMode="auto">
              <a:xfrm rot="1980000">
                <a:off x="1763" y="2283"/>
                <a:ext cx="528" cy="5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0" name="Line 15"/>
              <p:cNvSpPr>
                <a:spLocks noChangeShapeType="1"/>
              </p:cNvSpPr>
              <p:nvPr/>
            </p:nvSpPr>
            <p:spPr bwMode="auto">
              <a:xfrm>
                <a:off x="1573" y="2563"/>
                <a:ext cx="92" cy="5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487" name="Line 16"/>
            <p:cNvSpPr>
              <a:spLocks noChangeShapeType="1"/>
            </p:cNvSpPr>
            <p:nvPr/>
          </p:nvSpPr>
          <p:spPr bwMode="auto">
            <a:xfrm flipH="1">
              <a:off x="625" y="2826"/>
              <a:ext cx="39" cy="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6" name="Line 17"/>
          <p:cNvSpPr>
            <a:spLocks noChangeShapeType="1"/>
          </p:cNvSpPr>
          <p:nvPr/>
        </p:nvSpPr>
        <p:spPr bwMode="auto">
          <a:xfrm>
            <a:off x="6591300" y="25527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18"/>
          <p:cNvSpPr>
            <a:spLocks noChangeShapeType="1"/>
          </p:cNvSpPr>
          <p:nvPr/>
        </p:nvSpPr>
        <p:spPr bwMode="auto">
          <a:xfrm>
            <a:off x="6591300" y="5600700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Rectangle 19"/>
          <p:cNvSpPr>
            <a:spLocks noChangeArrowheads="1"/>
          </p:cNvSpPr>
          <p:nvPr/>
        </p:nvSpPr>
        <p:spPr bwMode="auto">
          <a:xfrm>
            <a:off x="9318625" y="5195888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/>
              <a:t>Time</a:t>
            </a:r>
          </a:p>
        </p:txBody>
      </p:sp>
      <p:grpSp>
        <p:nvGrpSpPr>
          <p:cNvPr id="19469" name="Group 20"/>
          <p:cNvGrpSpPr>
            <a:grpSpLocks/>
          </p:cNvGrpSpPr>
          <p:nvPr/>
        </p:nvGrpSpPr>
        <p:grpSpPr bwMode="auto">
          <a:xfrm>
            <a:off x="6843714" y="3240088"/>
            <a:ext cx="2644775" cy="1566862"/>
            <a:chOff x="3351" y="2041"/>
            <a:chExt cx="1666" cy="987"/>
          </a:xfrm>
        </p:grpSpPr>
        <p:grpSp>
          <p:nvGrpSpPr>
            <p:cNvPr id="19476" name="Group 21"/>
            <p:cNvGrpSpPr>
              <a:grpSpLocks/>
            </p:cNvGrpSpPr>
            <p:nvPr/>
          </p:nvGrpSpPr>
          <p:grpSpPr bwMode="auto">
            <a:xfrm>
              <a:off x="3492" y="2041"/>
              <a:ext cx="1521" cy="680"/>
              <a:chOff x="3492" y="2041"/>
              <a:chExt cx="1521" cy="680"/>
            </a:xfrm>
          </p:grpSpPr>
          <p:sp>
            <p:nvSpPr>
              <p:cNvPr id="19482" name="Arc 22"/>
              <p:cNvSpPr>
                <a:spLocks/>
              </p:cNvSpPr>
              <p:nvPr/>
            </p:nvSpPr>
            <p:spPr bwMode="auto">
              <a:xfrm rot="-2820000">
                <a:off x="3492" y="2041"/>
                <a:ext cx="672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3" name="Arc 23"/>
              <p:cNvSpPr>
                <a:spLocks/>
              </p:cNvSpPr>
              <p:nvPr/>
            </p:nvSpPr>
            <p:spPr bwMode="auto">
              <a:xfrm rot="2820000">
                <a:off x="4485" y="2193"/>
                <a:ext cx="528" cy="5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4" name="Line 24"/>
              <p:cNvSpPr>
                <a:spLocks noChangeShapeType="1"/>
              </p:cNvSpPr>
              <p:nvPr/>
            </p:nvSpPr>
            <p:spPr bwMode="auto">
              <a:xfrm>
                <a:off x="4305" y="2364"/>
                <a:ext cx="75" cy="7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477" name="Group 25"/>
            <p:cNvGrpSpPr>
              <a:grpSpLocks/>
            </p:cNvGrpSpPr>
            <p:nvPr/>
          </p:nvGrpSpPr>
          <p:grpSpPr bwMode="auto">
            <a:xfrm>
              <a:off x="3504" y="2283"/>
              <a:ext cx="1513" cy="745"/>
              <a:chOff x="3504" y="2283"/>
              <a:chExt cx="1513" cy="745"/>
            </a:xfrm>
          </p:grpSpPr>
          <p:sp>
            <p:nvSpPr>
              <p:cNvPr id="19479" name="Arc 26"/>
              <p:cNvSpPr>
                <a:spLocks/>
              </p:cNvSpPr>
              <p:nvPr/>
            </p:nvSpPr>
            <p:spPr bwMode="auto">
              <a:xfrm rot="-3660000">
                <a:off x="3504" y="2356"/>
                <a:ext cx="672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0" name="Arc 27"/>
              <p:cNvSpPr>
                <a:spLocks/>
              </p:cNvSpPr>
              <p:nvPr/>
            </p:nvSpPr>
            <p:spPr bwMode="auto">
              <a:xfrm rot="1980000">
                <a:off x="4489" y="2283"/>
                <a:ext cx="528" cy="5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1" name="Line 28"/>
              <p:cNvSpPr>
                <a:spLocks noChangeShapeType="1"/>
              </p:cNvSpPr>
              <p:nvPr/>
            </p:nvSpPr>
            <p:spPr bwMode="auto">
              <a:xfrm>
                <a:off x="4299" y="2563"/>
                <a:ext cx="92" cy="5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478" name="Line 29"/>
            <p:cNvSpPr>
              <a:spLocks noChangeShapeType="1"/>
            </p:cNvSpPr>
            <p:nvPr/>
          </p:nvSpPr>
          <p:spPr bwMode="auto">
            <a:xfrm flipH="1">
              <a:off x="3351" y="2826"/>
              <a:ext cx="39" cy="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70" name="Rectangle 30"/>
          <p:cNvSpPr>
            <a:spLocks noChangeArrowheads="1"/>
          </p:cNvSpPr>
          <p:nvPr/>
        </p:nvSpPr>
        <p:spPr bwMode="auto">
          <a:xfrm>
            <a:off x="3851276" y="5699126"/>
            <a:ext cx="56265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/>
              <a:t>(a)</a:t>
            </a:r>
          </a:p>
        </p:txBody>
      </p:sp>
      <p:sp>
        <p:nvSpPr>
          <p:cNvPr id="19471" name="Rectangle 31"/>
          <p:cNvSpPr>
            <a:spLocks noChangeArrowheads="1"/>
          </p:cNvSpPr>
          <p:nvPr/>
        </p:nvSpPr>
        <p:spPr bwMode="auto">
          <a:xfrm>
            <a:off x="8137526" y="5699126"/>
            <a:ext cx="56265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/>
              <a:t>(b)</a:t>
            </a:r>
          </a:p>
        </p:txBody>
      </p:sp>
      <p:sp>
        <p:nvSpPr>
          <p:cNvPr id="19472" name="Rectangle 32"/>
          <p:cNvSpPr>
            <a:spLocks noChangeArrowheads="1"/>
          </p:cNvSpPr>
          <p:nvPr/>
        </p:nvSpPr>
        <p:spPr bwMode="auto">
          <a:xfrm>
            <a:off x="4254905" y="3298826"/>
            <a:ext cx="1229504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400"/>
              <a:t>Futures</a:t>
            </a:r>
          </a:p>
          <a:p>
            <a:pPr algn="ctr" eaLnBrk="0" hangingPunct="0"/>
            <a:r>
              <a:rPr lang="en-US" sz="2400"/>
              <a:t>Price</a:t>
            </a:r>
          </a:p>
        </p:txBody>
      </p:sp>
      <p:sp>
        <p:nvSpPr>
          <p:cNvPr id="19473" name="Rectangle 33"/>
          <p:cNvSpPr>
            <a:spLocks noChangeArrowheads="1"/>
          </p:cNvSpPr>
          <p:nvPr/>
        </p:nvSpPr>
        <p:spPr bwMode="auto">
          <a:xfrm>
            <a:off x="7345767" y="3994151"/>
            <a:ext cx="1229504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400"/>
              <a:t>Futures</a:t>
            </a:r>
          </a:p>
          <a:p>
            <a:pPr algn="ctr" eaLnBrk="0" hangingPunct="0"/>
            <a:r>
              <a:rPr lang="en-US" sz="2400"/>
              <a:t>Price</a:t>
            </a:r>
          </a:p>
        </p:txBody>
      </p:sp>
      <p:sp>
        <p:nvSpPr>
          <p:cNvPr id="19474" name="Rectangle 34"/>
          <p:cNvSpPr>
            <a:spLocks noChangeArrowheads="1"/>
          </p:cNvSpPr>
          <p:nvPr/>
        </p:nvSpPr>
        <p:spPr bwMode="auto">
          <a:xfrm>
            <a:off x="2776709" y="4098926"/>
            <a:ext cx="160620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400"/>
              <a:t>Spot Price</a:t>
            </a:r>
          </a:p>
        </p:txBody>
      </p:sp>
      <p:sp>
        <p:nvSpPr>
          <p:cNvPr id="19475" name="Rectangle 35"/>
          <p:cNvSpPr>
            <a:spLocks noChangeArrowheads="1"/>
          </p:cNvSpPr>
          <p:nvPr/>
        </p:nvSpPr>
        <p:spPr bwMode="auto">
          <a:xfrm>
            <a:off x="8336134" y="3498851"/>
            <a:ext cx="160620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400"/>
              <a:t>Spot Price</a:t>
            </a:r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2133600" y="1752601"/>
            <a:ext cx="746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Basis Risk = Spread between the Futures Price and Spot Price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46514" y="5875339"/>
            <a:ext cx="2351087" cy="365125"/>
          </a:xfrm>
        </p:spPr>
        <p:txBody>
          <a:bodyPr/>
          <a:lstStyle/>
          <a:p>
            <a:pPr>
              <a:defRPr/>
            </a:pPr>
            <a:r>
              <a:rPr lang="en-US" altLang="en-US"/>
              <a:t>Fundamentals of Futures and Options Markets, 6</a:t>
            </a:r>
            <a:r>
              <a:rPr lang="en-US" altLang="en-US" baseline="30000"/>
              <a:t>th</a:t>
            </a:r>
            <a:r>
              <a:rPr lang="en-US" altLang="en-US"/>
              <a:t> Edition, Copyright </a:t>
            </a:r>
            <a:r>
              <a:rPr lang="en-US" altLang="en-US">
                <a:cs typeface="Arial" charset="0"/>
              </a:rPr>
              <a:t>© John  C. Hull 2007</a:t>
            </a:r>
            <a:endParaRPr lang="en-US" altLang="en-US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3.</a:t>
            </a:r>
            <a:fld id="{EA9BED5E-1D80-4262-82A8-5B1CE1B5E2A4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0488" tIns="44450" rIns="90488" bIns="4445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>
              <a:defRPr/>
            </a:pPr>
            <a:r>
              <a:rPr lang="en-US"/>
              <a:t>Convergence of Futures to Spot</a:t>
            </a:r>
            <a:br>
              <a:rPr lang="en-US"/>
            </a:br>
            <a:r>
              <a:rPr lang="en-US" sz="2400"/>
              <a:t>(Hedge initiated at time </a:t>
            </a:r>
            <a:r>
              <a:rPr lang="en-US" sz="2400" i="1"/>
              <a:t>t</a:t>
            </a:r>
            <a:r>
              <a:rPr lang="en-US" sz="2400" baseline="-25000"/>
              <a:t>1</a:t>
            </a:r>
            <a:r>
              <a:rPr lang="en-US" sz="2400"/>
              <a:t> and closed out at time </a:t>
            </a:r>
            <a:r>
              <a:rPr lang="en-US" sz="2400" i="1"/>
              <a:t>t</a:t>
            </a:r>
            <a:r>
              <a:rPr lang="en-US" sz="2400" baseline="-25000"/>
              <a:t>2</a:t>
            </a:r>
            <a:r>
              <a:rPr lang="en-US" sz="2400"/>
              <a:t>)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828801"/>
            <a:ext cx="8229600" cy="4411663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 </a:t>
            </a:r>
          </a:p>
        </p:txBody>
      </p:sp>
      <p:sp>
        <p:nvSpPr>
          <p:cNvPr id="20486" name="Line 4"/>
          <p:cNvSpPr>
            <a:spLocks noChangeShapeType="1"/>
          </p:cNvSpPr>
          <p:nvPr/>
        </p:nvSpPr>
        <p:spPr bwMode="auto">
          <a:xfrm>
            <a:off x="2133600" y="2057401"/>
            <a:ext cx="1588" cy="3044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7" name="Line 5"/>
          <p:cNvSpPr>
            <a:spLocks noChangeShapeType="1"/>
          </p:cNvSpPr>
          <p:nvPr/>
        </p:nvSpPr>
        <p:spPr bwMode="auto">
          <a:xfrm>
            <a:off x="2133601" y="5105400"/>
            <a:ext cx="36798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Rectangle 6"/>
          <p:cNvSpPr>
            <a:spLocks noChangeArrowheads="1"/>
          </p:cNvSpPr>
          <p:nvPr/>
        </p:nvSpPr>
        <p:spPr bwMode="auto">
          <a:xfrm>
            <a:off x="4981576" y="4702175"/>
            <a:ext cx="688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/>
              <a:t>Time</a:t>
            </a:r>
          </a:p>
        </p:txBody>
      </p:sp>
      <p:grpSp>
        <p:nvGrpSpPr>
          <p:cNvPr id="20489" name="Group 7"/>
          <p:cNvGrpSpPr>
            <a:grpSpLocks/>
          </p:cNvGrpSpPr>
          <p:nvPr/>
        </p:nvGrpSpPr>
        <p:grpSpPr bwMode="auto">
          <a:xfrm>
            <a:off x="2465388" y="2744789"/>
            <a:ext cx="2716212" cy="1563687"/>
            <a:chOff x="625" y="2041"/>
            <a:chExt cx="1666" cy="987"/>
          </a:xfrm>
        </p:grpSpPr>
        <p:grpSp>
          <p:nvGrpSpPr>
            <p:cNvPr id="20496" name="Group 8"/>
            <p:cNvGrpSpPr>
              <a:grpSpLocks/>
            </p:cNvGrpSpPr>
            <p:nvPr/>
          </p:nvGrpSpPr>
          <p:grpSpPr bwMode="auto">
            <a:xfrm>
              <a:off x="766" y="2041"/>
              <a:ext cx="1521" cy="680"/>
              <a:chOff x="766" y="2041"/>
              <a:chExt cx="1521" cy="680"/>
            </a:xfrm>
          </p:grpSpPr>
          <p:sp>
            <p:nvSpPr>
              <p:cNvPr id="20502" name="Arc 9"/>
              <p:cNvSpPr>
                <a:spLocks/>
              </p:cNvSpPr>
              <p:nvPr/>
            </p:nvSpPr>
            <p:spPr bwMode="auto">
              <a:xfrm rot="-2820000">
                <a:off x="766" y="2041"/>
                <a:ext cx="672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/>
              <a:lstStyle/>
              <a:p>
                <a:endParaRPr lang="en-US"/>
              </a:p>
            </p:txBody>
          </p:sp>
          <p:sp>
            <p:nvSpPr>
              <p:cNvPr id="20503" name="Arc 10"/>
              <p:cNvSpPr>
                <a:spLocks/>
              </p:cNvSpPr>
              <p:nvPr/>
            </p:nvSpPr>
            <p:spPr bwMode="auto">
              <a:xfrm rot="2820000">
                <a:off x="1759" y="2193"/>
                <a:ext cx="528" cy="5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ot="10800000" vert="eaVert"/>
              <a:lstStyle/>
              <a:p>
                <a:endParaRPr lang="en-US"/>
              </a:p>
            </p:txBody>
          </p:sp>
          <p:sp>
            <p:nvSpPr>
              <p:cNvPr id="20504" name="Line 11"/>
              <p:cNvSpPr>
                <a:spLocks noChangeShapeType="1"/>
              </p:cNvSpPr>
              <p:nvPr/>
            </p:nvSpPr>
            <p:spPr bwMode="auto">
              <a:xfrm>
                <a:off x="1579" y="2364"/>
                <a:ext cx="75" cy="7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497" name="Group 12"/>
            <p:cNvGrpSpPr>
              <a:grpSpLocks/>
            </p:cNvGrpSpPr>
            <p:nvPr/>
          </p:nvGrpSpPr>
          <p:grpSpPr bwMode="auto">
            <a:xfrm>
              <a:off x="778" y="2283"/>
              <a:ext cx="1513" cy="745"/>
              <a:chOff x="778" y="2283"/>
              <a:chExt cx="1513" cy="745"/>
            </a:xfrm>
          </p:grpSpPr>
          <p:sp>
            <p:nvSpPr>
              <p:cNvPr id="20499" name="Arc 13"/>
              <p:cNvSpPr>
                <a:spLocks/>
              </p:cNvSpPr>
              <p:nvPr/>
            </p:nvSpPr>
            <p:spPr bwMode="auto">
              <a:xfrm rot="-3660000">
                <a:off x="778" y="2356"/>
                <a:ext cx="672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/>
              <a:lstStyle/>
              <a:p>
                <a:endParaRPr lang="en-US"/>
              </a:p>
            </p:txBody>
          </p:sp>
          <p:sp>
            <p:nvSpPr>
              <p:cNvPr id="20500" name="Arc 14"/>
              <p:cNvSpPr>
                <a:spLocks/>
              </p:cNvSpPr>
              <p:nvPr/>
            </p:nvSpPr>
            <p:spPr bwMode="auto">
              <a:xfrm rot="1980000">
                <a:off x="1763" y="2283"/>
                <a:ext cx="528" cy="5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1" name="Line 15"/>
              <p:cNvSpPr>
                <a:spLocks noChangeShapeType="1"/>
              </p:cNvSpPr>
              <p:nvPr/>
            </p:nvSpPr>
            <p:spPr bwMode="auto">
              <a:xfrm>
                <a:off x="1573" y="2563"/>
                <a:ext cx="92" cy="5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498" name="Line 16"/>
            <p:cNvSpPr>
              <a:spLocks noChangeShapeType="1"/>
            </p:cNvSpPr>
            <p:nvPr/>
          </p:nvSpPr>
          <p:spPr bwMode="auto">
            <a:xfrm flipH="1">
              <a:off x="625" y="2826"/>
              <a:ext cx="39" cy="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90" name="Rectangle 34"/>
          <p:cNvSpPr>
            <a:spLocks noChangeArrowheads="1"/>
          </p:cNvSpPr>
          <p:nvPr/>
        </p:nvSpPr>
        <p:spPr bwMode="auto">
          <a:xfrm>
            <a:off x="2971800" y="3605213"/>
            <a:ext cx="11430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000"/>
              <a:t>Spot </a:t>
            </a:r>
          </a:p>
          <a:p>
            <a:pPr algn="ctr" eaLnBrk="0" hangingPunct="0"/>
            <a:r>
              <a:rPr lang="en-US" sz="2000"/>
              <a:t>Price</a:t>
            </a:r>
          </a:p>
        </p:txBody>
      </p:sp>
      <p:sp>
        <p:nvSpPr>
          <p:cNvPr id="20491" name="Rectangle 38"/>
          <p:cNvSpPr>
            <a:spLocks noChangeArrowheads="1"/>
          </p:cNvSpPr>
          <p:nvPr/>
        </p:nvSpPr>
        <p:spPr bwMode="auto">
          <a:xfrm>
            <a:off x="2514601" y="2209800"/>
            <a:ext cx="32924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>
            <a:spAutoFit/>
          </a:bodyPr>
          <a:lstStyle/>
          <a:p>
            <a:r>
              <a:rPr lang="en-US"/>
              <a:t>Futures</a:t>
            </a:r>
          </a:p>
          <a:p>
            <a:r>
              <a:rPr lang="en-US"/>
              <a:t>Price</a:t>
            </a:r>
          </a:p>
        </p:txBody>
      </p:sp>
      <p:sp>
        <p:nvSpPr>
          <p:cNvPr id="20492" name="Line 39"/>
          <p:cNvSpPr>
            <a:spLocks noChangeShapeType="1"/>
          </p:cNvSpPr>
          <p:nvPr/>
        </p:nvSpPr>
        <p:spPr bwMode="auto">
          <a:xfrm flipV="1">
            <a:off x="2819400" y="50292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20493" name="Line 40"/>
          <p:cNvSpPr>
            <a:spLocks noChangeShapeType="1"/>
          </p:cNvSpPr>
          <p:nvPr/>
        </p:nvSpPr>
        <p:spPr bwMode="auto">
          <a:xfrm flipV="1">
            <a:off x="4495800" y="50292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20494" name="Text Box 41"/>
          <p:cNvSpPr txBox="1">
            <a:spLocks noChangeArrowheads="1"/>
          </p:cNvSpPr>
          <p:nvPr/>
        </p:nvSpPr>
        <p:spPr bwMode="auto">
          <a:xfrm>
            <a:off x="2743200" y="5181601"/>
            <a:ext cx="381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t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20495" name="Text Box 42"/>
          <p:cNvSpPr txBox="1">
            <a:spLocks noChangeArrowheads="1"/>
          </p:cNvSpPr>
          <p:nvPr/>
        </p:nvSpPr>
        <p:spPr bwMode="auto">
          <a:xfrm>
            <a:off x="4343400" y="5181601"/>
            <a:ext cx="381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t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6019800" y="1905000"/>
            <a:ext cx="41148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Basis Strengthens</a:t>
            </a:r>
          </a:p>
          <a:p>
            <a:pPr>
              <a:spcBef>
                <a:spcPct val="50000"/>
              </a:spcBef>
            </a:pPr>
            <a:r>
              <a:rPr lang="en-US"/>
              <a:t>Spread between spot price and futures price gets smaller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6096000" y="3581400"/>
            <a:ext cx="41148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Basis Weakens</a:t>
            </a:r>
          </a:p>
          <a:p>
            <a:pPr>
              <a:spcBef>
                <a:spcPct val="50000"/>
              </a:spcBef>
            </a:pPr>
            <a:r>
              <a:rPr lang="en-US"/>
              <a:t>Spread between spot price and futures price gets larger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/>
              <a:t>Companies have risk</a:t>
            </a:r>
          </a:p>
          <a:p>
            <a:pPr>
              <a:buFont typeface="Wingdings 3" pitchFamily="18" charset="2"/>
              <a:buNone/>
            </a:pPr>
            <a:r>
              <a:rPr lang="en-US"/>
              <a:t>	Manufacturing Risk - variable costs</a:t>
            </a:r>
          </a:p>
          <a:p>
            <a:pPr>
              <a:buFont typeface="Wingdings 3" pitchFamily="18" charset="2"/>
              <a:buNone/>
            </a:pPr>
            <a:r>
              <a:rPr lang="en-US"/>
              <a:t>	Financial Risk - Interest rate changes</a:t>
            </a:r>
          </a:p>
          <a:p>
            <a:pPr>
              <a:buFont typeface="Wingdings 3" pitchFamily="18" charset="2"/>
              <a:buNone/>
            </a:pPr>
            <a:endParaRPr lang="en-US"/>
          </a:p>
          <a:p>
            <a:pPr>
              <a:buFont typeface="Wingdings 3" pitchFamily="18" charset="2"/>
              <a:buNone/>
            </a:pPr>
            <a:r>
              <a:rPr lang="en-US"/>
              <a:t>Goal - Eliminate risk</a:t>
            </a:r>
          </a:p>
          <a:p>
            <a:pPr>
              <a:buFont typeface="Wingdings 3" pitchFamily="18" charset="2"/>
              <a:buNone/>
            </a:pPr>
            <a:endParaRPr lang="en-US"/>
          </a:p>
          <a:p>
            <a:pPr>
              <a:buFont typeface="Wingdings 3" pitchFamily="18" charset="2"/>
              <a:buNone/>
            </a:pPr>
            <a:r>
              <a:rPr lang="en-US"/>
              <a:t>HOW?</a:t>
            </a:r>
          </a:p>
          <a:p>
            <a:pPr>
              <a:buFont typeface="Wingdings 3" pitchFamily="18" charset="2"/>
              <a:buNone/>
            </a:pPr>
            <a:r>
              <a:rPr lang="en-US"/>
              <a:t>	Hedging &amp; Futures Contracts</a:t>
            </a:r>
          </a:p>
          <a:p>
            <a:pPr>
              <a:buFont typeface="Wingdings 3" pitchFamily="18" charset="2"/>
              <a:buNone/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3200" dirty="0"/>
              <a:t>Futures, Hedging &amp; Risk Management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3276600" y="1600200"/>
            <a:ext cx="6477000" cy="3276600"/>
          </a:xfrm>
        </p:spPr>
        <p:txBody>
          <a:bodyPr/>
          <a:lstStyle/>
          <a:p>
            <a:r>
              <a:rPr lang="en-US" sz="2000"/>
              <a:t>Kellogg’s produces cereal. </a:t>
            </a:r>
          </a:p>
          <a:p>
            <a:r>
              <a:rPr lang="en-US" sz="2000"/>
              <a:t>A major input and variable cost is sugar.</a:t>
            </a:r>
          </a:p>
          <a:p>
            <a:r>
              <a:rPr lang="en-US" sz="2000"/>
              <a:t>The price of a box of cereal is inflexible </a:t>
            </a:r>
            <a:r>
              <a:rPr lang="en-US" sz="1800" i="1"/>
              <a:t>(i.e. it has an elastic demand function).</a:t>
            </a:r>
            <a:endParaRPr lang="en-US" sz="2000" i="1"/>
          </a:p>
          <a:p>
            <a:r>
              <a:rPr lang="en-US" sz="2000"/>
              <a:t>Kellogg’s is naturally “short” in sugar</a:t>
            </a:r>
          </a:p>
          <a:p>
            <a:r>
              <a:rPr lang="en-US" sz="2000"/>
              <a:t>“short” = a requirement to buy the commodity in the future. </a:t>
            </a:r>
          </a:p>
          <a:p>
            <a:endParaRPr lang="en-US" sz="20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/>
              <a:t>Example – Cereal Production </a:t>
            </a:r>
          </a:p>
        </p:txBody>
      </p:sp>
      <p:pic>
        <p:nvPicPr>
          <p:cNvPr id="11268" name="Picture 3" descr="logo_kellogg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447801"/>
            <a:ext cx="14287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0" y="4419601"/>
            <a:ext cx="4953000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u="sng" dirty="0"/>
              <a:t>Profit Scenario for Kellogg’s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	Revenue</a:t>
            </a:r>
          </a:p>
          <a:p>
            <a:pPr>
              <a:defRPr/>
            </a:pPr>
            <a:r>
              <a:rPr lang="en-US" dirty="0"/>
              <a:t>	</a:t>
            </a:r>
            <a:r>
              <a:rPr lang="en-US" u="sng" dirty="0"/>
              <a:t>-costs      </a:t>
            </a:r>
            <a:r>
              <a:rPr lang="en-US" sz="1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 This is variable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dirty="0"/>
              <a:t>	Profits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/>
              <a:t>Example – Cereal Production </a:t>
            </a:r>
            <a:r>
              <a:rPr lang="en-US" sz="1600" dirty="0"/>
              <a:t>(continued)</a:t>
            </a:r>
            <a:endParaRPr lang="en-US" sz="3200" dirty="0"/>
          </a:p>
        </p:txBody>
      </p:sp>
      <p:pic>
        <p:nvPicPr>
          <p:cNvPr id="12291" name="Picture 3" descr="logo_kellogg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447801"/>
            <a:ext cx="14287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Line 6"/>
          <p:cNvSpPr>
            <a:spLocks noChangeShapeType="1"/>
          </p:cNvSpPr>
          <p:nvPr/>
        </p:nvSpPr>
        <p:spPr bwMode="auto">
          <a:xfrm>
            <a:off x="4419600" y="2743200"/>
            <a:ext cx="0" cy="274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7"/>
          <p:cNvSpPr>
            <a:spLocks noChangeShapeType="1"/>
          </p:cNvSpPr>
          <p:nvPr/>
        </p:nvSpPr>
        <p:spPr bwMode="auto">
          <a:xfrm>
            <a:off x="4419600" y="419100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8077200" y="4038600"/>
            <a:ext cx="1752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800">
                <a:latin typeface="Lucida Sans Unicode" pitchFamily="34" charset="0"/>
              </a:rPr>
              <a:t>Asset Price</a:t>
            </a:r>
          </a:p>
        </p:txBody>
      </p:sp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3354388" y="2514601"/>
            <a:ext cx="1676400" cy="31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800">
                <a:latin typeface="Lucida Sans Unicode" pitchFamily="34" charset="0"/>
              </a:rPr>
              <a:t>Profit</a:t>
            </a:r>
          </a:p>
          <a:p>
            <a:endParaRPr lang="en-US" sz="2800">
              <a:latin typeface="Lucida Sans Unicode" pitchFamily="34" charset="0"/>
            </a:endParaRPr>
          </a:p>
          <a:p>
            <a:endParaRPr lang="en-US" sz="2800">
              <a:latin typeface="Lucida Sans Unicode" pitchFamily="34" charset="0"/>
            </a:endParaRPr>
          </a:p>
          <a:p>
            <a:endParaRPr lang="en-US" sz="2800">
              <a:latin typeface="Lucida Sans Unicode" pitchFamily="34" charset="0"/>
            </a:endParaRPr>
          </a:p>
          <a:p>
            <a:endParaRPr lang="en-US" sz="2800">
              <a:latin typeface="Lucida Sans Unicode" pitchFamily="34" charset="0"/>
            </a:endParaRPr>
          </a:p>
          <a:p>
            <a:endParaRPr lang="en-US" sz="2800">
              <a:latin typeface="Lucida Sans Unicode" pitchFamily="34" charset="0"/>
            </a:endParaRPr>
          </a:p>
          <a:p>
            <a:r>
              <a:rPr lang="en-US" sz="2800">
                <a:latin typeface="Lucida Sans Unicode" pitchFamily="34" charset="0"/>
              </a:rPr>
              <a:t>Loss</a:t>
            </a:r>
          </a:p>
        </p:txBody>
      </p:sp>
      <p:sp>
        <p:nvSpPr>
          <p:cNvPr id="12296" name="TextBox 10"/>
          <p:cNvSpPr txBox="1">
            <a:spLocks noChangeArrowheads="1"/>
          </p:cNvSpPr>
          <p:nvPr/>
        </p:nvSpPr>
        <p:spPr bwMode="auto">
          <a:xfrm>
            <a:off x="4038600" y="1447801"/>
            <a:ext cx="5029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/>
              <a:t>To hedge their natural position, Kellogg’s will enter into a long futures / forward contract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16200000" flipH="1">
            <a:off x="4953000" y="3048000"/>
            <a:ext cx="2286000" cy="2286000"/>
          </a:xfrm>
          <a:prstGeom prst="line">
            <a:avLst/>
          </a:prstGeom>
          <a:ln w="25400" cmpd="sng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8" name="TextBox 13"/>
          <p:cNvSpPr txBox="1">
            <a:spLocks noChangeArrowheads="1"/>
          </p:cNvSpPr>
          <p:nvPr/>
        </p:nvSpPr>
        <p:spPr bwMode="auto">
          <a:xfrm>
            <a:off x="5029200" y="28194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Short sugar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162800" y="2819401"/>
            <a:ext cx="2209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Long </a:t>
            </a:r>
          </a:p>
          <a:p>
            <a:r>
              <a:rPr lang="en-US"/>
              <a:t>Futures / Forward </a:t>
            </a:r>
          </a:p>
          <a:p>
            <a:r>
              <a:rPr lang="en-US"/>
              <a:t>Contract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4953000" y="3048000"/>
            <a:ext cx="2286000" cy="228600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1" name="TextBox 18"/>
          <p:cNvSpPr txBox="1">
            <a:spLocks noChangeArrowheads="1"/>
          </p:cNvSpPr>
          <p:nvPr/>
        </p:nvSpPr>
        <p:spPr bwMode="auto">
          <a:xfrm>
            <a:off x="4038600" y="1066800"/>
            <a:ext cx="502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/>
              <a:t>Natural profit / loss 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/>
              <a:t>Example – Cereal Production </a:t>
            </a:r>
            <a:r>
              <a:rPr lang="en-US" sz="1600" dirty="0"/>
              <a:t>(continued)</a:t>
            </a:r>
            <a:endParaRPr lang="en-US" sz="3200" dirty="0"/>
          </a:p>
        </p:txBody>
      </p:sp>
      <p:pic>
        <p:nvPicPr>
          <p:cNvPr id="13315" name="Picture 3" descr="logo_kellogg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447801"/>
            <a:ext cx="14287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Line 6"/>
          <p:cNvSpPr>
            <a:spLocks noChangeShapeType="1"/>
          </p:cNvSpPr>
          <p:nvPr/>
        </p:nvSpPr>
        <p:spPr bwMode="auto">
          <a:xfrm>
            <a:off x="4419600" y="2743200"/>
            <a:ext cx="0" cy="274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7"/>
          <p:cNvSpPr>
            <a:spLocks noChangeShapeType="1"/>
          </p:cNvSpPr>
          <p:nvPr/>
        </p:nvSpPr>
        <p:spPr bwMode="auto">
          <a:xfrm>
            <a:off x="4419600" y="419100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8"/>
          <p:cNvSpPr>
            <a:spLocks noChangeArrowheads="1"/>
          </p:cNvSpPr>
          <p:nvPr/>
        </p:nvSpPr>
        <p:spPr bwMode="auto">
          <a:xfrm>
            <a:off x="8077200" y="4038600"/>
            <a:ext cx="1752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800">
                <a:latin typeface="Lucida Sans Unicode" pitchFamily="34" charset="0"/>
              </a:rPr>
              <a:t>Asset Price</a:t>
            </a:r>
          </a:p>
        </p:txBody>
      </p:sp>
      <p:sp>
        <p:nvSpPr>
          <p:cNvPr id="13319" name="Rectangle 9"/>
          <p:cNvSpPr>
            <a:spLocks noChangeArrowheads="1"/>
          </p:cNvSpPr>
          <p:nvPr/>
        </p:nvSpPr>
        <p:spPr bwMode="auto">
          <a:xfrm>
            <a:off x="3354388" y="2514601"/>
            <a:ext cx="1676400" cy="31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800">
                <a:latin typeface="Lucida Sans Unicode" pitchFamily="34" charset="0"/>
              </a:rPr>
              <a:t>Profit</a:t>
            </a:r>
          </a:p>
          <a:p>
            <a:endParaRPr lang="en-US" sz="2800">
              <a:latin typeface="Lucida Sans Unicode" pitchFamily="34" charset="0"/>
            </a:endParaRPr>
          </a:p>
          <a:p>
            <a:endParaRPr lang="en-US" sz="2800">
              <a:latin typeface="Lucida Sans Unicode" pitchFamily="34" charset="0"/>
            </a:endParaRPr>
          </a:p>
          <a:p>
            <a:endParaRPr lang="en-US" sz="2800">
              <a:latin typeface="Lucida Sans Unicode" pitchFamily="34" charset="0"/>
            </a:endParaRPr>
          </a:p>
          <a:p>
            <a:endParaRPr lang="en-US" sz="2800">
              <a:latin typeface="Lucida Sans Unicode" pitchFamily="34" charset="0"/>
            </a:endParaRPr>
          </a:p>
          <a:p>
            <a:endParaRPr lang="en-US" sz="2800">
              <a:latin typeface="Lucida Sans Unicode" pitchFamily="34" charset="0"/>
            </a:endParaRPr>
          </a:p>
          <a:p>
            <a:r>
              <a:rPr lang="en-US" sz="2800">
                <a:latin typeface="Lucida Sans Unicode" pitchFamily="34" charset="0"/>
              </a:rPr>
              <a:t>Loss</a:t>
            </a:r>
          </a:p>
        </p:txBody>
      </p:sp>
      <p:sp>
        <p:nvSpPr>
          <p:cNvPr id="13320" name="TextBox 10"/>
          <p:cNvSpPr txBox="1">
            <a:spLocks noChangeArrowheads="1"/>
          </p:cNvSpPr>
          <p:nvPr/>
        </p:nvSpPr>
        <p:spPr bwMode="auto">
          <a:xfrm>
            <a:off x="4038600" y="1447800"/>
            <a:ext cx="502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NET POSITION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16200000" flipH="1">
            <a:off x="4953000" y="3048000"/>
            <a:ext cx="2286000" cy="2286000"/>
          </a:xfrm>
          <a:prstGeom prst="line">
            <a:avLst/>
          </a:prstGeom>
          <a:ln w="9525" cmpd="sng">
            <a:solidFill>
              <a:schemeClr val="accent4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4953000" y="3048000"/>
            <a:ext cx="2286000" cy="2286000"/>
          </a:xfrm>
          <a:prstGeom prst="line">
            <a:avLst/>
          </a:prstGeom>
          <a:ln w="9525" cmpd="sng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Line 7"/>
          <p:cNvSpPr>
            <a:spLocks noChangeShapeType="1"/>
          </p:cNvSpPr>
          <p:nvPr/>
        </p:nvSpPr>
        <p:spPr bwMode="auto">
          <a:xfrm>
            <a:off x="4419600" y="4191000"/>
            <a:ext cx="3429000" cy="0"/>
          </a:xfrm>
          <a:prstGeom prst="line">
            <a:avLst/>
          </a:prstGeom>
          <a:noFill/>
          <a:ln w="31750">
            <a:solidFill>
              <a:srgbClr val="00B05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/>
              <a:t>Example – Cereal Production </a:t>
            </a:r>
            <a:r>
              <a:rPr lang="en-US" sz="1600" dirty="0"/>
              <a:t>(continued)</a:t>
            </a:r>
            <a:endParaRPr lang="en-US" sz="3200" dirty="0"/>
          </a:p>
        </p:txBody>
      </p:sp>
      <p:sp>
        <p:nvSpPr>
          <p:cNvPr id="14339" name="Line 6"/>
          <p:cNvSpPr>
            <a:spLocks noChangeShapeType="1"/>
          </p:cNvSpPr>
          <p:nvPr/>
        </p:nvSpPr>
        <p:spPr bwMode="auto">
          <a:xfrm>
            <a:off x="5715000" y="2514600"/>
            <a:ext cx="0" cy="274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7"/>
          <p:cNvSpPr>
            <a:spLocks noChangeShapeType="1"/>
          </p:cNvSpPr>
          <p:nvPr/>
        </p:nvSpPr>
        <p:spPr bwMode="auto">
          <a:xfrm>
            <a:off x="5715000" y="396240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8"/>
          <p:cNvSpPr>
            <a:spLocks noChangeArrowheads="1"/>
          </p:cNvSpPr>
          <p:nvPr/>
        </p:nvSpPr>
        <p:spPr bwMode="auto">
          <a:xfrm>
            <a:off x="9372600" y="3810000"/>
            <a:ext cx="1143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400">
                <a:latin typeface="Lucida Sans Unicode" pitchFamily="34" charset="0"/>
              </a:rPr>
              <a:t>Asset Price</a:t>
            </a:r>
          </a:p>
        </p:txBody>
      </p:sp>
      <p:sp>
        <p:nvSpPr>
          <p:cNvPr id="14342" name="Rectangle 9"/>
          <p:cNvSpPr>
            <a:spLocks noChangeArrowheads="1"/>
          </p:cNvSpPr>
          <p:nvPr/>
        </p:nvSpPr>
        <p:spPr bwMode="auto">
          <a:xfrm>
            <a:off x="4724400" y="2438401"/>
            <a:ext cx="1676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400">
                <a:latin typeface="Lucida Sans Unicode" pitchFamily="34" charset="0"/>
              </a:rPr>
              <a:t>Profit</a:t>
            </a:r>
          </a:p>
          <a:p>
            <a:endParaRPr lang="en-US" sz="2400">
              <a:latin typeface="Lucida Sans Unicode" pitchFamily="34" charset="0"/>
            </a:endParaRPr>
          </a:p>
          <a:p>
            <a:endParaRPr lang="en-US" sz="2400">
              <a:latin typeface="Lucida Sans Unicode" pitchFamily="34" charset="0"/>
            </a:endParaRPr>
          </a:p>
          <a:p>
            <a:endParaRPr lang="en-US" sz="2400">
              <a:latin typeface="Lucida Sans Unicode" pitchFamily="34" charset="0"/>
            </a:endParaRPr>
          </a:p>
          <a:p>
            <a:endParaRPr lang="en-US" sz="2400">
              <a:latin typeface="Lucida Sans Unicode" pitchFamily="34" charset="0"/>
            </a:endParaRPr>
          </a:p>
          <a:p>
            <a:endParaRPr lang="en-US" sz="2400">
              <a:latin typeface="Lucida Sans Unicode" pitchFamily="34" charset="0"/>
            </a:endParaRPr>
          </a:p>
          <a:p>
            <a:r>
              <a:rPr lang="en-US" sz="2400">
                <a:latin typeface="Lucida Sans Unicode" pitchFamily="34" charset="0"/>
              </a:rPr>
              <a:t>Loss</a:t>
            </a:r>
          </a:p>
        </p:txBody>
      </p:sp>
      <p:sp>
        <p:nvSpPr>
          <p:cNvPr id="14343" name="TextBox 10"/>
          <p:cNvSpPr txBox="1">
            <a:spLocks noChangeArrowheads="1"/>
          </p:cNvSpPr>
          <p:nvPr/>
        </p:nvSpPr>
        <p:spPr bwMode="auto">
          <a:xfrm>
            <a:off x="4267200" y="1066801"/>
            <a:ext cx="274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Farmer’s view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248400" y="2286000"/>
            <a:ext cx="2286000" cy="2819400"/>
            <a:chOff x="4724400" y="2286000"/>
            <a:chExt cx="2286000" cy="2819400"/>
          </a:xfrm>
        </p:grpSpPr>
        <p:cxnSp>
          <p:nvCxnSpPr>
            <p:cNvPr id="13" name="Straight Connector 12"/>
            <p:cNvCxnSpPr/>
            <p:nvPr/>
          </p:nvCxnSpPr>
          <p:spPr>
            <a:xfrm rot="16200000" flipH="1">
              <a:off x="4724400" y="2819400"/>
              <a:ext cx="2286000" cy="2286000"/>
            </a:xfrm>
            <a:prstGeom prst="line">
              <a:avLst/>
            </a:prstGeom>
            <a:ln w="25400" cmpd="sng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52" name="TextBox 13"/>
            <p:cNvSpPr txBox="1">
              <a:spLocks noChangeArrowheads="1"/>
            </p:cNvSpPr>
            <p:nvPr/>
          </p:nvSpPr>
          <p:spPr bwMode="auto">
            <a:xfrm>
              <a:off x="4953000" y="2286000"/>
              <a:ext cx="137160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Short </a:t>
              </a:r>
            </a:p>
            <a:p>
              <a:r>
                <a:rPr lang="en-US"/>
                <a:t>Forward / futures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6248400" y="2590800"/>
            <a:ext cx="3657600" cy="2514600"/>
            <a:chOff x="4724400" y="2590800"/>
            <a:chExt cx="3657600" cy="2514600"/>
          </a:xfrm>
        </p:grpSpPr>
        <p:sp>
          <p:nvSpPr>
            <p:cNvPr id="14349" name="TextBox 16"/>
            <p:cNvSpPr txBox="1">
              <a:spLocks noChangeArrowheads="1"/>
            </p:cNvSpPr>
            <p:nvPr/>
          </p:nvSpPr>
          <p:spPr bwMode="auto">
            <a:xfrm>
              <a:off x="6934200" y="2590800"/>
              <a:ext cx="1447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Long sugar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4724400" y="2819400"/>
              <a:ext cx="2286000" cy="2286000"/>
            </a:xfrm>
            <a:prstGeom prst="line">
              <a:avLst/>
            </a:prstGeom>
            <a:ln w="25400" cmpd="sng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346" name="Picture 2" descr="C:\Users\Matt Will\AppData\Local\Microsoft\Windows\Temporary Internet Files\Content.IE5\5VJXM4KU\MCj031945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066800"/>
            <a:ext cx="1219200" cy="11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1524000" y="2667001"/>
            <a:ext cx="3048000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u="sng" dirty="0"/>
              <a:t>Profit Scenario for Farmer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  Revenue </a:t>
            </a:r>
            <a:r>
              <a:rPr lang="en-U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 This is variable</a:t>
            </a:r>
            <a:endParaRPr lang="en-US" dirty="0"/>
          </a:p>
          <a:p>
            <a:pPr>
              <a:defRPr/>
            </a:pPr>
            <a:r>
              <a:rPr lang="en-US" u="sng" dirty="0"/>
              <a:t>  -costs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dirty="0"/>
              <a:t>  Profits</a:t>
            </a: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5715000" y="3962400"/>
            <a:ext cx="3429000" cy="0"/>
          </a:xfrm>
          <a:prstGeom prst="line">
            <a:avLst/>
          </a:prstGeom>
          <a:noFill/>
          <a:ln w="31750">
            <a:solidFill>
              <a:srgbClr val="00B05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/>
              <a:t>Example – Cereal Production </a:t>
            </a:r>
            <a:r>
              <a:rPr lang="en-US" sz="1600" dirty="0"/>
              <a:t>(continued)</a:t>
            </a:r>
            <a:endParaRPr lang="en-US" sz="3200" dirty="0"/>
          </a:p>
        </p:txBody>
      </p:sp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4495800" y="1295401"/>
            <a:ext cx="274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Together</a:t>
            </a:r>
          </a:p>
        </p:txBody>
      </p:sp>
      <p:pic>
        <p:nvPicPr>
          <p:cNvPr id="15364" name="Picture 2" descr="C:\Users\Matt Will\AppData\Local\Microsoft\Windows\Temporary Internet Files\Content.IE5\5VJXM4KU\MCj031945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1828800"/>
            <a:ext cx="1219200" cy="11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8" descr="logo_kelloggs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2209801"/>
            <a:ext cx="14287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Box 20"/>
          <p:cNvSpPr txBox="1">
            <a:spLocks noChangeArrowheads="1"/>
          </p:cNvSpPr>
          <p:nvPr/>
        </p:nvSpPr>
        <p:spPr bwMode="auto">
          <a:xfrm>
            <a:off x="1905000" y="2971801"/>
            <a:ext cx="33528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Long Hedger</a:t>
            </a:r>
          </a:p>
          <a:p>
            <a:endParaRPr lang="en-US"/>
          </a:p>
          <a:p>
            <a:r>
              <a:rPr lang="en-US"/>
              <a:t>Natural position: Short sugar</a:t>
            </a:r>
          </a:p>
          <a:p>
            <a:endParaRPr lang="en-US"/>
          </a:p>
          <a:p>
            <a:r>
              <a:rPr lang="en-US"/>
              <a:t>Risk: Purchase price of sugar</a:t>
            </a:r>
          </a:p>
          <a:p>
            <a:endParaRPr lang="en-US"/>
          </a:p>
          <a:p>
            <a:r>
              <a:rPr lang="en-US"/>
              <a:t>Hedge: Long contract</a:t>
            </a:r>
          </a:p>
          <a:p>
            <a:endParaRPr lang="en-US"/>
          </a:p>
        </p:txBody>
      </p:sp>
      <p:sp>
        <p:nvSpPr>
          <p:cNvPr id="15367" name="TextBox 21"/>
          <p:cNvSpPr txBox="1">
            <a:spLocks noChangeArrowheads="1"/>
          </p:cNvSpPr>
          <p:nvPr/>
        </p:nvSpPr>
        <p:spPr bwMode="auto">
          <a:xfrm>
            <a:off x="6705600" y="2971801"/>
            <a:ext cx="33528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Short Hedger</a:t>
            </a:r>
          </a:p>
          <a:p>
            <a:endParaRPr lang="en-US"/>
          </a:p>
          <a:p>
            <a:r>
              <a:rPr lang="en-US"/>
              <a:t>Natural position: Long sugar</a:t>
            </a:r>
          </a:p>
          <a:p>
            <a:endParaRPr lang="en-US"/>
          </a:p>
          <a:p>
            <a:r>
              <a:rPr lang="en-US"/>
              <a:t>Risk: Sales price of sugar</a:t>
            </a:r>
          </a:p>
          <a:p>
            <a:endParaRPr lang="en-US"/>
          </a:p>
          <a:p>
            <a:r>
              <a:rPr lang="en-US"/>
              <a:t>Hedge: Short contract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0" y="1524000"/>
            <a:ext cx="7620000" cy="4114800"/>
          </a:xfrm>
          <a:noFill/>
        </p:spPr>
        <p:txBody>
          <a:bodyPr/>
          <a:lstStyle/>
          <a:p>
            <a:r>
              <a:rPr lang="en-US" sz="2000" dirty="0"/>
              <a:t>You are an Illinois farmer.  You planted 100 acres of wheat this week, and plan on harvesting 20,000 bushels in March.  If today’s futures wheat price is $1.56 per bushel, and you would like to lock in that price, what would you do?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Since you are long in Wheat, you will need to go short on March wheat.  Since1 contract= 5,000 bushels, you should short four contracts today and close your position in March.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Example: Wheat Hedge</a:t>
            </a:r>
          </a:p>
        </p:txBody>
      </p:sp>
      <p:sp>
        <p:nvSpPr>
          <p:cNvPr id="16388" name="Line 6"/>
          <p:cNvSpPr>
            <a:spLocks noChangeShapeType="1"/>
          </p:cNvSpPr>
          <p:nvPr/>
        </p:nvSpPr>
        <p:spPr bwMode="auto">
          <a:xfrm>
            <a:off x="2819400" y="3505200"/>
            <a:ext cx="5943600" cy="0"/>
          </a:xfrm>
          <a:prstGeom prst="line">
            <a:avLst/>
          </a:prstGeom>
          <a:noFill/>
          <a:ln w="47625" cmpd="thinThick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Example: Commodity Hedge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057400" y="1447800"/>
            <a:ext cx="8153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US" sz="2000" dirty="0">
                <a:latin typeface="+mn-lt"/>
                <a:cs typeface="+mn-cs"/>
              </a:rPr>
              <a:t>In June, farmer John Smith expects to harvest 10,000 bushels of corn during the month of August. In June, the September corn futures are selling for $2.94 per bushel (1K = 5,000 bushels).  Farmer Smith wishes to lock in this price.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US" sz="2000" dirty="0">
                <a:latin typeface="+mn-lt"/>
                <a:cs typeface="+mn-cs"/>
              </a:rPr>
              <a:t>Show the transactions if the Sept spot price drops to $2.80.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17800" y="3632200"/>
            <a:ext cx="7010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Revenue from Crop: 10,000 x 2.80		28,000</a:t>
            </a:r>
          </a:p>
          <a:p>
            <a:pPr>
              <a:spcBef>
                <a:spcPct val="50000"/>
              </a:spcBef>
            </a:pPr>
            <a:r>
              <a:rPr lang="en-US"/>
              <a:t>June: Short 2K @ 2.94 = 29,400</a:t>
            </a:r>
          </a:p>
          <a:p>
            <a:pPr>
              <a:spcBef>
                <a:spcPct val="50000"/>
              </a:spcBef>
            </a:pPr>
            <a:r>
              <a:rPr lang="en-US"/>
              <a:t>Sept:  Long 2K @ 2.80 = </a:t>
            </a:r>
            <a:r>
              <a:rPr lang="en-US" u="sng"/>
              <a:t>28,000                      	      .</a:t>
            </a:r>
          </a:p>
          <a:p>
            <a:pPr>
              <a:spcBef>
                <a:spcPct val="50000"/>
              </a:spcBef>
            </a:pPr>
            <a:r>
              <a:rPr lang="en-US"/>
              <a:t>Gain on Position-------------------------------   	  1,400</a:t>
            </a:r>
          </a:p>
          <a:p>
            <a:pPr>
              <a:spcBef>
                <a:spcPct val="50000"/>
              </a:spcBef>
            </a:pPr>
            <a:r>
              <a:rPr lang="en-US" b="1" u="sng"/>
              <a:t>Total Revenue                                             $ 29,400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2200" y="3429000"/>
            <a:ext cx="7569200" cy="2921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192</TotalTime>
  <Words>545</Words>
  <Application>Microsoft Office PowerPoint</Application>
  <PresentationFormat>Widescreen</PresentationFormat>
  <Paragraphs>134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Derivatives</vt:lpstr>
      <vt:lpstr>Futures, Hedging &amp; Risk Management</vt:lpstr>
      <vt:lpstr>Example – Cereal Production </vt:lpstr>
      <vt:lpstr>Example – Cereal Production (continued)</vt:lpstr>
      <vt:lpstr>Example – Cereal Production (continued)</vt:lpstr>
      <vt:lpstr>Example – Cereal Production (continued)</vt:lpstr>
      <vt:lpstr>Example – Cereal Production (continued)</vt:lpstr>
      <vt:lpstr>Example: Wheat Hedge</vt:lpstr>
      <vt:lpstr>Example: Commodity Hedge</vt:lpstr>
      <vt:lpstr>Example: Commodity Hedge</vt:lpstr>
      <vt:lpstr>Convergence of Futures to Spot Basis Risk</vt:lpstr>
      <vt:lpstr>Convergence of Futures to Spot (Hedge initiated at time t1 and closed out at time t2)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Derivatives</dc:title>
  <dc:creator>.</dc:creator>
  <cp:lastModifiedBy>Matt Will</cp:lastModifiedBy>
  <cp:revision>134</cp:revision>
  <dcterms:created xsi:type="dcterms:W3CDTF">2007-08-26T18:21:43Z</dcterms:created>
  <dcterms:modified xsi:type="dcterms:W3CDTF">2019-07-31T17:03:23Z</dcterms:modified>
</cp:coreProperties>
</file>