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3"/>
  </p:notesMasterIdLst>
  <p:sldIdLst>
    <p:sldId id="256" r:id="rId2"/>
    <p:sldId id="259" r:id="rId3"/>
    <p:sldId id="263" r:id="rId4"/>
    <p:sldId id="264" r:id="rId5"/>
    <p:sldId id="265" r:id="rId6"/>
    <p:sldId id="266" r:id="rId7"/>
    <p:sldId id="267" r:id="rId8"/>
    <p:sldId id="289" r:id="rId9"/>
    <p:sldId id="285" r:id="rId10"/>
    <p:sldId id="288" r:id="rId11"/>
    <p:sldId id="290" r:id="rId1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80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064E92EA-75BE-438F-A4E4-D0F2CB32B078}" type="datetimeFigureOut">
              <a:rPr lang="en-US"/>
              <a:pPr>
                <a:defRPr/>
              </a:pPr>
              <a:t>7/31/2019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0CDEAB1E-910F-4953-AEF1-F883E696FD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6916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DBFBC1-B6AA-4A8A-BAA4-E2FD2CAB636B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93700" y="692150"/>
            <a:ext cx="6070600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1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8F0BF8-6D29-4759-A6C0-A72D0DEDA399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93700" y="692150"/>
            <a:ext cx="6070600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7062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BF6E938-DCEE-48A7-A2D6-6F7D1AA59386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93700" y="692150"/>
            <a:ext cx="6070600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852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13C3AC-E26B-4927-B1B2-1E75BA6312C7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93700" y="692150"/>
            <a:ext cx="6070600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5095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7C365E6-C54A-4941-B37C-2A2D2836DA4D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93700" y="692150"/>
            <a:ext cx="6070600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3297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737B7C-B112-49E7-99B1-C335C44B0BF1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93700" y="692150"/>
            <a:ext cx="6070600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2169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CFE04A7-4064-468E-A774-9C0D70F58B3E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93700" y="692150"/>
            <a:ext cx="6070600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368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>
            <a:off x="0" y="4664075"/>
            <a:ext cx="1220046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4233" y="4953000"/>
            <a:ext cx="12196233" cy="1911350"/>
            <a:chOff x="-3765" y="4832896"/>
            <a:chExt cx="9147765" cy="2032192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>
                <a:latin typeface="+mn-lt"/>
                <a:cs typeface="+mn-cs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>
                <a:latin typeface="+mn-lt"/>
                <a:cs typeface="+mn-cs"/>
              </a:endParaRPr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/>
            </a:p>
          </p:txBody>
        </p:sp>
        <p:cxnSp>
          <p:nvCxnSpPr>
            <p:cNvPr id="10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58464DD-897C-40EB-AF1A-384986FBF059}" type="datetimeFigureOut">
              <a:rPr lang="en-US"/>
              <a:pPr>
                <a:defRPr/>
              </a:pPr>
              <a:t>7/31/2019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359FDC8-3B68-4CE1-801B-FD3FCB2C33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1078D-4935-4B7F-9D9F-48EEA19DA712}" type="datetimeFigureOut">
              <a:rPr lang="en-US"/>
              <a:pPr>
                <a:defRPr/>
              </a:pPr>
              <a:t>7/31/2019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B64E3-394A-4547-A79D-17007279BF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481138"/>
            <a:ext cx="53848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138"/>
            <a:ext cx="53848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7A99E-9B38-4C05-BEED-D2C7CCD50391}" type="datetimeFigureOut">
              <a:rPr lang="en-US"/>
              <a:pPr>
                <a:defRPr/>
              </a:pPr>
              <a:t>7/31/2019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F5C1B-AC45-4279-9D7E-81368A3006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D81CA-7BF0-4B63-8394-582A99E626B6}" type="datetimeFigureOut">
              <a:rPr lang="en-US"/>
              <a:pPr>
                <a:defRPr/>
              </a:pPr>
              <a:t>7/31/2019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91C4D-26BF-42A0-A4C9-99028D390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81138"/>
            <a:ext cx="109728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3ADF8-5AA0-4437-8AB4-2AA53BFD394D}" type="datetimeFigureOut">
              <a:rPr lang="en-US"/>
              <a:pPr>
                <a:defRPr/>
              </a:pPr>
              <a:t>7/31/2019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99444-F31D-4DB3-AF02-A77A5BCFC3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5" name="Chevron 7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EAAF511-B99B-45AB-BCE0-14D4C0143DF6}" type="datetimeFigureOut">
              <a:rPr lang="en-US"/>
              <a:pPr>
                <a:defRPr/>
              </a:pPr>
              <a:t>7/31/2019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1F961C0-0B9A-4DE5-9C3E-B22F521B1D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E82C9CA-2F47-4127-8208-BC9956F68FB9}" type="datetimeFigureOut">
              <a:rPr lang="en-US"/>
              <a:pPr>
                <a:defRPr/>
              </a:pPr>
              <a:t>7/31/2019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3F4C608-7257-4D42-8BC6-5BED1ABCDE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D8693E9-9D16-4FF3-8562-1DBBAF7844CD}" type="datetimeFigureOut">
              <a:rPr lang="en-US"/>
              <a:pPr>
                <a:defRPr/>
              </a:pPr>
              <a:t>7/31/2019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5A0AEA5-A64D-4264-B340-716E340104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9CA5113-FE4F-4180-9D8D-EBB56C61A80E}" type="datetimeFigureOut">
              <a:rPr lang="en-US"/>
              <a:pPr>
                <a:defRPr/>
              </a:pPr>
              <a:t>7/31/2019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EFDB6AC-A463-4CFA-953C-2A5535581A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FC2CA-7737-4DDD-8365-06774C32143D}" type="datetimeFigureOut">
              <a:rPr lang="en-US"/>
              <a:pPr>
                <a:defRPr/>
              </a:pPr>
              <a:t>7/31/2019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F4A3C-EA4C-4609-B8EA-4450AB64A1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3904E4C-B6FB-42E2-AA4C-6247FFBCC289}" type="datetimeFigureOut">
              <a:rPr lang="en-US"/>
              <a:pPr>
                <a:defRPr/>
              </a:pPr>
              <a:t>7/31/2019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F7D3E86-3326-4D9A-AFB3-AAA788501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954617" y="5002214"/>
            <a:ext cx="5069416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>
              <a:latin typeface="+mn-lt"/>
              <a:cs typeface="+mn-cs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-71966" y="5784850"/>
            <a:ext cx="506941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>
              <a:latin typeface="+mn-lt"/>
              <a:cs typeface="+mn-cs"/>
            </a:endParaRPr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cxnSp>
        <p:nvCxnSpPr>
          <p:cNvPr id="8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10" name="Chevron 12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772F321-76A1-4F08-8723-929E9C03FE12}" type="datetimeFigureOut">
              <a:rPr lang="en-US"/>
              <a:pPr>
                <a:defRPr/>
              </a:pPr>
              <a:t>7/31/2019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B234F8D-8C73-4C53-818B-302008F27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06B5A-0FBC-4263-8A88-6744BD653F0D}" type="datetimeFigureOut">
              <a:rPr lang="en-US"/>
              <a:pPr>
                <a:defRPr/>
              </a:pPr>
              <a:t>7/31/2019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CC271-C074-4656-98B2-11AFA0BF74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954617" y="5002214"/>
            <a:ext cx="5069416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>
              <a:latin typeface="+mn-lt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71966" y="5784850"/>
            <a:ext cx="506941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>
              <a:latin typeface="+mn-lt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5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105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3FC9B09-DEED-4E80-945D-74CA3BC2C3E3}" type="datetimeFigureOut">
              <a:rPr lang="en-US"/>
              <a:pPr>
                <a:defRPr/>
              </a:pPr>
              <a:t>7/31/2019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3F0A650-4484-4443-87C7-D574E559E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  <p:sldLayoutId id="2147483831" r:id="rId12"/>
    <p:sldLayoutId id="2147483830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Excel_Worksheet.xlsx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Derivatives</a:t>
            </a:r>
          </a:p>
        </p:txBody>
      </p:sp>
      <p:sp>
        <p:nvSpPr>
          <p:cNvPr id="16387" name="Subtitle 2"/>
          <p:cNvSpPr>
            <a:spLocks noGrp="1"/>
          </p:cNvSpPr>
          <p:nvPr>
            <p:ph type="subTitle" idx="1"/>
          </p:nvPr>
        </p:nvSpPr>
        <p:spPr>
          <a:xfrm>
            <a:off x="2209800" y="3611563"/>
            <a:ext cx="7772400" cy="1200150"/>
          </a:xfrm>
        </p:spPr>
        <p:txBody>
          <a:bodyPr/>
          <a:lstStyle/>
          <a:p>
            <a:pPr marR="0" eaLnBrk="1" hangingPunct="1"/>
            <a:r>
              <a:rPr lang="en-US"/>
              <a:t>Lecture 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defRPr/>
            </a:pPr>
            <a:r>
              <a:rPr lang="en-US">
                <a:effectLst/>
              </a:rPr>
              <a:t>Bond Price Sensitivity</a:t>
            </a:r>
          </a:p>
        </p:txBody>
      </p:sp>
      <p:sp>
        <p:nvSpPr>
          <p:cNvPr id="69635" name="Rectangle 3"/>
          <p:cNvSpPr>
            <a:spLocks noGrp="1"/>
          </p:cNvSpPr>
          <p:nvPr>
            <p:ph type="body" idx="1"/>
          </p:nvPr>
        </p:nvSpPr>
        <p:spPr>
          <a:xfrm>
            <a:off x="1981200" y="1481138"/>
            <a:ext cx="3505200" cy="4525962"/>
          </a:xfrm>
        </p:spPr>
        <p:txBody>
          <a:bodyPr/>
          <a:lstStyle/>
          <a:p>
            <a:pPr>
              <a:buFont typeface="Wingdings 3" pitchFamily="18" charset="2"/>
              <a:buNone/>
              <a:defRPr/>
            </a:pPr>
            <a:r>
              <a:rPr lang="en-US" sz="2300" b="1" u="sng" dirty="0"/>
              <a:t>Bond A</a:t>
            </a:r>
          </a:p>
          <a:p>
            <a:pPr>
              <a:buFont typeface="Wingdings 3" pitchFamily="18" charset="2"/>
              <a:buNone/>
              <a:defRPr/>
            </a:pPr>
            <a:endParaRPr lang="en-US" sz="2300" dirty="0"/>
          </a:p>
          <a:p>
            <a:pPr>
              <a:buFont typeface="Wingdings 3" pitchFamily="18" charset="2"/>
              <a:buNone/>
              <a:defRPr/>
            </a:pPr>
            <a:r>
              <a:rPr lang="en-US" sz="2300" b="1" dirty="0">
                <a:solidFill>
                  <a:schemeClr val="accent2"/>
                </a:solidFill>
              </a:rPr>
              <a:t>YTM = 4.75%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2300" dirty="0"/>
              <a:t>Maturity = 8 years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2300" dirty="0"/>
              <a:t>Coupon = 6% or $60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2300" dirty="0"/>
              <a:t>Par Value = $1,000</a:t>
            </a:r>
          </a:p>
          <a:p>
            <a:pPr>
              <a:buFont typeface="Wingdings 3" pitchFamily="18" charset="2"/>
              <a:buNone/>
              <a:defRPr/>
            </a:pPr>
            <a:endParaRPr lang="en-US" sz="2300" dirty="0"/>
          </a:p>
          <a:p>
            <a:pPr>
              <a:buFont typeface="Wingdings 3" pitchFamily="18" charset="2"/>
              <a:buNone/>
              <a:defRPr/>
            </a:pPr>
            <a:r>
              <a:rPr lang="en-US" sz="2300" b="1" dirty="0">
                <a:solidFill>
                  <a:schemeClr val="accent2"/>
                </a:solidFill>
              </a:rPr>
              <a:t>New Price= $1,081.61</a:t>
            </a:r>
          </a:p>
          <a:p>
            <a:pPr>
              <a:buFont typeface="Wingdings 3" pitchFamily="18" charset="2"/>
              <a:buNone/>
              <a:defRPr/>
            </a:pPr>
            <a:endParaRPr lang="en-US" sz="2300" b="1" dirty="0">
              <a:solidFill>
                <a:schemeClr val="accent2"/>
              </a:solidFill>
            </a:endParaRPr>
          </a:p>
          <a:p>
            <a:pPr>
              <a:buFont typeface="Wingdings 3" pitchFamily="18" charset="2"/>
              <a:buNone/>
              <a:defRPr/>
            </a:pPr>
            <a:r>
              <a:rPr lang="en-US" sz="2100" b="1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Price dropped by 4.60 %</a:t>
            </a:r>
            <a:endParaRPr lang="en-US" sz="2100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 typeface="Wingdings 3" pitchFamily="18" charset="2"/>
              <a:buNone/>
              <a:defRPr/>
            </a:pPr>
            <a:endParaRPr lang="en-US" sz="2300" dirty="0"/>
          </a:p>
          <a:p>
            <a:pPr>
              <a:buFont typeface="Wingdings 3" pitchFamily="18" charset="2"/>
              <a:buNone/>
              <a:defRPr/>
            </a:pPr>
            <a:endParaRPr lang="en-US" sz="2300" dirty="0"/>
          </a:p>
        </p:txBody>
      </p:sp>
      <p:sp>
        <p:nvSpPr>
          <p:cNvPr id="69636" name="Rectangle 4"/>
          <p:cNvSpPr>
            <a:spLocks/>
          </p:cNvSpPr>
          <p:nvPr/>
        </p:nvSpPr>
        <p:spPr bwMode="auto">
          <a:xfrm>
            <a:off x="6248400" y="1447800"/>
            <a:ext cx="35052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2300" u="sng">
                <a:latin typeface="Lucida Sans Unicode" pitchFamily="34" charset="0"/>
              </a:rPr>
              <a:t>Bond B</a:t>
            </a:r>
          </a:p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en-US" sz="2300" b="0">
              <a:latin typeface="Lucida Sans Unicode" pitchFamily="34" charset="0"/>
            </a:endParaRPr>
          </a:p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2300">
                <a:solidFill>
                  <a:schemeClr val="accent2"/>
                </a:solidFill>
                <a:latin typeface="Lucida Sans Unicode" pitchFamily="34" charset="0"/>
              </a:rPr>
              <a:t>YTM = 4.25%</a:t>
            </a:r>
          </a:p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2300" b="0">
                <a:latin typeface="Lucida Sans Unicode" pitchFamily="34" charset="0"/>
              </a:rPr>
              <a:t>Maturity = 5 years</a:t>
            </a:r>
          </a:p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2300" b="0">
                <a:latin typeface="Lucida Sans Unicode" pitchFamily="34" charset="0"/>
              </a:rPr>
              <a:t>Coupon = 7% or $70</a:t>
            </a:r>
          </a:p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2300" b="0">
                <a:latin typeface="Lucida Sans Unicode" pitchFamily="34" charset="0"/>
              </a:rPr>
              <a:t>Par Value = $1,000</a:t>
            </a:r>
          </a:p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en-US" sz="2300" b="0">
              <a:latin typeface="Lucida Sans Unicode" pitchFamily="34" charset="0"/>
            </a:endParaRPr>
          </a:p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2300">
                <a:solidFill>
                  <a:schemeClr val="accent2"/>
                </a:solidFill>
                <a:latin typeface="Lucida Sans Unicode" pitchFamily="34" charset="0"/>
              </a:rPr>
              <a:t>New Price =$1,121.57</a:t>
            </a:r>
          </a:p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en-US" sz="2300">
              <a:solidFill>
                <a:schemeClr val="accent2"/>
              </a:solidFill>
              <a:latin typeface="Lucida Sans Unicode" pitchFamily="34" charset="0"/>
            </a:endParaRPr>
          </a:p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2100" u="sng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</a:rPr>
              <a:t>Price dropped by 3.15 %</a:t>
            </a:r>
          </a:p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en-US" sz="2300">
              <a:solidFill>
                <a:schemeClr val="accent2"/>
              </a:solidFill>
              <a:latin typeface="Lucida Sans Unicode" pitchFamily="34" charset="0"/>
            </a:endParaRPr>
          </a:p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en-US" sz="2300" b="0">
              <a:latin typeface="Lucida Sans Unicode" pitchFamily="34" charset="0"/>
            </a:endParaRP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2362200" y="5943601"/>
            <a:ext cx="7696200" cy="369332"/>
          </a:xfrm>
          <a:prstGeom prst="rect">
            <a:avLst/>
          </a:prstGeom>
          <a:noFill/>
          <a:ln w="76200" cmpd="tri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Yields increased 0.75%...prices dropped differently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dirty="0">
                <a:effectLst/>
              </a:rPr>
              <a:t>Bond Price Problems</a:t>
            </a:r>
          </a:p>
        </p:txBody>
      </p:sp>
      <p:sp>
        <p:nvSpPr>
          <p:cNvPr id="4505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endParaRPr lang="en-US" dirty="0"/>
          </a:p>
          <a:p>
            <a:pPr>
              <a:buFont typeface="Wingdings 3" pitchFamily="18" charset="2"/>
              <a:buNone/>
            </a:pPr>
            <a:r>
              <a:rPr lang="en-US" u="sng" dirty="0"/>
              <a:t>Extra Homework</a:t>
            </a:r>
          </a:p>
          <a:p>
            <a:pPr marL="109537" indent="0">
              <a:buNone/>
            </a:pPr>
            <a:r>
              <a:rPr lang="en-US" dirty="0"/>
              <a:t>Create a total of 10 sample problems with questions and answers as follows.</a:t>
            </a:r>
          </a:p>
          <a:p>
            <a:pPr marL="109537" indent="0">
              <a:buNone/>
            </a:pPr>
            <a:endParaRPr lang="en-US" dirty="0"/>
          </a:p>
          <a:p>
            <a:r>
              <a:rPr lang="en-US" dirty="0"/>
              <a:t>5 Bond price problems</a:t>
            </a:r>
          </a:p>
          <a:p>
            <a:r>
              <a:rPr lang="en-US" dirty="0"/>
              <a:t>5 Bond YTM problems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rtlCol="0"/>
          <a:lstStyle/>
          <a:p>
            <a:pPr>
              <a:defRPr/>
            </a:pPr>
            <a:r>
              <a:rPr lang="en-US" dirty="0"/>
              <a:t>Bond Prices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2209800" y="1524000"/>
            <a:ext cx="77724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b="0" i="1" u="sng" dirty="0"/>
              <a:t>Example</a:t>
            </a:r>
            <a:endParaRPr lang="en-US" b="0" i="1" dirty="0"/>
          </a:p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b="0" dirty="0"/>
              <a:t>If today is October 2020, what is the value of the following bond?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endParaRPr lang="en-US" b="0" dirty="0"/>
          </a:p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b="0" dirty="0"/>
              <a:t>An IBM Bond pays $115 every Sept for 5 years. In Sept 2025 it pays an additional $1000 and retires the bond.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endParaRPr lang="en-US" b="0" dirty="0"/>
          </a:p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b="0" dirty="0"/>
              <a:t>The bond is rated AAA (WSJ AAA YTM is 7.5%)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endParaRPr lang="en-US" b="0" dirty="0"/>
          </a:p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400" b="0" dirty="0"/>
              <a:t>Cash Flows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endParaRPr lang="en-US" sz="2400" b="0" dirty="0"/>
          </a:p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endParaRPr lang="en-US" sz="2400" b="0" dirty="0"/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E5CF1636-9DCF-4A32-8B23-3A96F89690C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0538876"/>
              </p:ext>
            </p:extLst>
          </p:nvPr>
        </p:nvGraphicFramePr>
        <p:xfrm>
          <a:off x="2848841" y="4724400"/>
          <a:ext cx="6494318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Worksheet" r:id="rId4" imgW="3174896" imgH="558615" progId="Excel.Sheet.12">
                  <p:embed/>
                </p:oleObj>
              </mc:Choice>
              <mc:Fallback>
                <p:oleObj name="Worksheet" r:id="rId4" imgW="3174896" imgH="55861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848841" y="4724400"/>
                        <a:ext cx="6494318" cy="1143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rtlCol="0"/>
          <a:lstStyle/>
          <a:p>
            <a:pPr>
              <a:defRPr/>
            </a:pPr>
            <a:r>
              <a:rPr lang="en-US" dirty="0"/>
              <a:t>Bond Prices</a:t>
            </a:r>
          </a:p>
        </p:txBody>
      </p:sp>
      <p:sp>
        <p:nvSpPr>
          <p:cNvPr id="1028" name="Rectangle 3"/>
          <p:cNvSpPr>
            <a:spLocks noChangeArrowheads="1"/>
          </p:cNvSpPr>
          <p:nvPr/>
        </p:nvSpPr>
        <p:spPr bwMode="auto">
          <a:xfrm>
            <a:off x="2209800" y="1524000"/>
            <a:ext cx="79248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sz="2400" b="0" i="1" u="sng" dirty="0"/>
              <a:t>Example continued</a:t>
            </a:r>
            <a:endParaRPr lang="en-US" sz="2400" b="0" i="1" dirty="0"/>
          </a:p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b="0" dirty="0"/>
              <a:t>If today is October 2020, what is the value of the following bond?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endParaRPr lang="en-US" b="0" dirty="0"/>
          </a:p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b="0" dirty="0"/>
              <a:t>An IBM Bond pays $115 every Sept for 5 years. In Sept 2025 it pays an additional $1000 and retires the bond.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endParaRPr lang="en-US" b="0" dirty="0"/>
          </a:p>
          <a:p>
            <a:pPr marL="285750" indent="-285750">
              <a:lnSpc>
                <a:spcPct val="90000"/>
              </a:lnSpc>
              <a:spcBef>
                <a:spcPct val="30000"/>
              </a:spcBef>
            </a:pPr>
            <a:r>
              <a:rPr lang="en-US" b="0" dirty="0"/>
              <a:t>The bond is rated AAA (WSJ AAA YTM is 7.5%)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0455260"/>
              </p:ext>
            </p:extLst>
          </p:nvPr>
        </p:nvGraphicFramePr>
        <p:xfrm>
          <a:off x="2743200" y="4191000"/>
          <a:ext cx="7662863" cy="201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4" imgW="3340080" imgH="876240" progId="Equation.3">
                  <p:embed/>
                </p:oleObj>
              </mc:Choice>
              <mc:Fallback>
                <p:oleObj name="Equation" r:id="rId4" imgW="3340080" imgH="8762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191000"/>
                        <a:ext cx="7662863" cy="2011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rtlCol="0"/>
          <a:lstStyle/>
          <a:p>
            <a:pPr>
              <a:defRPr/>
            </a:pPr>
            <a:r>
              <a:rPr lang="en-US" dirty="0"/>
              <a:t>Bond Prices &amp; Yields</a:t>
            </a:r>
          </a:p>
        </p:txBody>
      </p:sp>
      <p:graphicFrame>
        <p:nvGraphicFramePr>
          <p:cNvPr id="2050" name="Object 3"/>
          <p:cNvGraphicFramePr>
            <a:graphicFrameLocks/>
          </p:cNvGraphicFramePr>
          <p:nvPr/>
        </p:nvGraphicFramePr>
        <p:xfrm>
          <a:off x="2438400" y="1524000"/>
          <a:ext cx="7924800" cy="508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Chart" r:id="rId4" imgW="8410630" imgH="5400675" progId="MSGraph.Chart.8">
                  <p:embed followColorScheme="full"/>
                </p:oleObj>
              </mc:Choice>
              <mc:Fallback>
                <p:oleObj name="Chart" r:id="rId4" imgW="8410630" imgH="5400675" progId="MSGraph.Chart.8">
                  <p:embed followColorScheme="full"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524000"/>
                        <a:ext cx="7924800" cy="5081588"/>
                      </a:xfrm>
                      <a:prstGeom prst="rect">
                        <a:avLst/>
                      </a:prstGeom>
                      <a:solidFill>
                        <a:srgbClr val="FFCC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9432925" y="5546726"/>
            <a:ext cx="851836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 sz="2400" b="0">
                <a:latin typeface="Times New Roman" pitchFamily="18" charset="0"/>
              </a:rPr>
              <a:t>Yield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 rot="16200000">
            <a:off x="1504174" y="3103392"/>
            <a:ext cx="817531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 sz="2400" b="0">
                <a:latin typeface="Times New Roman" pitchFamily="18" charset="0"/>
              </a:rPr>
              <a:t>Price</a:t>
            </a:r>
          </a:p>
        </p:txBody>
      </p:sp>
    </p:spTree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rtlCol="0"/>
          <a:lstStyle/>
          <a:p>
            <a:pPr>
              <a:defRPr/>
            </a:pPr>
            <a:r>
              <a:rPr lang="en-US"/>
              <a:t>Yield To Maturity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r>
              <a:rPr lang="en-US"/>
              <a:t>All interest bearing instruments are priced to fit the term structure</a:t>
            </a:r>
          </a:p>
          <a:p>
            <a:r>
              <a:rPr lang="en-US"/>
              <a:t>This is accomplished by modifying the asset price</a:t>
            </a:r>
          </a:p>
          <a:p>
            <a:r>
              <a:rPr lang="en-US"/>
              <a:t>The modified price creates a </a:t>
            </a:r>
            <a:r>
              <a:rPr lang="en-US" u="sng"/>
              <a:t>New Yield</a:t>
            </a:r>
            <a:r>
              <a:rPr lang="en-US"/>
              <a:t>, which fits the Term Structure</a:t>
            </a:r>
          </a:p>
          <a:p>
            <a:r>
              <a:rPr lang="en-US"/>
              <a:t>The new yield is called the Yield To Maturity (YTM)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rtlCol="0"/>
          <a:lstStyle/>
          <a:p>
            <a:pPr>
              <a:defRPr/>
            </a:pPr>
            <a:r>
              <a:rPr lang="en-US"/>
              <a:t>Yield to Maturity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/>
              <a:t>Example</a:t>
            </a:r>
          </a:p>
          <a:p>
            <a:r>
              <a:rPr lang="en-US"/>
              <a:t>A $1000 treasury bond expires in 5 years.   It pays a coupon rate of 10.5%.  If the market price of this bond is 107.88, what is the YTM?</a:t>
            </a:r>
          </a:p>
          <a:p>
            <a:endParaRPr lang="en-US"/>
          </a:p>
        </p:txBody>
      </p:sp>
    </p:spTree>
  </p:cSld>
  <p:clrMapOvr>
    <a:masterClrMapping/>
  </p:clrMapOvr>
  <p:transition>
    <p:pull dir="r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rtlCol="0"/>
          <a:lstStyle/>
          <a:p>
            <a:pPr>
              <a:defRPr/>
            </a:pPr>
            <a:r>
              <a:rPr lang="en-US"/>
              <a:t>Yield to Maturity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/>
              <a:t>Example</a:t>
            </a:r>
          </a:p>
          <a:p>
            <a:r>
              <a:rPr lang="en-US"/>
              <a:t>A $1000 treasury bond expires in 5 years.   It pays a coupon rate of 10.5%.  If the market price of this bond is 107.88, what is the YTM?</a:t>
            </a:r>
          </a:p>
          <a:p>
            <a:endParaRPr lang="en-US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133600" y="3886200"/>
            <a:ext cx="8077200" cy="212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/>
              <a:t>  	</a:t>
            </a:r>
            <a:r>
              <a:rPr lang="en-US" sz="2400" b="0" u="sng"/>
              <a:t>C0		C1	C2	C3	C4	C5</a:t>
            </a:r>
            <a:endParaRPr lang="en-US" sz="2400" b="0"/>
          </a:p>
          <a:p>
            <a:pPr>
              <a:spcBef>
                <a:spcPct val="50000"/>
              </a:spcBef>
            </a:pPr>
            <a:r>
              <a:rPr lang="en-US" sz="2400" b="0"/>
              <a:t>        -1078.80	105	105	105	105	1105</a:t>
            </a:r>
          </a:p>
          <a:p>
            <a:pPr>
              <a:spcBef>
                <a:spcPct val="50000"/>
              </a:spcBef>
            </a:pPr>
            <a:endParaRPr lang="en-US" sz="2400" b="0"/>
          </a:p>
          <a:p>
            <a:pPr>
              <a:spcBef>
                <a:spcPct val="50000"/>
              </a:spcBef>
            </a:pPr>
            <a:r>
              <a:rPr lang="en-US" sz="2400" b="0"/>
              <a:t>Calculate IRR =  8.5%</a:t>
            </a:r>
          </a:p>
        </p:txBody>
      </p:sp>
    </p:spTree>
  </p:cSld>
  <p:clrMapOvr>
    <a:masterClrMapping/>
  </p:clrMapOvr>
  <p:transition>
    <p:checke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 rtlCol="0"/>
          <a:lstStyle/>
          <a:p>
            <a:pPr>
              <a:defRPr/>
            </a:pPr>
            <a:r>
              <a:rPr lang="en-US" dirty="0"/>
              <a:t>Bond Prices &amp; Yields</a:t>
            </a:r>
          </a:p>
        </p:txBody>
      </p:sp>
      <p:graphicFrame>
        <p:nvGraphicFramePr>
          <p:cNvPr id="3074" name="Object 3"/>
          <p:cNvGraphicFramePr>
            <a:graphicFrameLocks/>
          </p:cNvGraphicFramePr>
          <p:nvPr/>
        </p:nvGraphicFramePr>
        <p:xfrm>
          <a:off x="2438400" y="1524000"/>
          <a:ext cx="7924800" cy="508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Chart" r:id="rId4" imgW="8410630" imgH="5400675" progId="MSGraph.Chart.8">
                  <p:embed followColorScheme="full"/>
                </p:oleObj>
              </mc:Choice>
              <mc:Fallback>
                <p:oleObj name="Chart" r:id="rId4" imgW="8410630" imgH="5400675" progId="MSGraph.Chart.8">
                  <p:embed followColorScheme="full"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524000"/>
                        <a:ext cx="7924800" cy="5081588"/>
                      </a:xfrm>
                      <a:prstGeom prst="rect">
                        <a:avLst/>
                      </a:prstGeom>
                      <a:solidFill>
                        <a:srgbClr val="FFCC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432925" y="5546726"/>
            <a:ext cx="851836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 sz="2400" b="0">
                <a:latin typeface="Times New Roman" pitchFamily="18" charset="0"/>
              </a:rPr>
              <a:t>Yield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16200000">
            <a:off x="1504174" y="3103392"/>
            <a:ext cx="817531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US" sz="2400" b="0">
                <a:latin typeface="Times New Roman" pitchFamily="18" charset="0"/>
              </a:rPr>
              <a:t>Price</a:t>
            </a:r>
          </a:p>
        </p:txBody>
      </p:sp>
    </p:spTree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defRPr/>
            </a:pPr>
            <a:r>
              <a:rPr lang="en-US">
                <a:effectLst/>
              </a:rPr>
              <a:t>Bond Price Sensitivity</a:t>
            </a:r>
          </a:p>
        </p:txBody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>
          <a:xfrm>
            <a:off x="1981200" y="1481138"/>
            <a:ext cx="3505200" cy="4525962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sz="2300" b="1" u="sng"/>
              <a:t>Bond A</a:t>
            </a:r>
          </a:p>
          <a:p>
            <a:pPr>
              <a:buFont typeface="Wingdings 3" pitchFamily="18" charset="2"/>
              <a:buNone/>
            </a:pPr>
            <a:endParaRPr lang="en-US" sz="2300"/>
          </a:p>
          <a:p>
            <a:pPr>
              <a:buFont typeface="Wingdings 3" pitchFamily="18" charset="2"/>
              <a:buNone/>
            </a:pPr>
            <a:r>
              <a:rPr lang="en-US" sz="2300"/>
              <a:t>YTM = 4.00%</a:t>
            </a:r>
          </a:p>
          <a:p>
            <a:pPr>
              <a:buFont typeface="Wingdings 3" pitchFamily="18" charset="2"/>
              <a:buNone/>
            </a:pPr>
            <a:r>
              <a:rPr lang="en-US" sz="2300"/>
              <a:t>Maturity = 8 years</a:t>
            </a:r>
          </a:p>
          <a:p>
            <a:pPr>
              <a:buFont typeface="Wingdings 3" pitchFamily="18" charset="2"/>
              <a:buNone/>
            </a:pPr>
            <a:r>
              <a:rPr lang="en-US" sz="2300"/>
              <a:t>Coupon = 6% or $60</a:t>
            </a:r>
          </a:p>
          <a:p>
            <a:pPr>
              <a:buFont typeface="Wingdings 3" pitchFamily="18" charset="2"/>
              <a:buNone/>
            </a:pPr>
            <a:r>
              <a:rPr lang="en-US" sz="2300"/>
              <a:t>Par Value = $1,000</a:t>
            </a:r>
          </a:p>
          <a:p>
            <a:pPr>
              <a:buFont typeface="Wingdings 3" pitchFamily="18" charset="2"/>
              <a:buNone/>
            </a:pPr>
            <a:endParaRPr lang="en-US" sz="2300"/>
          </a:p>
          <a:p>
            <a:pPr>
              <a:buFont typeface="Wingdings 3" pitchFamily="18" charset="2"/>
              <a:buNone/>
            </a:pPr>
            <a:r>
              <a:rPr lang="en-US" sz="2300" b="1"/>
              <a:t>Price = $1,134.65</a:t>
            </a:r>
          </a:p>
          <a:p>
            <a:pPr>
              <a:buFont typeface="Wingdings 3" pitchFamily="18" charset="2"/>
              <a:buNone/>
            </a:pPr>
            <a:endParaRPr lang="en-US" sz="2300" b="1"/>
          </a:p>
          <a:p>
            <a:pPr>
              <a:buFont typeface="Wingdings 3" pitchFamily="18" charset="2"/>
              <a:buNone/>
            </a:pPr>
            <a:endParaRPr lang="en-US" sz="2300"/>
          </a:p>
          <a:p>
            <a:pPr>
              <a:buFont typeface="Wingdings 3" pitchFamily="18" charset="2"/>
              <a:buNone/>
            </a:pPr>
            <a:endParaRPr lang="en-US" sz="2300"/>
          </a:p>
        </p:txBody>
      </p:sp>
      <p:sp>
        <p:nvSpPr>
          <p:cNvPr id="21508" name="Rectangle 4"/>
          <p:cNvSpPr>
            <a:spLocks/>
          </p:cNvSpPr>
          <p:nvPr/>
        </p:nvSpPr>
        <p:spPr bwMode="auto">
          <a:xfrm>
            <a:off x="6248400" y="1447801"/>
            <a:ext cx="3505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n-US" sz="2300" u="sng">
                <a:latin typeface="Lucida Sans Unicode" pitchFamily="34" charset="0"/>
              </a:rPr>
              <a:t>Bond B</a:t>
            </a:r>
          </a:p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</a:pPr>
            <a:endParaRPr lang="en-US" sz="2300" b="0">
              <a:latin typeface="Lucida Sans Unicode" pitchFamily="34" charset="0"/>
            </a:endParaRPr>
          </a:p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n-US" sz="2300" b="0">
                <a:latin typeface="Lucida Sans Unicode" pitchFamily="34" charset="0"/>
              </a:rPr>
              <a:t>YTM = 3.50%</a:t>
            </a:r>
          </a:p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n-US" sz="2300" b="0">
                <a:latin typeface="Lucida Sans Unicode" pitchFamily="34" charset="0"/>
              </a:rPr>
              <a:t>Maturity = 5 years</a:t>
            </a:r>
          </a:p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n-US" sz="2300" b="0">
                <a:latin typeface="Lucida Sans Unicode" pitchFamily="34" charset="0"/>
              </a:rPr>
              <a:t>Coupon = 7% or $70</a:t>
            </a:r>
          </a:p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n-US" sz="2300" b="0">
                <a:latin typeface="Lucida Sans Unicode" pitchFamily="34" charset="0"/>
              </a:rPr>
              <a:t>Par Value = $1,000</a:t>
            </a:r>
          </a:p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</a:pPr>
            <a:endParaRPr lang="en-US" sz="2300" b="0">
              <a:latin typeface="Lucida Sans Unicode" pitchFamily="34" charset="0"/>
            </a:endParaRPr>
          </a:p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n-US" sz="2300">
                <a:latin typeface="Lucida Sans Unicode" pitchFamily="34" charset="0"/>
              </a:rPr>
              <a:t>Price = $1,158.03</a:t>
            </a:r>
          </a:p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</a:pPr>
            <a:endParaRPr lang="en-US" sz="2300">
              <a:latin typeface="Lucida Sans Unicode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394</TotalTime>
  <Words>414</Words>
  <Application>Microsoft Office PowerPoint</Application>
  <PresentationFormat>Widescreen</PresentationFormat>
  <Paragraphs>93</Paragraphs>
  <Slides>11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Arial</vt:lpstr>
      <vt:lpstr>Calibri</vt:lpstr>
      <vt:lpstr>Lucida Sans Unicode</vt:lpstr>
      <vt:lpstr>Times New Roman</vt:lpstr>
      <vt:lpstr>Verdana</vt:lpstr>
      <vt:lpstr>Wingdings 2</vt:lpstr>
      <vt:lpstr>Wingdings 3</vt:lpstr>
      <vt:lpstr>Concourse</vt:lpstr>
      <vt:lpstr>Equation</vt:lpstr>
      <vt:lpstr>Chart</vt:lpstr>
      <vt:lpstr>Microsoft Excel Worksheet</vt:lpstr>
      <vt:lpstr>Derivatives</vt:lpstr>
      <vt:lpstr>Bond Prices</vt:lpstr>
      <vt:lpstr>Bond Prices</vt:lpstr>
      <vt:lpstr>Bond Prices &amp; Yields</vt:lpstr>
      <vt:lpstr>Yield To Maturity</vt:lpstr>
      <vt:lpstr>Yield to Maturity</vt:lpstr>
      <vt:lpstr>Yield to Maturity</vt:lpstr>
      <vt:lpstr>Bond Prices &amp; Yields</vt:lpstr>
      <vt:lpstr>Bond Price Sensitivity</vt:lpstr>
      <vt:lpstr>Bond Price Sensitivity</vt:lpstr>
      <vt:lpstr>Bond Price Problems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Derivatives</dc:title>
  <dc:creator>.</dc:creator>
  <cp:lastModifiedBy>Matt Will</cp:lastModifiedBy>
  <cp:revision>278</cp:revision>
  <dcterms:created xsi:type="dcterms:W3CDTF">2007-08-26T18:21:43Z</dcterms:created>
  <dcterms:modified xsi:type="dcterms:W3CDTF">2019-07-31T17:13:42Z</dcterms:modified>
</cp:coreProperties>
</file>