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1"/>
  </p:notesMasterIdLst>
  <p:handoutMasterIdLst>
    <p:handoutMasterId r:id="rId32"/>
  </p:handoutMasterIdLst>
  <p:sldIdLst>
    <p:sldId id="256" r:id="rId2"/>
    <p:sldId id="279" r:id="rId3"/>
    <p:sldId id="282" r:id="rId4"/>
    <p:sldId id="292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3" r:id="rId14"/>
    <p:sldId id="304" r:id="rId15"/>
    <p:sldId id="305" r:id="rId16"/>
    <p:sldId id="306" r:id="rId17"/>
    <p:sldId id="307" r:id="rId18"/>
    <p:sldId id="308" r:id="rId19"/>
    <p:sldId id="309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294" r:id="rId30"/>
  </p:sldIdLst>
  <p:sldSz cx="12192000" cy="6858000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 varScale="1">
        <p:scale>
          <a:sx n="91" d="100"/>
          <a:sy n="91" d="100"/>
        </p:scale>
        <p:origin x="102" y="3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2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9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40B1BC5-D65C-457E-A32A-B327D3EA6406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19894"/>
            <a:ext cx="2971800" cy="459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19894"/>
            <a:ext cx="2971800" cy="459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8873B7C-BBEC-4577-B5E5-AA76ADAE80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0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0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F9894491-B0A2-4186-AC6F-097431446E8C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9888" y="688975"/>
            <a:ext cx="6118225" cy="3441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0744"/>
            <a:ext cx="5486400" cy="41312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19894"/>
            <a:ext cx="2971800" cy="459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19894"/>
            <a:ext cx="2971800" cy="459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EB902D04-826D-452C-BDAF-2183FE8DED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9" name="Rectangle 7"/>
          <p:cNvSpPr txBox="1">
            <a:spLocks noGrp="1" noChangeArrowheads="1"/>
          </p:cNvSpPr>
          <p:nvPr/>
        </p:nvSpPr>
        <p:spPr bwMode="auto">
          <a:xfrm>
            <a:off x="3884613" y="8719894"/>
            <a:ext cx="2971800" cy="459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E9238A9-924D-4A97-A4D3-7CC85ECF4669}" type="slidenum">
              <a:rPr lang="en-US" sz="1200" b="0"/>
              <a:pPr algn="r"/>
              <a:t>5</a:t>
            </a:fld>
            <a:endParaRPr lang="en-US" sz="1200" b="0" dirty="0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69888" y="688975"/>
            <a:ext cx="6118225" cy="34417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60744"/>
            <a:ext cx="5029200" cy="4131231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2588" y="695325"/>
            <a:ext cx="6094412" cy="34290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60745"/>
            <a:ext cx="5029200" cy="4131231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2588" y="695325"/>
            <a:ext cx="6094412" cy="34290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0706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60745"/>
            <a:ext cx="5029200" cy="4131231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2588" y="695325"/>
            <a:ext cx="6094412" cy="34290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2754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60745"/>
            <a:ext cx="5029200" cy="4131231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2588" y="695325"/>
            <a:ext cx="6094412" cy="34290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4802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60745"/>
            <a:ext cx="5029200" cy="4131231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F88696-F6C9-4627-9005-A3DE4954AA20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 cap="flat"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7" name="Rectangle 7"/>
          <p:cNvSpPr txBox="1">
            <a:spLocks noGrp="1" noChangeArrowheads="1"/>
          </p:cNvSpPr>
          <p:nvPr/>
        </p:nvSpPr>
        <p:spPr bwMode="auto">
          <a:xfrm>
            <a:off x="3884613" y="8719894"/>
            <a:ext cx="2971800" cy="459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C7F774-1AF8-4285-9CAE-322C80CBE13E}" type="slidenum">
              <a:rPr lang="en-US" sz="1200" b="0"/>
              <a:pPr algn="r"/>
              <a:t>6</a:t>
            </a:fld>
            <a:endParaRPr lang="en-US" sz="1200" b="0" dirty="0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69888" y="688975"/>
            <a:ext cx="6118225" cy="34417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60744"/>
            <a:ext cx="5029200" cy="4131231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5" name="Rectangle 7"/>
          <p:cNvSpPr txBox="1">
            <a:spLocks noGrp="1" noChangeArrowheads="1"/>
          </p:cNvSpPr>
          <p:nvPr/>
        </p:nvSpPr>
        <p:spPr bwMode="auto">
          <a:xfrm>
            <a:off x="3884613" y="8719894"/>
            <a:ext cx="2971800" cy="459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69F1142-9ADD-4C2E-A74D-EC94AE06726D}" type="slidenum">
              <a:rPr lang="en-US" sz="1200" b="0"/>
              <a:pPr algn="r"/>
              <a:t>7</a:t>
            </a:fld>
            <a:endParaRPr lang="en-US" sz="1200" b="0" dirty="0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69888" y="688975"/>
            <a:ext cx="6118225" cy="34417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60744"/>
            <a:ext cx="5029200" cy="4131231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Rectangle 7"/>
          <p:cNvSpPr txBox="1">
            <a:spLocks noGrp="1" noChangeArrowheads="1"/>
          </p:cNvSpPr>
          <p:nvPr/>
        </p:nvSpPr>
        <p:spPr bwMode="auto">
          <a:xfrm>
            <a:off x="3884613" y="8719894"/>
            <a:ext cx="2971800" cy="459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36688C0-58E0-46C0-B1D0-00344B75E383}" type="slidenum">
              <a:rPr lang="en-US" sz="1200" b="0"/>
              <a:pPr algn="r"/>
              <a:t>8</a:t>
            </a:fld>
            <a:endParaRPr lang="en-US" sz="1200" b="0" dirty="0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69888" y="688975"/>
            <a:ext cx="6118225" cy="34417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60744"/>
            <a:ext cx="5029200" cy="4131231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1" name="Rectangle 7"/>
          <p:cNvSpPr txBox="1">
            <a:spLocks noGrp="1" noChangeArrowheads="1"/>
          </p:cNvSpPr>
          <p:nvPr/>
        </p:nvSpPr>
        <p:spPr bwMode="auto">
          <a:xfrm>
            <a:off x="3884613" y="8719894"/>
            <a:ext cx="2971800" cy="459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E06D1A5-C523-4B72-A4EE-52B08B85FFEC}" type="slidenum">
              <a:rPr lang="en-US" sz="1200" b="0"/>
              <a:pPr algn="r"/>
              <a:t>9</a:t>
            </a:fld>
            <a:endParaRPr lang="en-US" sz="1200" b="0" dirty="0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69888" y="688975"/>
            <a:ext cx="6118225" cy="34417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60744"/>
            <a:ext cx="5029200" cy="4131231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9" name="Rectangle 7"/>
          <p:cNvSpPr txBox="1">
            <a:spLocks noGrp="1" noChangeArrowheads="1"/>
          </p:cNvSpPr>
          <p:nvPr/>
        </p:nvSpPr>
        <p:spPr bwMode="auto">
          <a:xfrm>
            <a:off x="3884613" y="8719894"/>
            <a:ext cx="2971800" cy="459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0214644-6938-46CF-A03C-BA98BB627477}" type="slidenum">
              <a:rPr lang="en-US" sz="1200" b="0"/>
              <a:pPr algn="r"/>
              <a:t>10</a:t>
            </a:fld>
            <a:endParaRPr lang="en-US" sz="1200" b="0" dirty="0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69888" y="688975"/>
            <a:ext cx="6118225" cy="34417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60744"/>
            <a:ext cx="5029200" cy="4131231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7" name="Rectangle 7"/>
          <p:cNvSpPr txBox="1">
            <a:spLocks noGrp="1" noChangeArrowheads="1"/>
          </p:cNvSpPr>
          <p:nvPr/>
        </p:nvSpPr>
        <p:spPr bwMode="auto">
          <a:xfrm>
            <a:off x="3884613" y="8719894"/>
            <a:ext cx="2971800" cy="459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CFD1696-DA3C-48DE-811F-240A6C27CD17}" type="slidenum">
              <a:rPr lang="en-US" sz="1200" b="0"/>
              <a:pPr algn="r"/>
              <a:t>11</a:t>
            </a:fld>
            <a:endParaRPr lang="en-US" sz="1200" b="0" dirty="0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69888" y="688975"/>
            <a:ext cx="6118225" cy="34417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60744"/>
            <a:ext cx="5029200" cy="4131231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5" name="Rectangle 7"/>
          <p:cNvSpPr txBox="1">
            <a:spLocks noGrp="1" noChangeArrowheads="1"/>
          </p:cNvSpPr>
          <p:nvPr/>
        </p:nvSpPr>
        <p:spPr bwMode="auto">
          <a:xfrm>
            <a:off x="3884613" y="8719894"/>
            <a:ext cx="2971800" cy="459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B203491-C17E-4CA9-808C-271703385977}" type="slidenum">
              <a:rPr lang="en-US" sz="1200" b="0"/>
              <a:pPr algn="r"/>
              <a:t>12</a:t>
            </a:fld>
            <a:endParaRPr lang="en-US" sz="1200" b="0" dirty="0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69888" y="688975"/>
            <a:ext cx="6118225" cy="34417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60744"/>
            <a:ext cx="5029200" cy="4131231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noFill/>
          <a:ln w="12699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60744"/>
            <a:ext cx="5029200" cy="4131231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>
                <a:latin typeface="+mn-lt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>
                <a:latin typeface="+mn-lt"/>
                <a:cs typeface="+mn-cs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AE31429-174B-40BB-A872-42CE1D7501A8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4F59679-3EE4-483C-9EEA-7FA18DDD3E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5ADFE-17EE-4F5F-92D9-68A259222427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58848-CF6C-4489-A88B-D1A44489B4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4811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1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5424E-4CE1-45C5-9435-AC7ABFC6EDB5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6E8D7-7840-4976-900C-FF2E823A3A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1138"/>
            <a:ext cx="10972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0C7A9-8597-4879-AEA7-AB72D5BCEABC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319CC-CA02-4F5B-8B7B-894A42493A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2161E-34B4-4BD3-86B5-ED8150D6451C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86EC8-D2F8-4BAB-B349-1DE8A68CEB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1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4811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1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0CFB6-2971-4830-A74C-ACCC4F8F649B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416CC-5DA5-4D2B-8239-1A14531B9D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5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554BCC-74C3-4A44-B039-FC469C45A49E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800E50-A9A4-4961-A46F-A91BFA016F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2DF86D-F5FC-4E62-B360-9002D8BC9DA4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C78886-D6EC-4FCD-9FAB-F9D590CFD1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3E691E-F84D-494A-8E93-262817131494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6F8310-C44A-4C2C-8A91-2FF38C993D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A861AA-47E4-4150-B6DD-53044190DDCE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62BAE8-E8E0-4E25-B570-CBE635EF77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BF2D6-712C-46BB-B40C-2416C220E3AE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D6B66-6C6A-43EA-8557-2D2CA12779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B7E962-7DCC-4656-908B-ED6A925B97BD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BEB09A-C11C-4D9A-BF40-16DB520D97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>
              <a:latin typeface="+mn-lt"/>
              <a:cs typeface="+mn-cs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cxnSp>
        <p:nvCxnSpPr>
          <p:cNvPr id="8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10" name="Chevron 12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32B70D8-FF95-431B-B5AA-12D3395F46F7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115249C-75A3-4637-A2AA-6149BF759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67B78-D5C0-4887-8DA6-64E01412A85A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8F716-1FD6-4C86-B101-098FE1D4C4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6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D88C298-41E6-4B4C-9F84-69804E766462}" type="datetimeFigureOut">
              <a:rPr lang="en-US"/>
              <a:pPr>
                <a:defRPr/>
              </a:pPr>
              <a:t>1/16/2020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DFAC213-9057-43A6-A949-4DF955DEFC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688" r:id="rId12"/>
    <p:sldLayoutId id="2147483687" r:id="rId13"/>
    <p:sldLayoutId id="2147483686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png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pn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finance.yahoo.com/" TargetMode="Externa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oe.com/" TargetMode="External"/><Relationship Id="rId2" Type="http://schemas.openxmlformats.org/officeDocument/2006/relationships/hyperlink" Target="http://www.math.columbia.edu/~smirnov/options13.html" TargetMode="Externa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7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0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png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Financial Engineering</a:t>
            </a:r>
          </a:p>
        </p:txBody>
      </p:sp>
      <p:sp>
        <p:nvSpPr>
          <p:cNvPr id="18434" name="Subtitle 2"/>
          <p:cNvSpPr>
            <a:spLocks noGrp="1"/>
          </p:cNvSpPr>
          <p:nvPr>
            <p:ph type="subTitle" idx="1"/>
          </p:nvPr>
        </p:nvSpPr>
        <p:spPr>
          <a:xfrm>
            <a:off x="2209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dirty="0"/>
              <a:t>Lecture 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5" name="Rectangle 2"/>
          <p:cNvSpPr>
            <a:spLocks noChangeArrowheads="1"/>
          </p:cNvSpPr>
          <p:nvPr/>
        </p:nvSpPr>
        <p:spPr bwMode="auto">
          <a:xfrm>
            <a:off x="7239000" y="1066801"/>
            <a:ext cx="3352800" cy="573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6600FF"/>
                </a:solidFill>
              </a:rPr>
              <a:t>50.78 = price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/>
              <a:t>10.78 = intrinsic value</a:t>
            </a:r>
            <a:endParaRPr lang="en-US" dirty="0">
              <a:solidFill>
                <a:srgbClr val="6600FF"/>
              </a:solidFill>
            </a:endParaRPr>
          </a:p>
          <a:p>
            <a:pPr eaLnBrk="0" hangingPunct="0">
              <a:spcBef>
                <a:spcPct val="50000"/>
              </a:spcBef>
            </a:pPr>
            <a:endParaRPr lang="en-US" dirty="0">
              <a:solidFill>
                <a:srgbClr val="6600FF"/>
              </a:solidFill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6600FF"/>
                </a:solidFill>
              </a:rPr>
              <a:t>40.37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/>
              <a:t>.37</a:t>
            </a:r>
            <a:endParaRPr lang="en-US" dirty="0">
              <a:solidFill>
                <a:srgbClr val="6600FF"/>
              </a:solidFill>
            </a:endParaRPr>
          </a:p>
          <a:p>
            <a:pPr eaLnBrk="0" hangingPunct="0">
              <a:spcBef>
                <a:spcPct val="50000"/>
              </a:spcBef>
            </a:pPr>
            <a:endParaRPr lang="en-US" dirty="0">
              <a:solidFill>
                <a:srgbClr val="6600FF"/>
              </a:solidFill>
            </a:endParaRPr>
          </a:p>
          <a:p>
            <a:pPr eaLnBrk="0" hangingPunct="0">
              <a:spcBef>
                <a:spcPct val="50000"/>
              </a:spcBef>
            </a:pPr>
            <a:endParaRPr lang="en-US" dirty="0">
              <a:solidFill>
                <a:srgbClr val="6600FF"/>
              </a:solidFill>
            </a:endParaRPr>
          </a:p>
          <a:p>
            <a:pPr eaLnBrk="0" hangingPunct="0">
              <a:spcBef>
                <a:spcPct val="50000"/>
              </a:spcBef>
            </a:pPr>
            <a:endParaRPr lang="en-US" dirty="0">
              <a:solidFill>
                <a:srgbClr val="6600FF"/>
              </a:solidFill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6600FF"/>
                </a:solidFill>
              </a:rPr>
              <a:t>32.10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/>
              <a:t>0</a:t>
            </a:r>
            <a:endParaRPr lang="en-US" dirty="0">
              <a:solidFill>
                <a:srgbClr val="6600FF"/>
              </a:solidFill>
            </a:endParaRPr>
          </a:p>
          <a:p>
            <a:pPr eaLnBrk="0" hangingPunct="0">
              <a:spcBef>
                <a:spcPct val="50000"/>
              </a:spcBef>
            </a:pPr>
            <a:endParaRPr lang="en-US" dirty="0">
              <a:solidFill>
                <a:srgbClr val="6600FF"/>
              </a:solidFill>
            </a:endParaRPr>
          </a:p>
          <a:p>
            <a:pPr eaLnBrk="0" hangingPunct="0">
              <a:spcBef>
                <a:spcPct val="50000"/>
              </a:spcBef>
            </a:pPr>
            <a:endParaRPr lang="en-US" dirty="0">
              <a:solidFill>
                <a:srgbClr val="6600FF"/>
              </a:solidFill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6600FF"/>
                </a:solidFill>
              </a:rPr>
              <a:t>25.52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/>
              <a:t>0</a:t>
            </a:r>
            <a:endParaRPr lang="en-US" dirty="0">
              <a:solidFill>
                <a:srgbClr val="6600FF"/>
              </a:solidFill>
            </a:endParaRPr>
          </a:p>
        </p:txBody>
      </p:sp>
      <p:sp>
        <p:nvSpPr>
          <p:cNvPr id="216066" name="AutoShape 3"/>
          <p:cNvSpPr>
            <a:spLocks noChangeArrowheads="1"/>
          </p:cNvSpPr>
          <p:nvPr/>
        </p:nvSpPr>
        <p:spPr bwMode="auto">
          <a:xfrm>
            <a:off x="3206750" y="2825750"/>
            <a:ext cx="2578100" cy="1816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 dirty="0"/>
          </a:p>
        </p:txBody>
      </p:sp>
      <p:sp>
        <p:nvSpPr>
          <p:cNvPr id="216067" name="AutoShape 4"/>
          <p:cNvSpPr>
            <a:spLocks noChangeArrowheads="1"/>
          </p:cNvSpPr>
          <p:nvPr/>
        </p:nvSpPr>
        <p:spPr bwMode="auto">
          <a:xfrm>
            <a:off x="4502150" y="3740150"/>
            <a:ext cx="2578100" cy="1816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 dirty="0"/>
          </a:p>
        </p:txBody>
      </p:sp>
      <p:sp>
        <p:nvSpPr>
          <p:cNvPr id="216068" name="AutoShape 5"/>
          <p:cNvSpPr>
            <a:spLocks noChangeArrowheads="1"/>
          </p:cNvSpPr>
          <p:nvPr/>
        </p:nvSpPr>
        <p:spPr bwMode="auto">
          <a:xfrm>
            <a:off x="4502150" y="1911350"/>
            <a:ext cx="2578100" cy="1816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 dirty="0"/>
          </a:p>
        </p:txBody>
      </p:sp>
      <p:sp>
        <p:nvSpPr>
          <p:cNvPr id="216069" name="Line 6"/>
          <p:cNvSpPr>
            <a:spLocks noChangeShapeType="1"/>
          </p:cNvSpPr>
          <p:nvPr/>
        </p:nvSpPr>
        <p:spPr bwMode="auto">
          <a:xfrm flipV="1">
            <a:off x="5791200" y="1066800"/>
            <a:ext cx="1295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6070" name="Line 7"/>
          <p:cNvSpPr>
            <a:spLocks noChangeShapeType="1"/>
          </p:cNvSpPr>
          <p:nvPr/>
        </p:nvSpPr>
        <p:spPr bwMode="auto">
          <a:xfrm>
            <a:off x="5791200" y="5562600"/>
            <a:ext cx="12192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6071" name="Rectangle 8"/>
          <p:cNvSpPr>
            <a:spLocks noChangeArrowheads="1"/>
          </p:cNvSpPr>
          <p:nvPr/>
        </p:nvSpPr>
        <p:spPr bwMode="auto">
          <a:xfrm>
            <a:off x="5410200" y="1143001"/>
            <a:ext cx="1219200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6600FF"/>
                </a:solidFill>
              </a:rPr>
              <a:t>45.28</a:t>
            </a:r>
          </a:p>
          <a:p>
            <a:pPr eaLnBrk="0" hangingPunct="0">
              <a:spcBef>
                <a:spcPct val="50000"/>
              </a:spcBef>
            </a:pPr>
            <a:endParaRPr lang="en-US" dirty="0">
              <a:solidFill>
                <a:srgbClr val="6600FF"/>
              </a:solidFill>
            </a:endParaRPr>
          </a:p>
          <a:p>
            <a:pPr eaLnBrk="0" hangingPunct="0">
              <a:spcBef>
                <a:spcPct val="50000"/>
              </a:spcBef>
            </a:pPr>
            <a:endParaRPr lang="en-US" dirty="0">
              <a:solidFill>
                <a:srgbClr val="6600FF"/>
              </a:solidFill>
            </a:endParaRPr>
          </a:p>
          <a:p>
            <a:pPr eaLnBrk="0" hangingPunct="0">
              <a:spcBef>
                <a:spcPct val="50000"/>
              </a:spcBef>
            </a:pPr>
            <a:endParaRPr lang="en-US" dirty="0">
              <a:solidFill>
                <a:srgbClr val="6600FF"/>
              </a:solidFill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6600FF"/>
                </a:solidFill>
              </a:rPr>
              <a:t>36</a:t>
            </a:r>
          </a:p>
          <a:p>
            <a:pPr eaLnBrk="0" hangingPunct="0">
              <a:spcBef>
                <a:spcPct val="50000"/>
              </a:spcBef>
            </a:pPr>
            <a:endParaRPr lang="en-US" dirty="0">
              <a:solidFill>
                <a:srgbClr val="6600FF"/>
              </a:solidFill>
            </a:endParaRPr>
          </a:p>
          <a:p>
            <a:pPr eaLnBrk="0" hangingPunct="0">
              <a:spcBef>
                <a:spcPct val="50000"/>
              </a:spcBef>
            </a:pPr>
            <a:endParaRPr lang="en-US" dirty="0">
              <a:solidFill>
                <a:srgbClr val="6600FF"/>
              </a:solidFill>
            </a:endParaRPr>
          </a:p>
          <a:p>
            <a:pPr eaLnBrk="0" hangingPunct="0">
              <a:spcBef>
                <a:spcPct val="50000"/>
              </a:spcBef>
            </a:pPr>
            <a:endParaRPr lang="en-US" dirty="0">
              <a:solidFill>
                <a:srgbClr val="6600FF"/>
              </a:solidFill>
            </a:endParaRPr>
          </a:p>
          <a:p>
            <a:pPr eaLnBrk="0" hangingPunct="0">
              <a:spcBef>
                <a:spcPct val="50000"/>
              </a:spcBef>
            </a:pPr>
            <a:endParaRPr lang="en-US" dirty="0">
              <a:solidFill>
                <a:srgbClr val="6600FF"/>
              </a:solidFill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6600FF"/>
                </a:solidFill>
              </a:rPr>
              <a:t>28.62</a:t>
            </a:r>
          </a:p>
          <a:p>
            <a:pPr eaLnBrk="0" hangingPunct="0">
              <a:spcBef>
                <a:spcPct val="50000"/>
              </a:spcBef>
            </a:pPr>
            <a:endParaRPr lang="en-US" dirty="0">
              <a:solidFill>
                <a:srgbClr val="6600FF"/>
              </a:solidFill>
            </a:endParaRPr>
          </a:p>
        </p:txBody>
      </p:sp>
      <p:sp>
        <p:nvSpPr>
          <p:cNvPr id="216072" name="Rectangle 9"/>
          <p:cNvSpPr>
            <a:spLocks noChangeArrowheads="1"/>
          </p:cNvSpPr>
          <p:nvPr/>
        </p:nvSpPr>
        <p:spPr bwMode="auto">
          <a:xfrm>
            <a:off x="2514600" y="3505201"/>
            <a:ext cx="914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6600FF"/>
                </a:solidFill>
              </a:rPr>
              <a:t>36</a:t>
            </a:r>
          </a:p>
          <a:p>
            <a:pPr eaLnBrk="0" hangingPunct="0">
              <a:spcBef>
                <a:spcPct val="50000"/>
              </a:spcBef>
            </a:pPr>
            <a:endParaRPr lang="en-US" i="1" u="sng" dirty="0">
              <a:solidFill>
                <a:srgbClr val="6600FF"/>
              </a:solidFill>
            </a:endParaRPr>
          </a:p>
        </p:txBody>
      </p:sp>
      <p:sp>
        <p:nvSpPr>
          <p:cNvPr id="216073" name="Rectangle 10"/>
          <p:cNvSpPr>
            <a:spLocks noChangeArrowheads="1"/>
          </p:cNvSpPr>
          <p:nvPr/>
        </p:nvSpPr>
        <p:spPr bwMode="auto">
          <a:xfrm>
            <a:off x="4114800" y="1981201"/>
            <a:ext cx="137160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6600FF"/>
                </a:solidFill>
              </a:rPr>
              <a:t>40.37</a:t>
            </a:r>
          </a:p>
          <a:p>
            <a:pPr eaLnBrk="0" hangingPunct="0">
              <a:spcBef>
                <a:spcPct val="50000"/>
              </a:spcBef>
            </a:pPr>
            <a:endParaRPr lang="en-US" dirty="0">
              <a:solidFill>
                <a:srgbClr val="6600FF"/>
              </a:solidFill>
            </a:endParaRPr>
          </a:p>
          <a:p>
            <a:pPr eaLnBrk="0" hangingPunct="0">
              <a:spcBef>
                <a:spcPct val="50000"/>
              </a:spcBef>
            </a:pPr>
            <a:endParaRPr lang="en-US" dirty="0">
              <a:solidFill>
                <a:srgbClr val="6600FF"/>
              </a:solidFill>
            </a:endParaRPr>
          </a:p>
          <a:p>
            <a:pPr eaLnBrk="0" hangingPunct="0">
              <a:spcBef>
                <a:spcPct val="50000"/>
              </a:spcBef>
            </a:pPr>
            <a:endParaRPr lang="en-US" dirty="0">
              <a:solidFill>
                <a:srgbClr val="6600FF"/>
              </a:solidFill>
            </a:endParaRPr>
          </a:p>
          <a:p>
            <a:pPr eaLnBrk="0" hangingPunct="0">
              <a:spcBef>
                <a:spcPct val="50000"/>
              </a:spcBef>
            </a:pPr>
            <a:endParaRPr lang="en-US" dirty="0">
              <a:solidFill>
                <a:srgbClr val="6600FF"/>
              </a:solidFill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6600FF"/>
                </a:solidFill>
              </a:rPr>
              <a:t>32.10</a:t>
            </a:r>
          </a:p>
          <a:p>
            <a:pPr eaLnBrk="0" hangingPunct="0">
              <a:spcBef>
                <a:spcPct val="50000"/>
              </a:spcBef>
            </a:pPr>
            <a:endParaRPr lang="en-US" dirty="0">
              <a:solidFill>
                <a:srgbClr val="6600FF"/>
              </a:solidFill>
            </a:endParaRPr>
          </a:p>
        </p:txBody>
      </p:sp>
      <p:sp>
        <p:nvSpPr>
          <p:cNvPr id="216075" name="Rectangle 8"/>
          <p:cNvSpPr>
            <a:spLocks noGrp="1" noChangeArrowheads="1"/>
          </p:cNvSpPr>
          <p:nvPr>
            <p:ph type="title" idx="4294967295"/>
          </p:nvPr>
        </p:nvSpPr>
        <p:spPr bwMode="auto"/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>
              <a:defRPr/>
            </a:pPr>
            <a:r>
              <a:rPr lang="en-US" dirty="0">
                <a:effectLst/>
              </a:rPr>
              <a:t>Binomial Pricing</a:t>
            </a:r>
          </a:p>
        </p:txBody>
      </p:sp>
    </p:spTree>
  </p:cSld>
  <p:clrMapOvr>
    <a:masterClrMapping/>
  </p:clrMapOvr>
  <p:transition>
    <p:checke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24" name="Rectangle 2"/>
          <p:cNvSpPr>
            <a:spLocks noChangeArrowheads="1"/>
          </p:cNvSpPr>
          <p:nvPr/>
        </p:nvSpPr>
        <p:spPr bwMode="auto">
          <a:xfrm>
            <a:off x="7239000" y="1066801"/>
            <a:ext cx="3352800" cy="573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6600FF"/>
                </a:solidFill>
              </a:rPr>
              <a:t>50.78 = price</a:t>
            </a: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/>
              <a:t>10.78 = intrinsic value</a:t>
            </a:r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6600FF"/>
                </a:solidFill>
              </a:rPr>
              <a:t>40.37</a:t>
            </a: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/>
              <a:t>.37</a:t>
            </a:r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6600FF"/>
                </a:solidFill>
              </a:rPr>
              <a:t>32.10</a:t>
            </a: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/>
              <a:t>0</a:t>
            </a:r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6600FF"/>
                </a:solidFill>
              </a:rPr>
              <a:t>25.52</a:t>
            </a: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/>
              <a:t>0</a:t>
            </a:r>
          </a:p>
        </p:txBody>
      </p:sp>
      <p:sp>
        <p:nvSpPr>
          <p:cNvPr id="218125" name="AutoShape 3"/>
          <p:cNvSpPr>
            <a:spLocks noChangeArrowheads="1"/>
          </p:cNvSpPr>
          <p:nvPr/>
        </p:nvSpPr>
        <p:spPr bwMode="auto">
          <a:xfrm>
            <a:off x="3206750" y="2825750"/>
            <a:ext cx="2578100" cy="1816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 dirty="0"/>
          </a:p>
        </p:txBody>
      </p:sp>
      <p:sp>
        <p:nvSpPr>
          <p:cNvPr id="218126" name="AutoShape 4"/>
          <p:cNvSpPr>
            <a:spLocks noChangeArrowheads="1"/>
          </p:cNvSpPr>
          <p:nvPr/>
        </p:nvSpPr>
        <p:spPr bwMode="auto">
          <a:xfrm>
            <a:off x="4502150" y="3740150"/>
            <a:ext cx="2578100" cy="1816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 dirty="0"/>
          </a:p>
        </p:txBody>
      </p:sp>
      <p:sp>
        <p:nvSpPr>
          <p:cNvPr id="218127" name="AutoShape 5"/>
          <p:cNvSpPr>
            <a:spLocks noChangeArrowheads="1"/>
          </p:cNvSpPr>
          <p:nvPr/>
        </p:nvSpPr>
        <p:spPr bwMode="auto">
          <a:xfrm>
            <a:off x="4502150" y="1911350"/>
            <a:ext cx="2578100" cy="1816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 dirty="0"/>
          </a:p>
        </p:txBody>
      </p:sp>
      <p:sp>
        <p:nvSpPr>
          <p:cNvPr id="218128" name="Line 6"/>
          <p:cNvSpPr>
            <a:spLocks noChangeShapeType="1"/>
          </p:cNvSpPr>
          <p:nvPr/>
        </p:nvSpPr>
        <p:spPr bwMode="auto">
          <a:xfrm flipV="1">
            <a:off x="5791200" y="1066800"/>
            <a:ext cx="1295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8129" name="Line 7"/>
          <p:cNvSpPr>
            <a:spLocks noChangeShapeType="1"/>
          </p:cNvSpPr>
          <p:nvPr/>
        </p:nvSpPr>
        <p:spPr bwMode="auto">
          <a:xfrm>
            <a:off x="5791200" y="5562600"/>
            <a:ext cx="12192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8130" name="Rectangle 8"/>
          <p:cNvSpPr>
            <a:spLocks noChangeArrowheads="1"/>
          </p:cNvSpPr>
          <p:nvPr/>
        </p:nvSpPr>
        <p:spPr bwMode="auto">
          <a:xfrm>
            <a:off x="5410200" y="1143001"/>
            <a:ext cx="1219200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6600FF"/>
                </a:solidFill>
              </a:rPr>
              <a:t>45.28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/>
              <a:t>5.60</a:t>
            </a:r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6600FF"/>
                </a:solidFill>
              </a:rPr>
              <a:t>36</a:t>
            </a: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6600FF"/>
                </a:solidFill>
              </a:rPr>
              <a:t>28.62</a:t>
            </a: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  <p:sp>
        <p:nvSpPr>
          <p:cNvPr id="218131" name="Rectangle 9"/>
          <p:cNvSpPr>
            <a:spLocks noChangeArrowheads="1"/>
          </p:cNvSpPr>
          <p:nvPr/>
        </p:nvSpPr>
        <p:spPr bwMode="auto">
          <a:xfrm>
            <a:off x="4114800" y="1981201"/>
            <a:ext cx="1371600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6600FF"/>
                </a:solidFill>
              </a:rPr>
              <a:t>40.37</a:t>
            </a: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6600FF"/>
                </a:solidFill>
              </a:rPr>
              <a:t>32.10</a:t>
            </a: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  <p:sp>
        <p:nvSpPr>
          <p:cNvPr id="218132" name="Rectangle 10"/>
          <p:cNvSpPr>
            <a:spLocks noChangeArrowheads="1"/>
          </p:cNvSpPr>
          <p:nvPr/>
        </p:nvSpPr>
        <p:spPr bwMode="auto">
          <a:xfrm>
            <a:off x="2514600" y="3505201"/>
            <a:ext cx="914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6600FF"/>
                </a:solidFill>
              </a:rPr>
              <a:t>36</a:t>
            </a: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i="1" u="sng" dirty="0"/>
          </a:p>
        </p:txBody>
      </p:sp>
      <p:graphicFrame>
        <p:nvGraphicFramePr>
          <p:cNvPr id="218123" name="Object 11"/>
          <p:cNvGraphicFramePr>
            <a:graphicFrameLocks noChangeAspect="1"/>
          </p:cNvGraphicFramePr>
          <p:nvPr/>
        </p:nvGraphicFramePr>
        <p:xfrm>
          <a:off x="2133601" y="5943601"/>
          <a:ext cx="41830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24" name="Equation" r:id="rId4" imgW="1765080" imgH="241200" progId="Equation.3">
                  <p:embed/>
                </p:oleObj>
              </mc:Choice>
              <mc:Fallback>
                <p:oleObj name="Equation" r:id="rId4" imgW="1765080" imgH="241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1" y="5943601"/>
                        <a:ext cx="4183063" cy="568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8133" name="Oval 12"/>
          <p:cNvSpPr>
            <a:spLocks noChangeArrowheads="1"/>
          </p:cNvSpPr>
          <p:nvPr/>
        </p:nvSpPr>
        <p:spPr bwMode="auto">
          <a:xfrm>
            <a:off x="5334000" y="1447800"/>
            <a:ext cx="762000" cy="5334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 dirty="0"/>
          </a:p>
        </p:txBody>
      </p:sp>
      <p:sp>
        <p:nvSpPr>
          <p:cNvPr id="218134" name="Freeform 13"/>
          <p:cNvSpPr>
            <a:spLocks/>
          </p:cNvSpPr>
          <p:nvPr/>
        </p:nvSpPr>
        <p:spPr bwMode="auto">
          <a:xfrm>
            <a:off x="6019800" y="1828800"/>
            <a:ext cx="1524000" cy="381000"/>
          </a:xfrm>
          <a:custGeom>
            <a:avLst/>
            <a:gdLst>
              <a:gd name="T0" fmla="*/ 2147483647 w 816"/>
              <a:gd name="T1" fmla="*/ 0 h 352"/>
              <a:gd name="T2" fmla="*/ 2147483647 w 816"/>
              <a:gd name="T3" fmla="*/ 2147483647 h 352"/>
              <a:gd name="T4" fmla="*/ 0 w 816"/>
              <a:gd name="T5" fmla="*/ 2147483647 h 352"/>
              <a:gd name="T6" fmla="*/ 0 60000 65536"/>
              <a:gd name="T7" fmla="*/ 0 60000 65536"/>
              <a:gd name="T8" fmla="*/ 0 60000 65536"/>
              <a:gd name="T9" fmla="*/ 0 w 816"/>
              <a:gd name="T10" fmla="*/ 0 h 352"/>
              <a:gd name="T11" fmla="*/ 816 w 816"/>
              <a:gd name="T12" fmla="*/ 352 h 3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352">
                <a:moveTo>
                  <a:pt x="816" y="0"/>
                </a:moveTo>
                <a:cubicBezTo>
                  <a:pt x="692" y="160"/>
                  <a:pt x="568" y="320"/>
                  <a:pt x="432" y="336"/>
                </a:cubicBezTo>
                <a:cubicBezTo>
                  <a:pt x="296" y="352"/>
                  <a:pt x="148" y="224"/>
                  <a:pt x="0" y="96"/>
                </a:cubicBezTo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b="0" dirty="0"/>
          </a:p>
        </p:txBody>
      </p:sp>
      <p:sp>
        <p:nvSpPr>
          <p:cNvPr id="218135" name="Freeform 14"/>
          <p:cNvSpPr>
            <a:spLocks/>
          </p:cNvSpPr>
          <p:nvPr/>
        </p:nvSpPr>
        <p:spPr bwMode="auto">
          <a:xfrm>
            <a:off x="3581400" y="1905000"/>
            <a:ext cx="1752600" cy="3886200"/>
          </a:xfrm>
          <a:custGeom>
            <a:avLst/>
            <a:gdLst>
              <a:gd name="T0" fmla="*/ 0 w 1104"/>
              <a:gd name="T1" fmla="*/ 2147483647 h 2448"/>
              <a:gd name="T2" fmla="*/ 2147483647 w 1104"/>
              <a:gd name="T3" fmla="*/ 2147483647 h 2448"/>
              <a:gd name="T4" fmla="*/ 2147483647 w 1104"/>
              <a:gd name="T5" fmla="*/ 0 h 2448"/>
              <a:gd name="T6" fmla="*/ 0 60000 65536"/>
              <a:gd name="T7" fmla="*/ 0 60000 65536"/>
              <a:gd name="T8" fmla="*/ 0 60000 65536"/>
              <a:gd name="T9" fmla="*/ 0 w 1104"/>
              <a:gd name="T10" fmla="*/ 0 h 2448"/>
              <a:gd name="T11" fmla="*/ 1104 w 1104"/>
              <a:gd name="T12" fmla="*/ 2448 h 2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4" h="2448">
                <a:moveTo>
                  <a:pt x="0" y="2448"/>
                </a:moveTo>
                <a:cubicBezTo>
                  <a:pt x="28" y="1908"/>
                  <a:pt x="56" y="1368"/>
                  <a:pt x="240" y="960"/>
                </a:cubicBezTo>
                <a:cubicBezTo>
                  <a:pt x="424" y="552"/>
                  <a:pt x="960" y="152"/>
                  <a:pt x="1104" y="0"/>
                </a:cubicBezTo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b="0" dirty="0"/>
          </a:p>
        </p:txBody>
      </p:sp>
      <p:sp>
        <p:nvSpPr>
          <p:cNvPr id="218136" name="Text Box 15"/>
          <p:cNvSpPr txBox="1">
            <a:spLocks noChangeArrowheads="1"/>
          </p:cNvSpPr>
          <p:nvPr/>
        </p:nvSpPr>
        <p:spPr bwMode="auto">
          <a:xfrm>
            <a:off x="2286000" y="13716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0" i="1" dirty="0">
                <a:latin typeface="Times New Roman" pitchFamily="18" charset="0"/>
              </a:rPr>
              <a:t>The greater of</a:t>
            </a:r>
          </a:p>
        </p:txBody>
      </p:sp>
      <p:sp>
        <p:nvSpPr>
          <p:cNvPr id="218137" name="Line 16"/>
          <p:cNvSpPr>
            <a:spLocks noChangeShapeType="1"/>
          </p:cNvSpPr>
          <p:nvPr/>
        </p:nvSpPr>
        <p:spPr bwMode="auto">
          <a:xfrm>
            <a:off x="4343400" y="16764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Rectangle 8"/>
          <p:cNvSpPr>
            <a:spLocks noGrp="1" noChangeArrowheads="1"/>
          </p:cNvSpPr>
          <p:nvPr>
            <p:ph type="title" idx="4294967295"/>
          </p:nvPr>
        </p:nvSpPr>
        <p:spPr bwMode="auto"/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>
              <a:defRPr/>
            </a:pPr>
            <a:r>
              <a:rPr lang="en-US" dirty="0">
                <a:effectLst/>
              </a:rPr>
              <a:t>Binomial Pricing</a:t>
            </a:r>
          </a:p>
        </p:txBody>
      </p:sp>
      <p:pic>
        <p:nvPicPr>
          <p:cNvPr id="3" name="Rectangle 8"/>
          <p:cNvPicPr>
            <a:picLocks noGrp="1" noChangeArrowheads="1"/>
          </p:cNvPicPr>
          <p:nvPr>
            <p:ph type="title" idx="4294967295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743076" y="268289"/>
            <a:ext cx="8474075" cy="1158875"/>
          </a:xfrm>
        </p:spPr>
      </p:pic>
    </p:spTree>
  </p:cSld>
  <p:clrMapOvr>
    <a:masterClrMapping/>
  </p:clrMapOvr>
  <p:transition>
    <p:checke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72" name="Rectangle 2"/>
          <p:cNvSpPr>
            <a:spLocks noChangeArrowheads="1"/>
          </p:cNvSpPr>
          <p:nvPr/>
        </p:nvSpPr>
        <p:spPr bwMode="auto">
          <a:xfrm>
            <a:off x="7239000" y="1066801"/>
            <a:ext cx="3352800" cy="573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6600FF"/>
                </a:solidFill>
              </a:rPr>
              <a:t>50.78 = price</a:t>
            </a: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/>
              <a:t>10.78 = intrinsic value</a:t>
            </a:r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6600FF"/>
                </a:solidFill>
              </a:rPr>
              <a:t>40.37</a:t>
            </a: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/>
              <a:t>.37</a:t>
            </a:r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6600FF"/>
                </a:solidFill>
              </a:rPr>
              <a:t>32.10</a:t>
            </a: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/>
              <a:t>0</a:t>
            </a:r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6600FF"/>
                </a:solidFill>
              </a:rPr>
              <a:t>25.52</a:t>
            </a: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/>
              <a:t>0</a:t>
            </a:r>
          </a:p>
        </p:txBody>
      </p:sp>
      <p:sp>
        <p:nvSpPr>
          <p:cNvPr id="220173" name="AutoShape 3"/>
          <p:cNvSpPr>
            <a:spLocks noChangeArrowheads="1"/>
          </p:cNvSpPr>
          <p:nvPr/>
        </p:nvSpPr>
        <p:spPr bwMode="auto">
          <a:xfrm>
            <a:off x="3206750" y="2825750"/>
            <a:ext cx="2578100" cy="1816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 dirty="0"/>
          </a:p>
        </p:txBody>
      </p:sp>
      <p:sp>
        <p:nvSpPr>
          <p:cNvPr id="220174" name="AutoShape 4"/>
          <p:cNvSpPr>
            <a:spLocks noChangeArrowheads="1"/>
          </p:cNvSpPr>
          <p:nvPr/>
        </p:nvSpPr>
        <p:spPr bwMode="auto">
          <a:xfrm>
            <a:off x="4502150" y="3740150"/>
            <a:ext cx="2578100" cy="1816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 dirty="0"/>
          </a:p>
        </p:txBody>
      </p:sp>
      <p:sp>
        <p:nvSpPr>
          <p:cNvPr id="220175" name="AutoShape 5"/>
          <p:cNvSpPr>
            <a:spLocks noChangeArrowheads="1"/>
          </p:cNvSpPr>
          <p:nvPr/>
        </p:nvSpPr>
        <p:spPr bwMode="auto">
          <a:xfrm>
            <a:off x="4502150" y="1911350"/>
            <a:ext cx="2578100" cy="1816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 dirty="0"/>
          </a:p>
        </p:txBody>
      </p:sp>
      <p:sp>
        <p:nvSpPr>
          <p:cNvPr id="220176" name="Line 6"/>
          <p:cNvSpPr>
            <a:spLocks noChangeShapeType="1"/>
          </p:cNvSpPr>
          <p:nvPr/>
        </p:nvSpPr>
        <p:spPr bwMode="auto">
          <a:xfrm flipV="1">
            <a:off x="5791200" y="1066800"/>
            <a:ext cx="1295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0177" name="Line 7"/>
          <p:cNvSpPr>
            <a:spLocks noChangeShapeType="1"/>
          </p:cNvSpPr>
          <p:nvPr/>
        </p:nvSpPr>
        <p:spPr bwMode="auto">
          <a:xfrm>
            <a:off x="5791200" y="5562600"/>
            <a:ext cx="12192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0178" name="Rectangle 8"/>
          <p:cNvSpPr>
            <a:spLocks noChangeArrowheads="1"/>
          </p:cNvSpPr>
          <p:nvPr/>
        </p:nvSpPr>
        <p:spPr bwMode="auto">
          <a:xfrm>
            <a:off x="5410200" y="1143001"/>
            <a:ext cx="1219200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6600FF"/>
                </a:solidFill>
              </a:rPr>
              <a:t>45.28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/>
              <a:t>5.60</a:t>
            </a:r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6600FF"/>
                </a:solidFill>
              </a:rPr>
              <a:t>36</a:t>
            </a: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/>
              <a:t>.19</a:t>
            </a:r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6600FF"/>
                </a:solidFill>
              </a:rPr>
              <a:t>28.62</a:t>
            </a: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/>
              <a:t>0</a:t>
            </a:r>
          </a:p>
        </p:txBody>
      </p:sp>
      <p:sp>
        <p:nvSpPr>
          <p:cNvPr id="220179" name="Rectangle 9"/>
          <p:cNvSpPr>
            <a:spLocks noChangeArrowheads="1"/>
          </p:cNvSpPr>
          <p:nvPr/>
        </p:nvSpPr>
        <p:spPr bwMode="auto">
          <a:xfrm>
            <a:off x="4114800" y="1981201"/>
            <a:ext cx="1371600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6600FF"/>
                </a:solidFill>
              </a:rPr>
              <a:t>40.37</a:t>
            </a: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/>
              <a:t>2.91</a:t>
            </a:r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6600FF"/>
                </a:solidFill>
              </a:rPr>
              <a:t>32.10</a:t>
            </a: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/>
              <a:t>.10</a:t>
            </a:r>
          </a:p>
        </p:txBody>
      </p:sp>
      <p:sp>
        <p:nvSpPr>
          <p:cNvPr id="220180" name="Rectangle 10"/>
          <p:cNvSpPr>
            <a:spLocks noChangeArrowheads="1"/>
          </p:cNvSpPr>
          <p:nvPr/>
        </p:nvSpPr>
        <p:spPr bwMode="auto">
          <a:xfrm>
            <a:off x="2514600" y="3505201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36</a:t>
            </a:r>
            <a:endParaRPr lang="en-US" dirty="0">
              <a:solidFill>
                <a:srgbClr val="FF3300"/>
              </a:solidFill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i="1" u="sng" dirty="0">
                <a:solidFill>
                  <a:srgbClr val="FF3300"/>
                </a:solidFill>
              </a:rPr>
              <a:t>1.51</a:t>
            </a:r>
            <a:endParaRPr lang="en-US" i="1" u="sng" dirty="0">
              <a:solidFill>
                <a:srgbClr val="FF3300"/>
              </a:solidFill>
            </a:endParaRPr>
          </a:p>
        </p:txBody>
      </p:sp>
      <p:graphicFrame>
        <p:nvGraphicFramePr>
          <p:cNvPr id="220171" name="Object 11"/>
          <p:cNvGraphicFramePr>
            <a:graphicFrameLocks noChangeAspect="1"/>
          </p:cNvGraphicFramePr>
          <p:nvPr/>
        </p:nvGraphicFramePr>
        <p:xfrm>
          <a:off x="2133601" y="5943601"/>
          <a:ext cx="41830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72" name="Equation" r:id="rId4" imgW="1765080" imgH="241200" progId="Equation.3">
                  <p:embed/>
                </p:oleObj>
              </mc:Choice>
              <mc:Fallback>
                <p:oleObj name="Equation" r:id="rId4" imgW="1765080" imgH="241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1" y="5943601"/>
                        <a:ext cx="4183063" cy="568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8"/>
          <p:cNvSpPr>
            <a:spLocks noGrp="1" noChangeArrowheads="1"/>
          </p:cNvSpPr>
          <p:nvPr>
            <p:ph type="title" idx="4294967295"/>
          </p:nvPr>
        </p:nvSpPr>
        <p:spPr bwMode="auto"/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>
              <a:defRPr/>
            </a:pPr>
            <a:r>
              <a:rPr lang="en-US" dirty="0">
                <a:effectLst/>
              </a:rPr>
              <a:t>Binomial Pricing</a:t>
            </a:r>
          </a:p>
        </p:txBody>
      </p:sp>
      <p:pic>
        <p:nvPicPr>
          <p:cNvPr id="3" name="Rectangle 8"/>
          <p:cNvPicPr>
            <a:picLocks noGrp="1" noChangeArrowheads="1"/>
          </p:cNvPicPr>
          <p:nvPr>
            <p:ph type="title" idx="4294967295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743076" y="268289"/>
            <a:ext cx="8474075" cy="1158875"/>
          </a:xfrm>
        </p:spPr>
      </p:pic>
    </p:spTree>
  </p:cSld>
  <p:clrMapOvr>
    <a:masterClrMapping/>
  </p:clrMapOvr>
  <p:transition>
    <p:checke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Price Comparisons</a:t>
            </a:r>
          </a:p>
        </p:txBody>
      </p:sp>
      <p:sp>
        <p:nvSpPr>
          <p:cNvPr id="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Black Scholes price= 1.70</a:t>
            </a:r>
          </a:p>
          <a:p>
            <a:endParaRPr lang="en-US" dirty="0"/>
          </a:p>
          <a:p>
            <a:r>
              <a:rPr lang="en-US" dirty="0"/>
              <a:t>Binomial price = 1.51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Volatility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non-observable variable</a:t>
            </a:r>
          </a:p>
          <a:p>
            <a:r>
              <a:rPr lang="en-US" dirty="0"/>
              <a:t>Historical volatility</a:t>
            </a:r>
          </a:p>
          <a:p>
            <a:r>
              <a:rPr lang="en-US" dirty="0"/>
              <a:t>Predictive models</a:t>
            </a:r>
          </a:p>
          <a:p>
            <a:pPr lvl="1"/>
            <a:r>
              <a:rPr lang="en-US" dirty="0"/>
              <a:t>ARCH (Robert Engel)</a:t>
            </a:r>
          </a:p>
          <a:p>
            <a:pPr lvl="1"/>
            <a:r>
              <a:rPr lang="en-US" dirty="0"/>
              <a:t>GARCH</a:t>
            </a:r>
          </a:p>
          <a:p>
            <a:r>
              <a:rPr lang="en-US" dirty="0"/>
              <a:t>Weighted Average Historical Volatility</a:t>
            </a:r>
          </a:p>
          <a:p>
            <a:r>
              <a:rPr lang="en-US" dirty="0"/>
              <a:t>Implied Volatility</a:t>
            </a:r>
          </a:p>
          <a:p>
            <a:r>
              <a:rPr lang="en-US" dirty="0"/>
              <a:t>VIX – Exchange traded volatility option</a:t>
            </a:r>
          </a:p>
          <a:p>
            <a:pPr lvl="1"/>
            <a:r>
              <a:rPr lang="en-US" dirty="0"/>
              <a:t>1993</a:t>
            </a:r>
          </a:p>
          <a:p>
            <a:pPr lvl="1"/>
            <a:r>
              <a:rPr lang="en-US" dirty="0"/>
              <a:t>S&amp;P 500 Implied Volatility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body" idx="4294967295"/>
          </p:nvPr>
        </p:nvSpPr>
        <p:spPr>
          <a:xfrm>
            <a:off x="1828800" y="1371600"/>
            <a:ext cx="8001000" cy="4495800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Implied Volatility is highest where time premium is highest…usually at the money</a:t>
            </a:r>
          </a:p>
          <a:p>
            <a:endParaRPr lang="en-US" dirty="0"/>
          </a:p>
        </p:txBody>
      </p:sp>
      <p:sp>
        <p:nvSpPr>
          <p:cNvPr id="59395" name="Rectangle 3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Time Decay</a:t>
            </a:r>
          </a:p>
        </p:txBody>
      </p:sp>
      <p:sp>
        <p:nvSpPr>
          <p:cNvPr id="17411" name="Line 4"/>
          <p:cNvSpPr>
            <a:spLocks noChangeShapeType="1"/>
          </p:cNvSpPr>
          <p:nvPr/>
        </p:nvSpPr>
        <p:spPr bwMode="auto">
          <a:xfrm>
            <a:off x="3048000" y="3657600"/>
            <a:ext cx="0" cy="22860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412" name="Line 5"/>
          <p:cNvSpPr>
            <a:spLocks noChangeShapeType="1"/>
          </p:cNvSpPr>
          <p:nvPr/>
        </p:nvSpPr>
        <p:spPr bwMode="auto">
          <a:xfrm>
            <a:off x="3048000" y="5943600"/>
            <a:ext cx="52578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2057400" y="35814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/>
              <a:t>Option Price</a:t>
            </a: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8610600" y="5791201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/>
              <a:t>Stock Price</a:t>
            </a:r>
          </a:p>
        </p:txBody>
      </p:sp>
      <p:sp>
        <p:nvSpPr>
          <p:cNvPr id="17415" name="Line 8"/>
          <p:cNvSpPr>
            <a:spLocks noChangeShapeType="1"/>
          </p:cNvSpPr>
          <p:nvPr/>
        </p:nvSpPr>
        <p:spPr bwMode="auto">
          <a:xfrm>
            <a:off x="3048000" y="5943600"/>
            <a:ext cx="2667000" cy="0"/>
          </a:xfrm>
          <a:prstGeom prst="line">
            <a:avLst/>
          </a:prstGeom>
          <a:noFill/>
          <a:ln w="1015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416" name="Line 9"/>
          <p:cNvSpPr>
            <a:spLocks noChangeShapeType="1"/>
          </p:cNvSpPr>
          <p:nvPr/>
        </p:nvSpPr>
        <p:spPr bwMode="auto">
          <a:xfrm flipV="1">
            <a:off x="5715000" y="4038600"/>
            <a:ext cx="1905000" cy="1905000"/>
          </a:xfrm>
          <a:prstGeom prst="line">
            <a:avLst/>
          </a:prstGeom>
          <a:noFill/>
          <a:ln w="761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417" name="Arc 10"/>
          <p:cNvSpPr>
            <a:spLocks/>
          </p:cNvSpPr>
          <p:nvPr/>
        </p:nvSpPr>
        <p:spPr bwMode="auto">
          <a:xfrm>
            <a:off x="3048000" y="1066800"/>
            <a:ext cx="4376738" cy="4800600"/>
          </a:xfrm>
          <a:custGeom>
            <a:avLst/>
            <a:gdLst>
              <a:gd name="T0" fmla="*/ 2147483647 w 16994"/>
              <a:gd name="T1" fmla="*/ 2147483647 h 21600"/>
              <a:gd name="T2" fmla="*/ 0 w 16994"/>
              <a:gd name="T3" fmla="*/ 2147483647 h 21600"/>
              <a:gd name="T4" fmla="*/ 0 w 16994"/>
              <a:gd name="T5" fmla="*/ 0 h 21600"/>
              <a:gd name="T6" fmla="*/ 0 60000 65536"/>
              <a:gd name="T7" fmla="*/ 0 60000 65536"/>
              <a:gd name="T8" fmla="*/ 0 60000 65536"/>
              <a:gd name="T9" fmla="*/ 0 w 16994"/>
              <a:gd name="T10" fmla="*/ 0 h 21600"/>
              <a:gd name="T11" fmla="*/ 16994 w 1699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994" h="21600" fill="none" extrusionOk="0">
                <a:moveTo>
                  <a:pt x="16993" y="13332"/>
                </a:moveTo>
                <a:cubicBezTo>
                  <a:pt x="12899" y="18551"/>
                  <a:pt x="6633" y="21599"/>
                  <a:pt x="0" y="21600"/>
                </a:cubicBezTo>
              </a:path>
              <a:path w="16994" h="21600" stroke="0" extrusionOk="0">
                <a:moveTo>
                  <a:pt x="16993" y="13332"/>
                </a:moveTo>
                <a:cubicBezTo>
                  <a:pt x="12899" y="18551"/>
                  <a:pt x="6633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699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b="1" dirty="0"/>
          </a:p>
        </p:txBody>
      </p:sp>
      <p:sp>
        <p:nvSpPr>
          <p:cNvPr id="17418" name="Arc 11"/>
          <p:cNvSpPr>
            <a:spLocks/>
          </p:cNvSpPr>
          <p:nvPr/>
        </p:nvSpPr>
        <p:spPr bwMode="auto">
          <a:xfrm rot="-540000">
            <a:off x="2711451" y="1485900"/>
            <a:ext cx="4640263" cy="3968750"/>
          </a:xfrm>
          <a:custGeom>
            <a:avLst/>
            <a:gdLst>
              <a:gd name="T0" fmla="*/ 2147483647 w 15060"/>
              <a:gd name="T1" fmla="*/ 2147483647 h 21600"/>
              <a:gd name="T2" fmla="*/ 0 w 15060"/>
              <a:gd name="T3" fmla="*/ 2147483647 h 21600"/>
              <a:gd name="T4" fmla="*/ 146297695 w 15060"/>
              <a:gd name="T5" fmla="*/ 0 h 21600"/>
              <a:gd name="T6" fmla="*/ 0 60000 65536"/>
              <a:gd name="T7" fmla="*/ 0 60000 65536"/>
              <a:gd name="T8" fmla="*/ 0 60000 65536"/>
              <a:gd name="T9" fmla="*/ 0 w 15060"/>
              <a:gd name="T10" fmla="*/ 0 h 21600"/>
              <a:gd name="T11" fmla="*/ 15060 w 1506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60" h="21600" fill="none" extrusionOk="0">
                <a:moveTo>
                  <a:pt x="15059" y="15488"/>
                </a:moveTo>
                <a:cubicBezTo>
                  <a:pt x="11028" y="19407"/>
                  <a:pt x="5627" y="21599"/>
                  <a:pt x="5" y="21600"/>
                </a:cubicBezTo>
                <a:cubicBezTo>
                  <a:pt x="3" y="21600"/>
                  <a:pt x="1" y="21599"/>
                  <a:pt x="0" y="21599"/>
                </a:cubicBezTo>
              </a:path>
              <a:path w="15060" h="21600" stroke="0" extrusionOk="0">
                <a:moveTo>
                  <a:pt x="15059" y="15488"/>
                </a:moveTo>
                <a:cubicBezTo>
                  <a:pt x="11028" y="19407"/>
                  <a:pt x="5627" y="21599"/>
                  <a:pt x="5" y="21600"/>
                </a:cubicBezTo>
                <a:cubicBezTo>
                  <a:pt x="3" y="21600"/>
                  <a:pt x="1" y="21599"/>
                  <a:pt x="0" y="21599"/>
                </a:cubicBezTo>
                <a:lnTo>
                  <a:pt x="5" y="0"/>
                </a:lnTo>
                <a:close/>
              </a:path>
            </a:pathLst>
          </a:custGeom>
          <a:noFill/>
          <a:ln w="12699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b="1" dirty="0"/>
          </a:p>
        </p:txBody>
      </p:sp>
      <p:sp>
        <p:nvSpPr>
          <p:cNvPr id="17419" name="Arc 12"/>
          <p:cNvSpPr>
            <a:spLocks/>
          </p:cNvSpPr>
          <p:nvPr/>
        </p:nvSpPr>
        <p:spPr bwMode="auto">
          <a:xfrm rot="-1200000">
            <a:off x="2809876" y="4144963"/>
            <a:ext cx="4676775" cy="762000"/>
          </a:xfrm>
          <a:custGeom>
            <a:avLst/>
            <a:gdLst>
              <a:gd name="T0" fmla="*/ 2147483647 w 14326"/>
              <a:gd name="T1" fmla="*/ 709927203 h 21600"/>
              <a:gd name="T2" fmla="*/ 0 w 14326"/>
              <a:gd name="T3" fmla="*/ 948325308 h 21600"/>
              <a:gd name="T4" fmla="*/ 173925399 w 14326"/>
              <a:gd name="T5" fmla="*/ 0 h 21600"/>
              <a:gd name="T6" fmla="*/ 0 60000 65536"/>
              <a:gd name="T7" fmla="*/ 0 60000 65536"/>
              <a:gd name="T8" fmla="*/ 0 60000 65536"/>
              <a:gd name="T9" fmla="*/ 0 w 14326"/>
              <a:gd name="T10" fmla="*/ 0 h 21600"/>
              <a:gd name="T11" fmla="*/ 14326 w 1432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326" h="21600" fill="none" extrusionOk="0">
                <a:moveTo>
                  <a:pt x="14326" y="16170"/>
                </a:moveTo>
                <a:cubicBezTo>
                  <a:pt x="10375" y="19668"/>
                  <a:pt x="5281" y="21599"/>
                  <a:pt x="5" y="21600"/>
                </a:cubicBezTo>
                <a:cubicBezTo>
                  <a:pt x="3" y="21600"/>
                  <a:pt x="1" y="21599"/>
                  <a:pt x="0" y="21599"/>
                </a:cubicBezTo>
              </a:path>
              <a:path w="14326" h="21600" stroke="0" extrusionOk="0">
                <a:moveTo>
                  <a:pt x="14326" y="16170"/>
                </a:moveTo>
                <a:cubicBezTo>
                  <a:pt x="10375" y="19668"/>
                  <a:pt x="5281" y="21599"/>
                  <a:pt x="5" y="21600"/>
                </a:cubicBezTo>
                <a:cubicBezTo>
                  <a:pt x="3" y="21600"/>
                  <a:pt x="1" y="21599"/>
                  <a:pt x="0" y="21599"/>
                </a:cubicBezTo>
                <a:lnTo>
                  <a:pt x="5" y="0"/>
                </a:lnTo>
                <a:close/>
              </a:path>
            </a:pathLst>
          </a:custGeom>
          <a:noFill/>
          <a:ln w="12699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b="1" dirty="0"/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3886200" y="2362200"/>
            <a:ext cx="16002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Days to Expiration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90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60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30</a:t>
            </a:r>
          </a:p>
          <a:p>
            <a:pPr>
              <a:spcBef>
                <a:spcPct val="50000"/>
              </a:spcBef>
            </a:pPr>
            <a:endParaRPr lang="en-US" b="1" dirty="0"/>
          </a:p>
        </p:txBody>
      </p:sp>
      <p:sp>
        <p:nvSpPr>
          <p:cNvPr id="17421" name="Line 14"/>
          <p:cNvSpPr>
            <a:spLocks noChangeShapeType="1"/>
          </p:cNvSpPr>
          <p:nvPr/>
        </p:nvSpPr>
        <p:spPr bwMode="auto">
          <a:xfrm>
            <a:off x="4191000" y="3276600"/>
            <a:ext cx="1600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7422" name="Line 15"/>
          <p:cNvSpPr>
            <a:spLocks noChangeShapeType="1"/>
          </p:cNvSpPr>
          <p:nvPr/>
        </p:nvSpPr>
        <p:spPr bwMode="auto">
          <a:xfrm>
            <a:off x="4191000" y="3657600"/>
            <a:ext cx="1219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7423" name="Line 16"/>
          <p:cNvSpPr>
            <a:spLocks noChangeShapeType="1"/>
          </p:cNvSpPr>
          <p:nvPr/>
        </p:nvSpPr>
        <p:spPr bwMode="auto">
          <a:xfrm>
            <a:off x="4114800" y="4114800"/>
            <a:ext cx="457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check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Volatility Surface</a:t>
            </a:r>
          </a:p>
        </p:txBody>
      </p:sp>
      <p:sp>
        <p:nvSpPr>
          <p:cNvPr id="327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Term Structure of Volatilities</a:t>
            </a:r>
          </a:p>
          <a:p>
            <a:endParaRPr lang="en-US" dirty="0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2514600" y="2286000"/>
          <a:ext cx="7315200" cy="355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43" name="Worksheet" r:id="rId3" imgW="3013014" imgH="1465919" progId="Excel.Sheet.8">
                  <p:embed/>
                </p:oleObj>
              </mc:Choice>
              <mc:Fallback>
                <p:oleObj name="Worksheet" r:id="rId3" imgW="3013014" imgH="1465919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86000"/>
                        <a:ext cx="7315200" cy="355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Volatility Smile</a:t>
            </a:r>
          </a:p>
        </p:txBody>
      </p:sp>
      <p:sp>
        <p:nvSpPr>
          <p:cNvPr id="33794" name="Line 4"/>
          <p:cNvSpPr>
            <a:spLocks noChangeShapeType="1"/>
          </p:cNvSpPr>
          <p:nvPr/>
        </p:nvSpPr>
        <p:spPr bwMode="auto">
          <a:xfrm>
            <a:off x="3429000" y="18288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795" name="Line 5"/>
          <p:cNvSpPr>
            <a:spLocks noChangeShapeType="1"/>
          </p:cNvSpPr>
          <p:nvPr/>
        </p:nvSpPr>
        <p:spPr bwMode="auto">
          <a:xfrm>
            <a:off x="3429000" y="51816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796" name="Text Box 6"/>
          <p:cNvSpPr txBox="1">
            <a:spLocks noChangeArrowheads="1"/>
          </p:cNvSpPr>
          <p:nvPr/>
        </p:nvSpPr>
        <p:spPr bwMode="auto">
          <a:xfrm>
            <a:off x="4800600" y="5334001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Strike Price</a:t>
            </a:r>
          </a:p>
        </p:txBody>
      </p:sp>
      <p:sp>
        <p:nvSpPr>
          <p:cNvPr id="33797" name="Text Box 7"/>
          <p:cNvSpPr txBox="1">
            <a:spLocks noChangeArrowheads="1"/>
          </p:cNvSpPr>
          <p:nvPr/>
        </p:nvSpPr>
        <p:spPr bwMode="auto">
          <a:xfrm>
            <a:off x="8077200" y="5029201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Asset Price</a:t>
            </a:r>
          </a:p>
        </p:txBody>
      </p:sp>
      <p:sp>
        <p:nvSpPr>
          <p:cNvPr id="33798" name="Text Box 8"/>
          <p:cNvSpPr txBox="1">
            <a:spLocks noChangeArrowheads="1"/>
          </p:cNvSpPr>
          <p:nvPr/>
        </p:nvSpPr>
        <p:spPr bwMode="auto">
          <a:xfrm>
            <a:off x="2057400" y="19812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Implied Volatility</a:t>
            </a:r>
          </a:p>
        </p:txBody>
      </p:sp>
      <p:sp>
        <p:nvSpPr>
          <p:cNvPr id="33799" name="Line 9"/>
          <p:cNvSpPr>
            <a:spLocks noChangeShapeType="1"/>
          </p:cNvSpPr>
          <p:nvPr/>
        </p:nvSpPr>
        <p:spPr bwMode="auto">
          <a:xfrm>
            <a:off x="5486400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00" name="Freeform 10"/>
          <p:cNvSpPr>
            <a:spLocks/>
          </p:cNvSpPr>
          <p:nvPr/>
        </p:nvSpPr>
        <p:spPr bwMode="auto">
          <a:xfrm>
            <a:off x="3810000" y="3200400"/>
            <a:ext cx="3733800" cy="1193800"/>
          </a:xfrm>
          <a:custGeom>
            <a:avLst/>
            <a:gdLst>
              <a:gd name="T0" fmla="*/ 0 w 2352"/>
              <a:gd name="T1" fmla="*/ 0 h 752"/>
              <a:gd name="T2" fmla="*/ 1056 w 2352"/>
              <a:gd name="T3" fmla="*/ 720 h 752"/>
              <a:gd name="T4" fmla="*/ 2352 w 2352"/>
              <a:gd name="T5" fmla="*/ 192 h 752"/>
              <a:gd name="T6" fmla="*/ 0 60000 65536"/>
              <a:gd name="T7" fmla="*/ 0 60000 65536"/>
              <a:gd name="T8" fmla="*/ 0 60000 65536"/>
              <a:gd name="T9" fmla="*/ 0 w 2352"/>
              <a:gd name="T10" fmla="*/ 0 h 752"/>
              <a:gd name="T11" fmla="*/ 2352 w 2352"/>
              <a:gd name="T12" fmla="*/ 752 h 7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2" h="752">
                <a:moveTo>
                  <a:pt x="0" y="0"/>
                </a:moveTo>
                <a:cubicBezTo>
                  <a:pt x="332" y="344"/>
                  <a:pt x="664" y="688"/>
                  <a:pt x="1056" y="720"/>
                </a:cubicBezTo>
                <a:cubicBezTo>
                  <a:pt x="1448" y="752"/>
                  <a:pt x="1900" y="472"/>
                  <a:pt x="2352" y="1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Volatility Smirk</a:t>
            </a:r>
          </a:p>
        </p:txBody>
      </p:sp>
      <p:sp>
        <p:nvSpPr>
          <p:cNvPr id="34818" name="Line 3"/>
          <p:cNvSpPr>
            <a:spLocks noChangeShapeType="1"/>
          </p:cNvSpPr>
          <p:nvPr/>
        </p:nvSpPr>
        <p:spPr bwMode="auto">
          <a:xfrm>
            <a:off x="3429000" y="18288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4819" name="Line 4"/>
          <p:cNvSpPr>
            <a:spLocks noChangeShapeType="1"/>
          </p:cNvSpPr>
          <p:nvPr/>
        </p:nvSpPr>
        <p:spPr bwMode="auto">
          <a:xfrm>
            <a:off x="3429000" y="51816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4800600" y="5334001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Strike Price</a:t>
            </a:r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8077200" y="5029201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Asset Price</a:t>
            </a:r>
          </a:p>
        </p:txBody>
      </p:sp>
      <p:sp>
        <p:nvSpPr>
          <p:cNvPr id="34822" name="Text Box 7"/>
          <p:cNvSpPr txBox="1">
            <a:spLocks noChangeArrowheads="1"/>
          </p:cNvSpPr>
          <p:nvPr/>
        </p:nvSpPr>
        <p:spPr bwMode="auto">
          <a:xfrm>
            <a:off x="2057400" y="19812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Implied Volatility</a:t>
            </a:r>
          </a:p>
        </p:txBody>
      </p:sp>
      <p:sp>
        <p:nvSpPr>
          <p:cNvPr id="34823" name="Line 8"/>
          <p:cNvSpPr>
            <a:spLocks noChangeShapeType="1"/>
          </p:cNvSpPr>
          <p:nvPr/>
        </p:nvSpPr>
        <p:spPr bwMode="auto">
          <a:xfrm>
            <a:off x="5486400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4824" name="Freeform 9"/>
          <p:cNvSpPr>
            <a:spLocks/>
          </p:cNvSpPr>
          <p:nvPr/>
        </p:nvSpPr>
        <p:spPr bwMode="auto">
          <a:xfrm rot="1800000">
            <a:off x="3810000" y="3429000"/>
            <a:ext cx="3733800" cy="838200"/>
          </a:xfrm>
          <a:custGeom>
            <a:avLst/>
            <a:gdLst>
              <a:gd name="T0" fmla="*/ 0 w 2352"/>
              <a:gd name="T1" fmla="*/ 0 h 752"/>
              <a:gd name="T2" fmla="*/ 1056 w 2352"/>
              <a:gd name="T3" fmla="*/ 720 h 752"/>
              <a:gd name="T4" fmla="*/ 2352 w 2352"/>
              <a:gd name="T5" fmla="*/ 192 h 752"/>
              <a:gd name="T6" fmla="*/ 0 60000 65536"/>
              <a:gd name="T7" fmla="*/ 0 60000 65536"/>
              <a:gd name="T8" fmla="*/ 0 60000 65536"/>
              <a:gd name="T9" fmla="*/ 0 w 2352"/>
              <a:gd name="T10" fmla="*/ 0 h 752"/>
              <a:gd name="T11" fmla="*/ 2352 w 2352"/>
              <a:gd name="T12" fmla="*/ 752 h 7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2" h="752">
                <a:moveTo>
                  <a:pt x="0" y="0"/>
                </a:moveTo>
                <a:cubicBezTo>
                  <a:pt x="332" y="344"/>
                  <a:pt x="664" y="688"/>
                  <a:pt x="1056" y="720"/>
                </a:cubicBezTo>
                <a:cubicBezTo>
                  <a:pt x="1448" y="752"/>
                  <a:pt x="1900" y="472"/>
                  <a:pt x="2352" y="1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Volatility Smirk</a:t>
            </a:r>
          </a:p>
        </p:txBody>
      </p:sp>
      <p:sp>
        <p:nvSpPr>
          <p:cNvPr id="35842" name="Line 3"/>
          <p:cNvSpPr>
            <a:spLocks noChangeShapeType="1"/>
          </p:cNvSpPr>
          <p:nvPr/>
        </p:nvSpPr>
        <p:spPr bwMode="auto">
          <a:xfrm>
            <a:off x="3429000" y="18288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5843" name="Line 4"/>
          <p:cNvSpPr>
            <a:spLocks noChangeShapeType="1"/>
          </p:cNvSpPr>
          <p:nvPr/>
        </p:nvSpPr>
        <p:spPr bwMode="auto">
          <a:xfrm>
            <a:off x="3429000" y="51816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4800600" y="5334001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Strike Price</a:t>
            </a:r>
          </a:p>
        </p:txBody>
      </p:sp>
      <p:sp>
        <p:nvSpPr>
          <p:cNvPr id="35845" name="Text Box 6"/>
          <p:cNvSpPr txBox="1">
            <a:spLocks noChangeArrowheads="1"/>
          </p:cNvSpPr>
          <p:nvPr/>
        </p:nvSpPr>
        <p:spPr bwMode="auto">
          <a:xfrm>
            <a:off x="8077200" y="5029201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Asset Price</a:t>
            </a:r>
          </a:p>
        </p:txBody>
      </p:sp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2057400" y="19812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Implied Volatility</a:t>
            </a:r>
          </a:p>
        </p:txBody>
      </p:sp>
      <p:sp>
        <p:nvSpPr>
          <p:cNvPr id="35847" name="Line 8"/>
          <p:cNvSpPr>
            <a:spLocks noChangeShapeType="1"/>
          </p:cNvSpPr>
          <p:nvPr/>
        </p:nvSpPr>
        <p:spPr bwMode="auto">
          <a:xfrm>
            <a:off x="5486400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5848" name="Freeform 9"/>
          <p:cNvSpPr>
            <a:spLocks/>
          </p:cNvSpPr>
          <p:nvPr/>
        </p:nvSpPr>
        <p:spPr bwMode="auto">
          <a:xfrm rot="-1800000">
            <a:off x="3721100" y="3355975"/>
            <a:ext cx="3810000" cy="685800"/>
          </a:xfrm>
          <a:custGeom>
            <a:avLst/>
            <a:gdLst>
              <a:gd name="T0" fmla="*/ 0 w 2352"/>
              <a:gd name="T1" fmla="*/ 0 h 752"/>
              <a:gd name="T2" fmla="*/ 1056 w 2352"/>
              <a:gd name="T3" fmla="*/ 720 h 752"/>
              <a:gd name="T4" fmla="*/ 2352 w 2352"/>
              <a:gd name="T5" fmla="*/ 192 h 752"/>
              <a:gd name="T6" fmla="*/ 0 60000 65536"/>
              <a:gd name="T7" fmla="*/ 0 60000 65536"/>
              <a:gd name="T8" fmla="*/ 0 60000 65536"/>
              <a:gd name="T9" fmla="*/ 0 w 2352"/>
              <a:gd name="T10" fmla="*/ 0 h 752"/>
              <a:gd name="T11" fmla="*/ 2352 w 2352"/>
              <a:gd name="T12" fmla="*/ 752 h 7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2" h="752">
                <a:moveTo>
                  <a:pt x="0" y="0"/>
                </a:moveTo>
                <a:cubicBezTo>
                  <a:pt x="332" y="344"/>
                  <a:pt x="664" y="688"/>
                  <a:pt x="1056" y="720"/>
                </a:cubicBezTo>
                <a:cubicBezTo>
                  <a:pt x="1448" y="752"/>
                  <a:pt x="1900" y="472"/>
                  <a:pt x="2352" y="1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itle 1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>
              <a:defRPr/>
            </a:pPr>
            <a:r>
              <a:rPr lang="en-US" dirty="0">
                <a:effectLst/>
              </a:rPr>
              <a:t>Option Valuation Methods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>
          <a:xfrm>
            <a:off x="1981201" y="1481139"/>
            <a:ext cx="8067675" cy="1201737"/>
          </a:xfrm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Genentech call options have an exercise price of $80 and expire in one year.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4200" y="3048001"/>
            <a:ext cx="2667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0" u="sng" dirty="0">
                <a:latin typeface="+mn-lt"/>
                <a:cs typeface="+mn-cs"/>
              </a:rPr>
              <a:t>Case 1</a:t>
            </a:r>
          </a:p>
          <a:p>
            <a:pPr algn="ctr">
              <a:defRPr/>
            </a:pPr>
            <a:endParaRPr lang="en-US" b="0" u="sng" dirty="0">
              <a:latin typeface="+mn-lt"/>
              <a:cs typeface="+mn-cs"/>
            </a:endParaRPr>
          </a:p>
          <a:p>
            <a:pPr algn="ctr">
              <a:defRPr/>
            </a:pPr>
            <a:r>
              <a:rPr lang="en-US" b="0" dirty="0">
                <a:latin typeface="+mn-lt"/>
                <a:cs typeface="+mn-cs"/>
              </a:rPr>
              <a:t>Stock price falls to $60</a:t>
            </a:r>
          </a:p>
          <a:p>
            <a:pPr algn="ctr">
              <a:defRPr/>
            </a:pPr>
            <a:endParaRPr lang="en-US" b="0" dirty="0">
              <a:latin typeface="+mn-lt"/>
              <a:cs typeface="+mn-cs"/>
            </a:endParaRPr>
          </a:p>
          <a:p>
            <a:pPr algn="ctr">
              <a:defRPr/>
            </a:pPr>
            <a:r>
              <a:rPr lang="en-US" b="0" dirty="0">
                <a:latin typeface="+mn-lt"/>
                <a:cs typeface="+mn-cs"/>
              </a:rPr>
              <a:t>Option value = $0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05600" y="3048000"/>
            <a:ext cx="2667000" cy="2031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0" u="sng" dirty="0">
                <a:latin typeface="+mn-lt"/>
                <a:cs typeface="+mn-cs"/>
              </a:rPr>
              <a:t>Case 2</a:t>
            </a:r>
          </a:p>
          <a:p>
            <a:pPr algn="ctr">
              <a:defRPr/>
            </a:pPr>
            <a:endParaRPr lang="en-US" b="0" u="sng" dirty="0">
              <a:latin typeface="+mn-lt"/>
              <a:cs typeface="+mn-cs"/>
            </a:endParaRPr>
          </a:p>
          <a:p>
            <a:pPr algn="ctr">
              <a:defRPr/>
            </a:pPr>
            <a:r>
              <a:rPr lang="en-US" b="0" dirty="0">
                <a:latin typeface="+mn-lt"/>
                <a:cs typeface="+mn-cs"/>
              </a:rPr>
              <a:t>Stock price rises to $106.67</a:t>
            </a:r>
          </a:p>
          <a:p>
            <a:pPr algn="ctr">
              <a:defRPr/>
            </a:pPr>
            <a:endParaRPr lang="en-US" b="0" dirty="0">
              <a:latin typeface="+mn-lt"/>
              <a:cs typeface="+mn-cs"/>
            </a:endParaRPr>
          </a:p>
          <a:p>
            <a:pPr algn="ctr">
              <a:defRPr/>
            </a:pPr>
            <a:r>
              <a:rPr lang="en-US" b="0" dirty="0">
                <a:latin typeface="+mn-lt"/>
                <a:cs typeface="+mn-cs"/>
              </a:rPr>
              <a:t>Option value = $26.67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Volatility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Calculate the Annualized variance of the daily relative price change</a:t>
            </a:r>
          </a:p>
          <a:p>
            <a:r>
              <a:rPr lang="en-US" dirty="0"/>
              <a:t>Square root to arrive at standard deviation</a:t>
            </a:r>
          </a:p>
          <a:p>
            <a:r>
              <a:rPr lang="en-US" dirty="0"/>
              <a:t>Standard deviation is the volatility</a:t>
            </a:r>
          </a:p>
          <a:p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Volatility	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Develop Spreadsheet </a:t>
            </a:r>
          </a:p>
          <a:p>
            <a:r>
              <a:rPr lang="en-US" dirty="0"/>
              <a:t>Download data from internet</a:t>
            </a:r>
          </a:p>
          <a:p>
            <a:endParaRPr lang="en-US" dirty="0"/>
          </a:p>
          <a:p>
            <a:pPr>
              <a:buFont typeface="Wingdings 3" pitchFamily="18" charset="2"/>
              <a:buNone/>
            </a:pPr>
            <a:r>
              <a:rPr lang="en-US" dirty="0">
                <a:hlinkClick r:id="rId2"/>
              </a:rPr>
              <a:t>http://finance.yahoo.com</a:t>
            </a:r>
            <a:endParaRPr lang="en-US" dirty="0"/>
          </a:p>
          <a:p>
            <a:pPr>
              <a:buFont typeface="Wingdings 3" pitchFamily="18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Implied Volatility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variables in the option price can be </a:t>
            </a:r>
            <a:r>
              <a:rPr lang="en-US" b="1" i="1" dirty="0"/>
              <a:t>observed</a:t>
            </a:r>
            <a:r>
              <a:rPr lang="en-US" dirty="0"/>
              <a:t>, other than volatility.</a:t>
            </a:r>
          </a:p>
          <a:p>
            <a:r>
              <a:rPr lang="en-US" dirty="0"/>
              <a:t>Even the price of the option can be observed in the secondary markets.</a:t>
            </a:r>
          </a:p>
          <a:p>
            <a:r>
              <a:rPr lang="en-US" dirty="0"/>
              <a:t>Volatility cannot be observed, it can only be calculated. </a:t>
            </a:r>
          </a:p>
          <a:p>
            <a:r>
              <a:rPr lang="en-US" dirty="0"/>
              <a:t>Given the market price of the option, the volatility can be “</a:t>
            </a:r>
            <a:r>
              <a:rPr lang="en-US" b="1" i="1" dirty="0"/>
              <a:t>reverse engineered</a:t>
            </a:r>
            <a:r>
              <a:rPr lang="en-US" dirty="0"/>
              <a:t>.”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Implied Volatility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dirty="0"/>
              <a:t>Use Numa to calculate implied volatility.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2209800" y="2209800"/>
            <a:ext cx="7442200" cy="1346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400" dirty="0"/>
              <a:t>Example (same option)</a:t>
            </a: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fr-FR" sz="2400" dirty="0"/>
              <a:t>P = 41		r = 10%		</a:t>
            </a:r>
            <a:r>
              <a:rPr lang="fr-FR" sz="2400" i="1" dirty="0">
                <a:solidFill>
                  <a:srgbClr val="9900FF"/>
                </a:solidFill>
              </a:rPr>
              <a:t>PRICE = 2.67</a:t>
            </a: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fr-FR" sz="2400" dirty="0"/>
              <a:t>EX = 40	t = 30 days / 365	</a:t>
            </a:r>
            <a:r>
              <a:rPr lang="fr-FR" sz="2400" i="1" dirty="0">
                <a:solidFill>
                  <a:srgbClr val="9900FF"/>
                </a:solidFill>
              </a:rPr>
              <a:t>v = ????</a:t>
            </a:r>
            <a:endParaRPr lang="en-US" sz="2400" i="1" dirty="0">
              <a:solidFill>
                <a:srgbClr val="9900FF"/>
              </a:solidFill>
            </a:endParaRP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3352800" y="4572001"/>
            <a:ext cx="5181600" cy="507831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700" b="0" dirty="0">
                <a:latin typeface="Lucida Sans Unicode" pitchFamily="34" charset="0"/>
              </a:rPr>
              <a:t>Implied volatility = 42.16%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2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Implied Volatility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CBOE Example</a:t>
            </a:r>
          </a:p>
          <a:p>
            <a:endParaRPr lang="en-US" dirty="0"/>
          </a:p>
          <a:p>
            <a:r>
              <a:rPr lang="en-US" dirty="0"/>
              <a:t>Use Actual option </a:t>
            </a:r>
          </a:p>
          <a:p>
            <a:pPr lvl="1"/>
            <a:r>
              <a:rPr lang="en-US" dirty="0"/>
              <a:t>Calculate historical volatility</a:t>
            </a:r>
          </a:p>
          <a:p>
            <a:pPr lvl="1"/>
            <a:r>
              <a:rPr lang="en-US" dirty="0"/>
              <a:t>Calculate implied volatility</a:t>
            </a:r>
          </a:p>
          <a:p>
            <a:pPr lvl="1"/>
            <a:endParaRPr lang="en-US" dirty="0"/>
          </a:p>
          <a:p>
            <a:pPr>
              <a:buFont typeface="Wingdings 3" pitchFamily="18" charset="2"/>
              <a:buNone/>
            </a:pPr>
            <a:r>
              <a:rPr lang="en-US" sz="2100" dirty="0">
                <a:hlinkClick r:id="rId2"/>
              </a:rPr>
              <a:t>http://www.math.columbia.edu/~smirnov/options13.html</a:t>
            </a:r>
            <a:endParaRPr lang="en-US" sz="2100" dirty="0"/>
          </a:p>
          <a:p>
            <a:pPr>
              <a:buFont typeface="Wingdings 3" pitchFamily="18" charset="2"/>
              <a:buNone/>
            </a:pPr>
            <a:r>
              <a:rPr lang="en-US" sz="2100" dirty="0">
                <a:hlinkClick r:id="rId3"/>
              </a:rPr>
              <a:t>http://www.cboe.com</a:t>
            </a:r>
            <a:endParaRPr lang="en-US" sz="2100" dirty="0"/>
          </a:p>
          <a:p>
            <a:pPr>
              <a:buFont typeface="Wingdings 3" pitchFamily="18" charset="2"/>
              <a:buNone/>
            </a:pPr>
            <a:r>
              <a:rPr lang="en-US" sz="2100" dirty="0"/>
              <a:t>Bloomberg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Expected Returns </a:t>
            </a:r>
          </a:p>
        </p:txBody>
      </p:sp>
      <p:sp>
        <p:nvSpPr>
          <p:cNvPr id="2150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Given a normal or lognormal distribution of returns, it is possible to calculate the  probability of having an stock price above or below a target price.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Wouldn’t it be nice to know the probability of making a profit or the probability of being “in the money?”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Expected Return</a:t>
            </a:r>
          </a:p>
        </p:txBody>
      </p:sp>
      <p:sp>
        <p:nvSpPr>
          <p:cNvPr id="199688" name="Rectangle 3"/>
          <p:cNvSpPr>
            <a:spLocks noGrp="1"/>
          </p:cNvSpPr>
          <p:nvPr>
            <p:ph type="body" idx="1"/>
          </p:nvPr>
        </p:nvSpPr>
        <p:spPr>
          <a:xfrm>
            <a:off x="1981200" y="1481138"/>
            <a:ext cx="8229600" cy="728662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Font typeface="Wingdings 3" pitchFamily="18" charset="2"/>
              <a:buNone/>
            </a:pPr>
            <a:r>
              <a:rPr lang="en-US" u="sng" dirty="0"/>
              <a:t>Steps for Infinite Distribution of Outcomes</a:t>
            </a:r>
            <a:endParaRPr lang="en-US" dirty="0"/>
          </a:p>
        </p:txBody>
      </p:sp>
      <p:graphicFrame>
        <p:nvGraphicFramePr>
          <p:cNvPr id="199684" name="Object 4"/>
          <p:cNvGraphicFramePr>
            <a:graphicFrameLocks noChangeAspect="1"/>
          </p:cNvGraphicFramePr>
          <p:nvPr/>
        </p:nvGraphicFramePr>
        <p:xfrm>
          <a:off x="2389189" y="2286001"/>
          <a:ext cx="6575425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597" name="Equation" r:id="rId4" imgW="2552400" imgH="457200" progId="Equation.3">
                  <p:embed/>
                </p:oleObj>
              </mc:Choice>
              <mc:Fallback>
                <p:oleObj name="Equation" r:id="rId4" imgW="25524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189" y="2286001"/>
                        <a:ext cx="6575425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9685" name="Object 5"/>
          <p:cNvGraphicFramePr>
            <a:graphicFrameLocks noChangeAspect="1"/>
          </p:cNvGraphicFramePr>
          <p:nvPr/>
        </p:nvGraphicFramePr>
        <p:xfrm>
          <a:off x="2438400" y="3581400"/>
          <a:ext cx="7391400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598" name="Equation" r:id="rId6" imgW="2705040" imgH="482400" progId="Equation.3">
                  <p:embed/>
                </p:oleObj>
              </mc:Choice>
              <mc:Fallback>
                <p:oleObj name="Equation" r:id="rId6" imgW="270504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81400"/>
                        <a:ext cx="7391400" cy="1316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9686" name="Object 6"/>
          <p:cNvGraphicFramePr>
            <a:graphicFrameLocks noChangeAspect="1"/>
          </p:cNvGraphicFramePr>
          <p:nvPr/>
        </p:nvGraphicFramePr>
        <p:xfrm>
          <a:off x="2514600" y="5105400"/>
          <a:ext cx="51816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599" name="Equation" r:id="rId8" imgW="2019240" imgH="431640" progId="Equation.3">
                  <p:embed/>
                </p:oleObj>
              </mc:Choice>
              <mc:Fallback>
                <p:oleObj name="Equation" r:id="rId8" imgW="201924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105400"/>
                        <a:ext cx="5181600" cy="110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Expected Return</a:t>
            </a:r>
          </a:p>
        </p:txBody>
      </p:sp>
      <p:sp>
        <p:nvSpPr>
          <p:cNvPr id="201737" name="Rectangle 3"/>
          <p:cNvSpPr>
            <a:spLocks noGrp="1"/>
          </p:cNvSpPr>
          <p:nvPr>
            <p:ph type="body" idx="1"/>
          </p:nvPr>
        </p:nvSpPr>
        <p:spPr>
          <a:xfrm>
            <a:off x="1981200" y="2514600"/>
            <a:ext cx="8382000" cy="3429000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Font typeface="Wingdings 3" pitchFamily="18" charset="2"/>
              <a:buNone/>
            </a:pPr>
            <a:r>
              <a:rPr lang="en-US" sz="2100" dirty="0"/>
              <a:t>Example</a:t>
            </a:r>
          </a:p>
          <a:p>
            <a:pPr>
              <a:buFont typeface="Wingdings 3" pitchFamily="18" charset="2"/>
              <a:buNone/>
            </a:pPr>
            <a:endParaRPr lang="en-US" sz="2100" dirty="0"/>
          </a:p>
        </p:txBody>
      </p:sp>
      <p:sp>
        <p:nvSpPr>
          <p:cNvPr id="201738" name="Rectangle 4"/>
          <p:cNvSpPr>
            <a:spLocks noChangeArrowheads="1"/>
          </p:cNvSpPr>
          <p:nvPr/>
        </p:nvSpPr>
        <p:spPr bwMode="auto">
          <a:xfrm>
            <a:off x="2298700" y="1155700"/>
            <a:ext cx="7442200" cy="1346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400" dirty="0"/>
              <a:t>Example (same option)</a:t>
            </a: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fr-FR" sz="2400" dirty="0"/>
              <a:t>P = 41		r = 10%		v = .42</a:t>
            </a: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fr-FR" sz="2400" dirty="0"/>
              <a:t>EX = 40	t = 30 days / 365</a:t>
            </a:r>
            <a:endParaRPr lang="en-US" sz="2400" dirty="0"/>
          </a:p>
        </p:txBody>
      </p:sp>
      <p:graphicFrame>
        <p:nvGraphicFramePr>
          <p:cNvPr id="201733" name="Object 5"/>
          <p:cNvGraphicFramePr>
            <a:graphicFrameLocks noChangeAspect="1"/>
          </p:cNvGraphicFramePr>
          <p:nvPr/>
        </p:nvGraphicFramePr>
        <p:xfrm>
          <a:off x="2438400" y="3067051"/>
          <a:ext cx="5334000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21" name="Equation" r:id="rId4" imgW="2120760" imgH="266400" progId="Equation.3">
                  <p:embed/>
                </p:oleObj>
              </mc:Choice>
              <mc:Fallback>
                <p:oleObj name="Equation" r:id="rId4" imgW="212076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067051"/>
                        <a:ext cx="5334000" cy="671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34" name="Object 6"/>
          <p:cNvGraphicFramePr>
            <a:graphicFrameLocks noChangeAspect="1"/>
          </p:cNvGraphicFramePr>
          <p:nvPr/>
        </p:nvGraphicFramePr>
        <p:xfrm>
          <a:off x="2438400" y="4008439"/>
          <a:ext cx="7696200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22" name="Equation" r:id="rId6" imgW="3238200" imgH="431640" progId="Equation.3">
                  <p:embed/>
                </p:oleObj>
              </mc:Choice>
              <mc:Fallback>
                <p:oleObj name="Equation" r:id="rId6" imgW="323820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008439"/>
                        <a:ext cx="7696200" cy="1023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35" name="Object 7"/>
          <p:cNvGraphicFramePr>
            <a:graphicFrameLocks noChangeAspect="1"/>
          </p:cNvGraphicFramePr>
          <p:nvPr/>
        </p:nvGraphicFramePr>
        <p:xfrm>
          <a:off x="2514600" y="5105400"/>
          <a:ext cx="78486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23" name="Equation" r:id="rId8" imgW="3365280" imgH="431640" progId="Equation.3">
                  <p:embed/>
                </p:oleObj>
              </mc:Choice>
              <mc:Fallback>
                <p:oleObj name="Equation" r:id="rId8" imgW="336528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105400"/>
                        <a:ext cx="78486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3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>
                <a:effectLst/>
              </a:rPr>
              <a:t>Expected Return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298700" y="1003300"/>
            <a:ext cx="7442200" cy="1346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400" dirty="0"/>
              <a:t>Example (same option)</a:t>
            </a: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fr-FR" sz="2400" dirty="0"/>
              <a:t>P = 41		r = 10%		v = .42</a:t>
            </a: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fr-FR" sz="2400" dirty="0"/>
              <a:t>EX = 40	t = 30 days / 365</a:t>
            </a:r>
            <a:endParaRPr lang="en-US" sz="2400" dirty="0"/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</a:pPr>
            <a:endParaRPr lang="en-US" sz="2400" dirty="0"/>
          </a:p>
        </p:txBody>
      </p:sp>
      <p:sp>
        <p:nvSpPr>
          <p:cNvPr id="203780" name="Line 5"/>
          <p:cNvSpPr>
            <a:spLocks noChangeShapeType="1"/>
          </p:cNvSpPr>
          <p:nvPr/>
        </p:nvSpPr>
        <p:spPr bwMode="auto">
          <a:xfrm>
            <a:off x="3581400" y="3200400"/>
            <a:ext cx="0" cy="2667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3781" name="Line 6"/>
          <p:cNvSpPr>
            <a:spLocks noChangeShapeType="1"/>
          </p:cNvSpPr>
          <p:nvPr/>
        </p:nvSpPr>
        <p:spPr bwMode="auto">
          <a:xfrm>
            <a:off x="3581400" y="4419600"/>
            <a:ext cx="480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3782" name="Rectangle 7"/>
          <p:cNvSpPr>
            <a:spLocks noChangeArrowheads="1"/>
          </p:cNvSpPr>
          <p:nvPr/>
        </p:nvSpPr>
        <p:spPr bwMode="auto">
          <a:xfrm>
            <a:off x="2590800" y="4876801"/>
            <a:ext cx="11430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0" dirty="0"/>
              <a:t>$2.67</a:t>
            </a:r>
          </a:p>
        </p:txBody>
      </p:sp>
      <p:sp>
        <p:nvSpPr>
          <p:cNvPr id="203783" name="Rectangle 8"/>
          <p:cNvSpPr>
            <a:spLocks noChangeArrowheads="1"/>
          </p:cNvSpPr>
          <p:nvPr/>
        </p:nvSpPr>
        <p:spPr bwMode="auto">
          <a:xfrm>
            <a:off x="4876800" y="6248401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0" dirty="0"/>
              <a:t>40     42.67</a:t>
            </a:r>
          </a:p>
        </p:txBody>
      </p:sp>
      <p:sp>
        <p:nvSpPr>
          <p:cNvPr id="203784" name="Line 9"/>
          <p:cNvSpPr>
            <a:spLocks noChangeShapeType="1"/>
          </p:cNvSpPr>
          <p:nvPr/>
        </p:nvSpPr>
        <p:spPr bwMode="auto">
          <a:xfrm>
            <a:off x="3581400" y="51054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3785" name="Line 10"/>
          <p:cNvSpPr>
            <a:spLocks noChangeShapeType="1"/>
          </p:cNvSpPr>
          <p:nvPr/>
        </p:nvSpPr>
        <p:spPr bwMode="auto">
          <a:xfrm flipV="1">
            <a:off x="5257800" y="3200400"/>
            <a:ext cx="190500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3788" name="Rectangle 13"/>
          <p:cNvSpPr>
            <a:spLocks noChangeArrowheads="1"/>
          </p:cNvSpPr>
          <p:nvPr/>
        </p:nvSpPr>
        <p:spPr bwMode="auto">
          <a:xfrm>
            <a:off x="6248401" y="5379244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0" dirty="0">
                <a:solidFill>
                  <a:srgbClr val="00B050"/>
                </a:solidFill>
              </a:rPr>
              <a:t>37%</a:t>
            </a:r>
          </a:p>
        </p:txBody>
      </p:sp>
      <p:sp>
        <p:nvSpPr>
          <p:cNvPr id="203789" name="Rectangle 14"/>
          <p:cNvSpPr>
            <a:spLocks noChangeArrowheads="1"/>
          </p:cNvSpPr>
          <p:nvPr/>
        </p:nvSpPr>
        <p:spPr bwMode="auto">
          <a:xfrm>
            <a:off x="4076701" y="324563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0" dirty="0">
                <a:solidFill>
                  <a:srgbClr val="C00000"/>
                </a:solidFill>
              </a:rPr>
              <a:t>58%</a:t>
            </a:r>
          </a:p>
        </p:txBody>
      </p:sp>
      <p:sp>
        <p:nvSpPr>
          <p:cNvPr id="203790" name="Rectangle 15"/>
          <p:cNvSpPr>
            <a:spLocks noChangeArrowheads="1"/>
          </p:cNvSpPr>
          <p:nvPr/>
        </p:nvSpPr>
        <p:spPr bwMode="auto">
          <a:xfrm>
            <a:off x="4762500" y="5391494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0" dirty="0">
                <a:solidFill>
                  <a:srgbClr val="00B050"/>
                </a:solidFill>
              </a:rPr>
              <a:t>63%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1CF73CD-129F-4298-9863-9386BD549112}"/>
              </a:ext>
            </a:extLst>
          </p:cNvPr>
          <p:cNvCxnSpPr>
            <a:cxnSpLocks/>
          </p:cNvCxnSpPr>
          <p:nvPr/>
        </p:nvCxnSpPr>
        <p:spPr>
          <a:xfrm>
            <a:off x="5943600" y="4152900"/>
            <a:ext cx="0" cy="1714500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022997E-1EBE-48A9-AB7D-CBB9824E59BF}"/>
              </a:ext>
            </a:extLst>
          </p:cNvPr>
          <p:cNvCxnSpPr>
            <a:cxnSpLocks/>
          </p:cNvCxnSpPr>
          <p:nvPr/>
        </p:nvCxnSpPr>
        <p:spPr>
          <a:xfrm>
            <a:off x="5257800" y="2895601"/>
            <a:ext cx="0" cy="2443507"/>
          </a:xfrm>
          <a:prstGeom prst="line">
            <a:avLst/>
          </a:prstGeom>
          <a:ln w="19050">
            <a:solidFill>
              <a:srgbClr val="C00000"/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Rectangle 14">
            <a:extLst>
              <a:ext uri="{FF2B5EF4-FFF2-40B4-BE49-F238E27FC236}">
                <a16:creationId xmlns:a16="http://schemas.microsoft.com/office/drawing/2014/main" id="{9E446AF1-F884-4105-824A-4334BCD58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1220" y="3240881"/>
            <a:ext cx="9906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0" dirty="0">
                <a:solidFill>
                  <a:srgbClr val="C00000"/>
                </a:solidFill>
              </a:rPr>
              <a:t>42%</a:t>
            </a:r>
          </a:p>
        </p:txBody>
      </p:sp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Option Pricing Project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2438400"/>
            <a:ext cx="7315200" cy="4114800"/>
          </a:xfrm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sz="2000" dirty="0"/>
              <a:t>See handout for specs</a:t>
            </a:r>
          </a:p>
          <a:p>
            <a:pPr>
              <a:buFontTx/>
              <a:buChar char="•"/>
            </a:pPr>
            <a:endParaRPr lang="en-US" sz="2000" dirty="0"/>
          </a:p>
          <a:p>
            <a:pPr>
              <a:buFontTx/>
              <a:buChar char="•"/>
            </a:pPr>
            <a:r>
              <a:rPr lang="en-US" sz="2000" dirty="0"/>
              <a:t>Walk through sample project</a:t>
            </a:r>
          </a:p>
          <a:p>
            <a:pPr>
              <a:buFontTx/>
              <a:buChar char="•"/>
            </a:pPr>
            <a:endParaRPr lang="en-US" sz="2000" dirty="0"/>
          </a:p>
          <a:p>
            <a:pPr>
              <a:buFontTx/>
              <a:buChar char="•"/>
            </a:pPr>
            <a:endParaRPr lang="en-US" sz="2000" dirty="0"/>
          </a:p>
          <a:p>
            <a:pPr>
              <a:buFontTx/>
              <a:buChar char="•"/>
            </a:pPr>
            <a:endParaRPr lang="en-US" sz="2000" dirty="0"/>
          </a:p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Title 1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>
              <a:defRPr/>
            </a:pPr>
            <a:r>
              <a:rPr lang="en-US" dirty="0">
                <a:effectLst/>
              </a:rPr>
              <a:t>Option Valuation Methods</a:t>
            </a:r>
          </a:p>
        </p:txBody>
      </p:sp>
      <p:sp>
        <p:nvSpPr>
          <p:cNvPr id="203783" name="Content Placeholder 2"/>
          <p:cNvSpPr>
            <a:spLocks noGrp="1"/>
          </p:cNvSpPr>
          <p:nvPr>
            <p:ph idx="4294967295"/>
          </p:nvPr>
        </p:nvSpPr>
        <p:spPr>
          <a:xfrm>
            <a:off x="1981200" y="1481139"/>
            <a:ext cx="8229600" cy="1131887"/>
          </a:xfrm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000" dirty="0"/>
              <a:t>If we are risk neutral, the expected return on Genentech call options is 2.5%. Accordingly, we can determine the price of the option as follows, given equal probabilities of each outcome.  </a:t>
            </a:r>
          </a:p>
        </p:txBody>
      </p:sp>
      <p:graphicFrame>
        <p:nvGraphicFramePr>
          <p:cNvPr id="203781" name="Object 2"/>
          <p:cNvGraphicFramePr>
            <a:graphicFrameLocks noChangeAspect="1"/>
          </p:cNvGraphicFramePr>
          <p:nvPr/>
        </p:nvGraphicFramePr>
        <p:xfrm>
          <a:off x="1752601" y="3276601"/>
          <a:ext cx="8632825" cy="194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782" name="Equation" r:id="rId3" imgW="4444920" imgH="1002960" progId="Equation.3">
                  <p:embed/>
                </p:oleObj>
              </mc:Choice>
              <mc:Fallback>
                <p:oleObj name="Equation" r:id="rId3" imgW="4444920" imgH="1002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1" y="3276601"/>
                        <a:ext cx="8632825" cy="194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itle 1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>
              <a:defRPr/>
            </a:pPr>
            <a:r>
              <a:rPr lang="en-US" dirty="0">
                <a:effectLst/>
              </a:rPr>
              <a:t>Binomial 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7000" y="1295401"/>
            <a:ext cx="7239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0" dirty="0">
                <a:latin typeface="+mn-lt"/>
                <a:cs typeface="+mn-cs"/>
              </a:rPr>
              <a:t>The price of an option, using the Binomial method, is significantly impacted by the time intervals selected. The Genentech example illustrates this fact.</a:t>
            </a:r>
          </a:p>
        </p:txBody>
      </p:sp>
      <p:pic>
        <p:nvPicPr>
          <p:cNvPr id="222211" name="Picture 4" descr="ch2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1" y="2286001"/>
            <a:ext cx="7726363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8"/>
          <p:cNvSpPr>
            <a:spLocks noGrp="1" noChangeArrowheads="1"/>
          </p:cNvSpPr>
          <p:nvPr>
            <p:ph type="title" idx="4294967295"/>
          </p:nvPr>
        </p:nvSpPr>
        <p:spPr bwMode="auto"/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>
              <a:defRPr/>
            </a:pPr>
            <a:r>
              <a:rPr lang="en-US" dirty="0">
                <a:effectLst/>
              </a:rPr>
              <a:t>Binomial Pricing</a:t>
            </a:r>
          </a:p>
        </p:txBody>
      </p:sp>
      <p:graphicFrame>
        <p:nvGraphicFramePr>
          <p:cNvPr id="205827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743201" y="2209800"/>
          <a:ext cx="37179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30" name="Equation" r:id="rId4" imgW="1752480" imgH="419040" progId="Equation.3">
                  <p:embed/>
                </p:oleObj>
              </mc:Choice>
              <mc:Fallback>
                <p:oleObj name="Equation" r:id="rId4" imgW="175248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1" y="2209800"/>
                        <a:ext cx="3717925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28" name="Object 7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590800" y="3459068"/>
          <a:ext cx="3581400" cy="471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31" name="Equation" r:id="rId6" imgW="1536480" imgH="203040" progId="Equation.3">
                  <p:embed/>
                </p:oleObj>
              </mc:Choice>
              <mc:Fallback>
                <p:oleObj name="Equation" r:id="rId6" imgW="153648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459068"/>
                        <a:ext cx="3581400" cy="4710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29" name="Object 10"/>
          <p:cNvGraphicFramePr>
            <a:graphicFrameLocks noChangeAspect="1"/>
          </p:cNvGraphicFramePr>
          <p:nvPr/>
        </p:nvGraphicFramePr>
        <p:xfrm>
          <a:off x="5410200" y="4267200"/>
          <a:ext cx="42672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32" name="Equation" r:id="rId8" imgW="2133360" imgH="990360" progId="Equation.3">
                  <p:embed/>
                </p:oleObj>
              </mc:Choice>
              <mc:Fallback>
                <p:oleObj name="Equation" r:id="rId8" imgW="2133360" imgH="9903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267200"/>
                        <a:ext cx="4267200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67000" y="1295401"/>
            <a:ext cx="77724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0" dirty="0">
                <a:latin typeface="+mn-lt"/>
                <a:cs typeface="+mn-cs"/>
              </a:rPr>
              <a:t>The prior example can be generalized as the binomial model and shown as follows. </a:t>
            </a:r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3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2286000" y="1371600"/>
            <a:ext cx="7848600" cy="1524000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 3" pitchFamily="18" charset="2"/>
              <a:buNone/>
            </a:pPr>
            <a:r>
              <a:rPr lang="en-US" sz="2000" b="1" i="1" dirty="0"/>
              <a:t>Example</a:t>
            </a:r>
            <a:endParaRPr lang="en-US" sz="2000" dirty="0"/>
          </a:p>
          <a:p>
            <a:pPr eaLnBrk="1" hangingPunct="1">
              <a:buFont typeface="Wingdings 3" pitchFamily="18" charset="2"/>
              <a:buNone/>
            </a:pPr>
            <a:r>
              <a:rPr lang="en-US" sz="2000" dirty="0"/>
              <a:t>Price = 36</a:t>
            </a:r>
            <a:r>
              <a:rPr lang="en-US" sz="2000" dirty="0">
                <a:latin typeface="Symbol" pitchFamily="18" charset="2"/>
              </a:rPr>
              <a:t>	 s </a:t>
            </a:r>
            <a:r>
              <a:rPr lang="en-US" sz="2000" dirty="0"/>
              <a:t>= .40   t = 90/365   </a:t>
            </a:r>
            <a:r>
              <a:rPr lang="en-US" sz="2000" dirty="0">
                <a:latin typeface="Symbol" pitchFamily="18" charset="2"/>
              </a:rPr>
              <a:t>D </a:t>
            </a:r>
            <a:r>
              <a:rPr lang="en-US" sz="2000" dirty="0"/>
              <a:t>t = 30/365 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2000" dirty="0"/>
              <a:t>Strike = 40	r = 10%</a:t>
            </a:r>
          </a:p>
        </p:txBody>
      </p:sp>
      <p:sp>
        <p:nvSpPr>
          <p:cNvPr id="207874" name="Rectangle 4"/>
          <p:cNvSpPr>
            <a:spLocks noChangeArrowheads="1"/>
          </p:cNvSpPr>
          <p:nvPr/>
        </p:nvSpPr>
        <p:spPr bwMode="auto">
          <a:xfrm>
            <a:off x="4876800" y="3352800"/>
            <a:ext cx="1752600" cy="2286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400" b="0" dirty="0">
                <a:latin typeface="Times New Roman" pitchFamily="18" charset="0"/>
              </a:rPr>
              <a:t>a = 1.0083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0" dirty="0">
                <a:latin typeface="Times New Roman" pitchFamily="18" charset="0"/>
              </a:rPr>
              <a:t>u = 1.1215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0" dirty="0">
                <a:latin typeface="Times New Roman" pitchFamily="18" charset="0"/>
              </a:rPr>
              <a:t>d = .8917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0" dirty="0">
                <a:latin typeface="Times New Roman" pitchFamily="18" charset="0"/>
              </a:rPr>
              <a:t>Pu = .5075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0" dirty="0">
                <a:latin typeface="Times New Roman" pitchFamily="18" charset="0"/>
              </a:rPr>
              <a:t>Pd = .4925</a:t>
            </a:r>
          </a:p>
        </p:txBody>
      </p:sp>
      <p:sp>
        <p:nvSpPr>
          <p:cNvPr id="207876" name="Rectangle 8"/>
          <p:cNvSpPr>
            <a:spLocks noGrp="1" noChangeArrowheads="1"/>
          </p:cNvSpPr>
          <p:nvPr>
            <p:ph type="title" idx="4294967295"/>
          </p:nvPr>
        </p:nvSpPr>
        <p:spPr bwMode="auto"/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>
              <a:defRPr/>
            </a:pPr>
            <a:r>
              <a:rPr lang="en-US" dirty="0">
                <a:effectLst/>
              </a:rPr>
              <a:t>Binomial Pricing</a:t>
            </a: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31" name="AutoShape 2"/>
          <p:cNvSpPr>
            <a:spLocks noChangeArrowheads="1"/>
          </p:cNvSpPr>
          <p:nvPr/>
        </p:nvSpPr>
        <p:spPr bwMode="auto">
          <a:xfrm>
            <a:off x="3206750" y="2825750"/>
            <a:ext cx="2578100" cy="1816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 dirty="0"/>
          </a:p>
        </p:txBody>
      </p:sp>
      <p:sp>
        <p:nvSpPr>
          <p:cNvPr id="209932" name="AutoShape 3"/>
          <p:cNvSpPr>
            <a:spLocks noChangeArrowheads="1"/>
          </p:cNvSpPr>
          <p:nvPr/>
        </p:nvSpPr>
        <p:spPr bwMode="auto">
          <a:xfrm>
            <a:off x="4502150" y="3740150"/>
            <a:ext cx="2578100" cy="1816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 dirty="0"/>
          </a:p>
        </p:txBody>
      </p:sp>
      <p:sp>
        <p:nvSpPr>
          <p:cNvPr id="209933" name="AutoShape 4"/>
          <p:cNvSpPr>
            <a:spLocks noChangeArrowheads="1"/>
          </p:cNvSpPr>
          <p:nvPr/>
        </p:nvSpPr>
        <p:spPr bwMode="auto">
          <a:xfrm>
            <a:off x="4502150" y="1911350"/>
            <a:ext cx="2578100" cy="1816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 dirty="0"/>
          </a:p>
        </p:txBody>
      </p:sp>
      <p:sp>
        <p:nvSpPr>
          <p:cNvPr id="209934" name="Line 5"/>
          <p:cNvSpPr>
            <a:spLocks noChangeShapeType="1"/>
          </p:cNvSpPr>
          <p:nvPr/>
        </p:nvSpPr>
        <p:spPr bwMode="auto">
          <a:xfrm flipV="1">
            <a:off x="5791200" y="1066800"/>
            <a:ext cx="1295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9935" name="Line 6"/>
          <p:cNvSpPr>
            <a:spLocks noChangeShapeType="1"/>
          </p:cNvSpPr>
          <p:nvPr/>
        </p:nvSpPr>
        <p:spPr bwMode="auto">
          <a:xfrm>
            <a:off x="5791200" y="5562600"/>
            <a:ext cx="12192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9936" name="Rectangle 7"/>
          <p:cNvSpPr>
            <a:spLocks noChangeArrowheads="1"/>
          </p:cNvSpPr>
          <p:nvPr/>
        </p:nvSpPr>
        <p:spPr bwMode="auto">
          <a:xfrm>
            <a:off x="4114800" y="1981201"/>
            <a:ext cx="137160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40.37</a:t>
            </a:r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/>
              <a:t>32.10</a:t>
            </a:r>
          </a:p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  <p:sp>
        <p:nvSpPr>
          <p:cNvPr id="209937" name="Rectangle 8"/>
          <p:cNvSpPr>
            <a:spLocks noChangeArrowheads="1"/>
          </p:cNvSpPr>
          <p:nvPr/>
        </p:nvSpPr>
        <p:spPr bwMode="auto">
          <a:xfrm>
            <a:off x="2514600" y="3505201"/>
            <a:ext cx="914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36</a:t>
            </a:r>
          </a:p>
          <a:p>
            <a:pPr eaLnBrk="0" hangingPunct="0">
              <a:spcBef>
                <a:spcPct val="50000"/>
              </a:spcBef>
            </a:pPr>
            <a:endParaRPr lang="en-US" i="1" u="sng" dirty="0"/>
          </a:p>
        </p:txBody>
      </p:sp>
      <p:sp>
        <p:nvSpPr>
          <p:cNvPr id="209938" name="Line 9"/>
          <p:cNvSpPr>
            <a:spLocks noChangeShapeType="1"/>
          </p:cNvSpPr>
          <p:nvPr/>
        </p:nvSpPr>
        <p:spPr bwMode="auto">
          <a:xfrm flipV="1">
            <a:off x="4876800" y="1828800"/>
            <a:ext cx="2667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graphicFrame>
        <p:nvGraphicFramePr>
          <p:cNvPr id="209930" name="Object 10"/>
          <p:cNvGraphicFramePr>
            <a:graphicFrameLocks noChangeAspect="1"/>
          </p:cNvGraphicFramePr>
          <p:nvPr/>
        </p:nvGraphicFramePr>
        <p:xfrm>
          <a:off x="7010400" y="1600200"/>
          <a:ext cx="282575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1" name="Equation" r:id="rId4" imgW="1231560" imgH="406080" progId="Equation.3">
                  <p:embed/>
                </p:oleObj>
              </mc:Choice>
              <mc:Fallback>
                <p:oleObj name="Equation" r:id="rId4" imgW="1231560" imgH="4060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600200"/>
                        <a:ext cx="2825750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8"/>
          <p:cNvSpPr>
            <a:spLocks noGrp="1" noChangeArrowheads="1"/>
          </p:cNvSpPr>
          <p:nvPr>
            <p:ph type="title" idx="4294967295"/>
          </p:nvPr>
        </p:nvSpPr>
        <p:spPr bwMode="auto"/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>
              <a:defRPr/>
            </a:pPr>
            <a:r>
              <a:rPr lang="en-US" dirty="0">
                <a:effectLst/>
              </a:rPr>
              <a:t>Binomial Pricing</a:t>
            </a:r>
          </a:p>
        </p:txBody>
      </p:sp>
      <p:pic>
        <p:nvPicPr>
          <p:cNvPr id="3" name="Rectangle 8"/>
          <p:cNvPicPr>
            <a:picLocks noGrp="1" noChangeArrowheads="1"/>
          </p:cNvPicPr>
          <p:nvPr>
            <p:ph type="title" idx="4294967295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743076" y="268289"/>
            <a:ext cx="8474075" cy="1158875"/>
          </a:xfrm>
        </p:spPr>
      </p:pic>
    </p:spTree>
  </p:cSld>
  <p:clrMapOvr>
    <a:masterClrMapping/>
  </p:clrMapOvr>
  <p:transition>
    <p:checke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81" name="AutoShape 2"/>
          <p:cNvSpPr>
            <a:spLocks noChangeArrowheads="1"/>
          </p:cNvSpPr>
          <p:nvPr/>
        </p:nvSpPr>
        <p:spPr bwMode="auto">
          <a:xfrm>
            <a:off x="3206750" y="2825750"/>
            <a:ext cx="2578100" cy="1816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 dirty="0"/>
          </a:p>
        </p:txBody>
      </p:sp>
      <p:sp>
        <p:nvSpPr>
          <p:cNvPr id="211982" name="AutoShape 3"/>
          <p:cNvSpPr>
            <a:spLocks noChangeArrowheads="1"/>
          </p:cNvSpPr>
          <p:nvPr/>
        </p:nvSpPr>
        <p:spPr bwMode="auto">
          <a:xfrm>
            <a:off x="4502150" y="3740150"/>
            <a:ext cx="2578100" cy="1816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 dirty="0"/>
          </a:p>
        </p:txBody>
      </p:sp>
      <p:sp>
        <p:nvSpPr>
          <p:cNvPr id="211983" name="AutoShape 4"/>
          <p:cNvSpPr>
            <a:spLocks noChangeArrowheads="1"/>
          </p:cNvSpPr>
          <p:nvPr/>
        </p:nvSpPr>
        <p:spPr bwMode="auto">
          <a:xfrm>
            <a:off x="4502150" y="1911350"/>
            <a:ext cx="2578100" cy="1816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 dirty="0"/>
          </a:p>
        </p:txBody>
      </p:sp>
      <p:sp>
        <p:nvSpPr>
          <p:cNvPr id="211984" name="Line 5"/>
          <p:cNvSpPr>
            <a:spLocks noChangeShapeType="1"/>
          </p:cNvSpPr>
          <p:nvPr/>
        </p:nvSpPr>
        <p:spPr bwMode="auto">
          <a:xfrm flipV="1">
            <a:off x="5791200" y="1066800"/>
            <a:ext cx="1295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1985" name="Line 6"/>
          <p:cNvSpPr>
            <a:spLocks noChangeShapeType="1"/>
          </p:cNvSpPr>
          <p:nvPr/>
        </p:nvSpPr>
        <p:spPr bwMode="auto">
          <a:xfrm>
            <a:off x="5791200" y="5562600"/>
            <a:ext cx="12192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1986" name="Rectangle 7"/>
          <p:cNvSpPr>
            <a:spLocks noChangeArrowheads="1"/>
          </p:cNvSpPr>
          <p:nvPr/>
        </p:nvSpPr>
        <p:spPr bwMode="auto">
          <a:xfrm>
            <a:off x="4114800" y="1981201"/>
            <a:ext cx="137160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40.37</a:t>
            </a:r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/>
              <a:t>32.10</a:t>
            </a:r>
          </a:p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  <p:sp>
        <p:nvSpPr>
          <p:cNvPr id="211987" name="Rectangle 8"/>
          <p:cNvSpPr>
            <a:spLocks noChangeArrowheads="1"/>
          </p:cNvSpPr>
          <p:nvPr/>
        </p:nvSpPr>
        <p:spPr bwMode="auto">
          <a:xfrm>
            <a:off x="2514600" y="3505201"/>
            <a:ext cx="914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36</a:t>
            </a:r>
          </a:p>
          <a:p>
            <a:pPr eaLnBrk="0" hangingPunct="0">
              <a:spcBef>
                <a:spcPct val="50000"/>
              </a:spcBef>
            </a:pPr>
            <a:endParaRPr lang="en-US" i="1" u="sng" dirty="0"/>
          </a:p>
        </p:txBody>
      </p:sp>
      <p:sp>
        <p:nvSpPr>
          <p:cNvPr id="211988" name="Line 9"/>
          <p:cNvSpPr>
            <a:spLocks noChangeShapeType="1"/>
          </p:cNvSpPr>
          <p:nvPr/>
        </p:nvSpPr>
        <p:spPr bwMode="auto">
          <a:xfrm flipV="1">
            <a:off x="4876800" y="1828800"/>
            <a:ext cx="2667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graphicFrame>
        <p:nvGraphicFramePr>
          <p:cNvPr id="211978" name="Object 10"/>
          <p:cNvGraphicFramePr>
            <a:graphicFrameLocks noChangeAspect="1"/>
          </p:cNvGraphicFramePr>
          <p:nvPr/>
        </p:nvGraphicFramePr>
        <p:xfrm>
          <a:off x="7010400" y="1600200"/>
          <a:ext cx="282575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81" name="Equation" r:id="rId4" imgW="1231560" imgH="406080" progId="Equation.3">
                  <p:embed/>
                </p:oleObj>
              </mc:Choice>
              <mc:Fallback>
                <p:oleObj name="Equation" r:id="rId4" imgW="1231560" imgH="4060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600200"/>
                        <a:ext cx="2825750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1989" name="Line 11"/>
          <p:cNvSpPr>
            <a:spLocks noChangeShapeType="1"/>
          </p:cNvSpPr>
          <p:nvPr/>
        </p:nvSpPr>
        <p:spPr bwMode="auto">
          <a:xfrm flipV="1">
            <a:off x="4953000" y="3810000"/>
            <a:ext cx="2667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graphicFrame>
        <p:nvGraphicFramePr>
          <p:cNvPr id="211980" name="Object 12"/>
          <p:cNvGraphicFramePr>
            <a:graphicFrameLocks noChangeAspect="1"/>
          </p:cNvGraphicFramePr>
          <p:nvPr/>
        </p:nvGraphicFramePr>
        <p:xfrm>
          <a:off x="7158039" y="3581400"/>
          <a:ext cx="2681287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82" name="Equation" r:id="rId6" imgW="1168200" imgH="406080" progId="Equation.3">
                  <p:embed/>
                </p:oleObj>
              </mc:Choice>
              <mc:Fallback>
                <p:oleObj name="Equation" r:id="rId6" imgW="1168200" imgH="4060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8039" y="3581400"/>
                        <a:ext cx="2681287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8"/>
          <p:cNvSpPr>
            <a:spLocks noGrp="1" noChangeArrowheads="1"/>
          </p:cNvSpPr>
          <p:nvPr>
            <p:ph type="title" idx="4294967295"/>
          </p:nvPr>
        </p:nvSpPr>
        <p:spPr bwMode="auto"/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>
              <a:defRPr/>
            </a:pPr>
            <a:r>
              <a:rPr lang="en-US" dirty="0">
                <a:effectLst/>
              </a:rPr>
              <a:t>Binomial Pricing</a:t>
            </a:r>
          </a:p>
        </p:txBody>
      </p:sp>
      <p:pic>
        <p:nvPicPr>
          <p:cNvPr id="3" name="Rectangle 8"/>
          <p:cNvPicPr>
            <a:picLocks noGrp="1" noChangeArrowheads="1"/>
          </p:cNvPicPr>
          <p:nvPr>
            <p:ph type="title" idx="4294967295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1743076" y="268289"/>
            <a:ext cx="8474075" cy="1158875"/>
          </a:xfrm>
        </p:spPr>
      </p:pic>
    </p:spTree>
  </p:cSld>
  <p:clrMapOvr>
    <a:masterClrMapping/>
  </p:clrMapOvr>
  <p:transition>
    <p:checke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28" name="Rectangle 2"/>
          <p:cNvSpPr>
            <a:spLocks noChangeArrowheads="1"/>
          </p:cNvSpPr>
          <p:nvPr/>
        </p:nvSpPr>
        <p:spPr bwMode="auto">
          <a:xfrm>
            <a:off x="7239000" y="1066801"/>
            <a:ext cx="3352800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50.78 = price</a:t>
            </a:r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/>
              <a:t>40.37</a:t>
            </a:r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/>
              <a:t>32.10</a:t>
            </a:r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/>
              <a:t>25.52</a:t>
            </a:r>
          </a:p>
        </p:txBody>
      </p:sp>
      <p:sp>
        <p:nvSpPr>
          <p:cNvPr id="214029" name="AutoShape 3"/>
          <p:cNvSpPr>
            <a:spLocks noChangeArrowheads="1"/>
          </p:cNvSpPr>
          <p:nvPr/>
        </p:nvSpPr>
        <p:spPr bwMode="auto">
          <a:xfrm>
            <a:off x="3206750" y="2825750"/>
            <a:ext cx="2578100" cy="1816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 dirty="0"/>
          </a:p>
        </p:txBody>
      </p:sp>
      <p:sp>
        <p:nvSpPr>
          <p:cNvPr id="214030" name="AutoShape 4"/>
          <p:cNvSpPr>
            <a:spLocks noChangeArrowheads="1"/>
          </p:cNvSpPr>
          <p:nvPr/>
        </p:nvSpPr>
        <p:spPr bwMode="auto">
          <a:xfrm>
            <a:off x="4502150" y="3740150"/>
            <a:ext cx="2578100" cy="1816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 dirty="0"/>
          </a:p>
        </p:txBody>
      </p:sp>
      <p:sp>
        <p:nvSpPr>
          <p:cNvPr id="214031" name="AutoShape 5"/>
          <p:cNvSpPr>
            <a:spLocks noChangeArrowheads="1"/>
          </p:cNvSpPr>
          <p:nvPr/>
        </p:nvSpPr>
        <p:spPr bwMode="auto">
          <a:xfrm>
            <a:off x="4502150" y="1911350"/>
            <a:ext cx="2578100" cy="1816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 dirty="0"/>
          </a:p>
        </p:txBody>
      </p:sp>
      <p:sp>
        <p:nvSpPr>
          <p:cNvPr id="214032" name="Line 6"/>
          <p:cNvSpPr>
            <a:spLocks noChangeShapeType="1"/>
          </p:cNvSpPr>
          <p:nvPr/>
        </p:nvSpPr>
        <p:spPr bwMode="auto">
          <a:xfrm flipV="1">
            <a:off x="5791200" y="1066800"/>
            <a:ext cx="1295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4033" name="Line 7"/>
          <p:cNvSpPr>
            <a:spLocks noChangeShapeType="1"/>
          </p:cNvSpPr>
          <p:nvPr/>
        </p:nvSpPr>
        <p:spPr bwMode="auto">
          <a:xfrm>
            <a:off x="5791200" y="5562600"/>
            <a:ext cx="12192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4034" name="Rectangle 8"/>
          <p:cNvSpPr>
            <a:spLocks noChangeArrowheads="1"/>
          </p:cNvSpPr>
          <p:nvPr/>
        </p:nvSpPr>
        <p:spPr bwMode="auto">
          <a:xfrm>
            <a:off x="5410200" y="1143001"/>
            <a:ext cx="1219200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45.28</a:t>
            </a:r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/>
              <a:t>36</a:t>
            </a:r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/>
              <a:t>28.62</a:t>
            </a:r>
          </a:p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  <p:sp>
        <p:nvSpPr>
          <p:cNvPr id="214035" name="Rectangle 9"/>
          <p:cNvSpPr>
            <a:spLocks noChangeArrowheads="1"/>
          </p:cNvSpPr>
          <p:nvPr/>
        </p:nvSpPr>
        <p:spPr bwMode="auto">
          <a:xfrm>
            <a:off x="4114800" y="1981201"/>
            <a:ext cx="137160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40.37</a:t>
            </a:r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/>
              <a:t>32.10</a:t>
            </a:r>
          </a:p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  <p:sp>
        <p:nvSpPr>
          <p:cNvPr id="214036" name="Rectangle 10"/>
          <p:cNvSpPr>
            <a:spLocks noChangeArrowheads="1"/>
          </p:cNvSpPr>
          <p:nvPr/>
        </p:nvSpPr>
        <p:spPr bwMode="auto">
          <a:xfrm>
            <a:off x="2514600" y="3505201"/>
            <a:ext cx="914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36</a:t>
            </a:r>
          </a:p>
          <a:p>
            <a:pPr eaLnBrk="0" hangingPunct="0">
              <a:spcBef>
                <a:spcPct val="50000"/>
              </a:spcBef>
            </a:pPr>
            <a:endParaRPr lang="en-US" i="1" u="sng" dirty="0"/>
          </a:p>
        </p:txBody>
      </p:sp>
      <p:graphicFrame>
        <p:nvGraphicFramePr>
          <p:cNvPr id="214027" name="Object 11"/>
          <p:cNvGraphicFramePr>
            <a:graphicFrameLocks noChangeAspect="1"/>
          </p:cNvGraphicFramePr>
          <p:nvPr/>
        </p:nvGraphicFramePr>
        <p:xfrm>
          <a:off x="7631114" y="1905001"/>
          <a:ext cx="1747837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28" name="Equation" r:id="rId4" imgW="761760" imgH="228600" progId="Equation.3">
                  <p:embed/>
                </p:oleObj>
              </mc:Choice>
              <mc:Fallback>
                <p:oleObj name="Equation" r:id="rId4" imgW="76176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1114" y="1905001"/>
                        <a:ext cx="1747837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4037" name="Line 12"/>
          <p:cNvSpPr>
            <a:spLocks noChangeShapeType="1"/>
          </p:cNvSpPr>
          <p:nvPr/>
        </p:nvSpPr>
        <p:spPr bwMode="auto">
          <a:xfrm>
            <a:off x="5867400" y="1524000"/>
            <a:ext cx="1600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4038" name="Line 13"/>
          <p:cNvSpPr>
            <a:spLocks noChangeShapeType="1"/>
          </p:cNvSpPr>
          <p:nvPr/>
        </p:nvSpPr>
        <p:spPr bwMode="auto">
          <a:xfrm>
            <a:off x="7772400" y="14478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Rectangle 8"/>
          <p:cNvSpPr>
            <a:spLocks noGrp="1" noChangeArrowheads="1"/>
          </p:cNvSpPr>
          <p:nvPr>
            <p:ph type="title" idx="4294967295"/>
          </p:nvPr>
        </p:nvSpPr>
        <p:spPr bwMode="auto"/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>
              <a:defRPr/>
            </a:pPr>
            <a:r>
              <a:rPr lang="en-US" dirty="0">
                <a:effectLst/>
              </a:rPr>
              <a:t>Binomial Pricing</a:t>
            </a:r>
          </a:p>
        </p:txBody>
      </p:sp>
      <p:pic>
        <p:nvPicPr>
          <p:cNvPr id="3" name="Rectangle 8"/>
          <p:cNvPicPr>
            <a:picLocks noGrp="1" noChangeArrowheads="1"/>
          </p:cNvPicPr>
          <p:nvPr>
            <p:ph type="title" idx="4294967295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743076" y="268289"/>
            <a:ext cx="8474075" cy="1158875"/>
          </a:xfrm>
        </p:spPr>
      </p:pic>
    </p:spTree>
  </p:cSld>
  <p:clrMapOvr>
    <a:masterClrMapping/>
  </p:clrMapOvr>
  <p:transition>
    <p:checke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839</TotalTime>
  <Words>716</Words>
  <Application>Microsoft Office PowerPoint</Application>
  <PresentationFormat>Widescreen</PresentationFormat>
  <Paragraphs>279</Paragraphs>
  <Slides>29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Arial</vt:lpstr>
      <vt:lpstr>Calibri</vt:lpstr>
      <vt:lpstr>Lucida Sans Unicode</vt:lpstr>
      <vt:lpstr>Symbol</vt:lpstr>
      <vt:lpstr>Times New Roman</vt:lpstr>
      <vt:lpstr>Verdana</vt:lpstr>
      <vt:lpstr>Wingdings 2</vt:lpstr>
      <vt:lpstr>Wingdings 3</vt:lpstr>
      <vt:lpstr>Concourse</vt:lpstr>
      <vt:lpstr>Equation</vt:lpstr>
      <vt:lpstr>Worksheet</vt:lpstr>
      <vt:lpstr>Financial Engineering</vt:lpstr>
      <vt:lpstr>Option Valuation Methods</vt:lpstr>
      <vt:lpstr>Option Valuation Methods</vt:lpstr>
      <vt:lpstr>Binomial Model</vt:lpstr>
      <vt:lpstr>Binomial Pricing</vt:lpstr>
      <vt:lpstr>Binomial Pricing</vt:lpstr>
      <vt:lpstr>Binomial Pricing</vt:lpstr>
      <vt:lpstr>Binomial Pricing</vt:lpstr>
      <vt:lpstr>Binomial Pricing</vt:lpstr>
      <vt:lpstr>Binomial Pricing</vt:lpstr>
      <vt:lpstr>Binomial Pricing</vt:lpstr>
      <vt:lpstr>Binomial Pricing</vt:lpstr>
      <vt:lpstr>Price Comparisons</vt:lpstr>
      <vt:lpstr>Volatility</vt:lpstr>
      <vt:lpstr>Time Decay</vt:lpstr>
      <vt:lpstr>Volatility Surface</vt:lpstr>
      <vt:lpstr>Volatility Smile</vt:lpstr>
      <vt:lpstr>Volatility Smirk</vt:lpstr>
      <vt:lpstr>Volatility Smirk</vt:lpstr>
      <vt:lpstr>Volatility</vt:lpstr>
      <vt:lpstr>Volatility </vt:lpstr>
      <vt:lpstr>Implied Volatility</vt:lpstr>
      <vt:lpstr>Implied Volatility</vt:lpstr>
      <vt:lpstr>Implied Volatility</vt:lpstr>
      <vt:lpstr>Expected Returns </vt:lpstr>
      <vt:lpstr>Expected Return</vt:lpstr>
      <vt:lpstr>Expected Return</vt:lpstr>
      <vt:lpstr>Expected Return</vt:lpstr>
      <vt:lpstr>Option Pricing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Derivatives</dc:title>
  <dc:creator>.</dc:creator>
  <cp:lastModifiedBy>Matt Will</cp:lastModifiedBy>
  <cp:revision>389</cp:revision>
  <dcterms:created xsi:type="dcterms:W3CDTF">2007-08-26T18:21:43Z</dcterms:created>
  <dcterms:modified xsi:type="dcterms:W3CDTF">2020-01-16T18:04:46Z</dcterms:modified>
</cp:coreProperties>
</file>