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9"/>
  </p:notesMasterIdLst>
  <p:handoutMasterIdLst>
    <p:handoutMasterId r:id="rId10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9" r:id="rId38"/>
    <p:sldId id="320" r:id="rId39"/>
    <p:sldId id="271" r:id="rId40"/>
    <p:sldId id="272" r:id="rId41"/>
    <p:sldId id="273" r:id="rId42"/>
    <p:sldId id="274" r:id="rId43"/>
    <p:sldId id="275" r:id="rId44"/>
    <p:sldId id="276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277" r:id="rId54"/>
    <p:sldId id="278" r:id="rId55"/>
    <p:sldId id="329" r:id="rId56"/>
    <p:sldId id="330" r:id="rId57"/>
    <p:sldId id="279" r:id="rId58"/>
    <p:sldId id="280" r:id="rId59"/>
    <p:sldId id="281" r:id="rId60"/>
    <p:sldId id="282" r:id="rId61"/>
    <p:sldId id="283" r:id="rId62"/>
    <p:sldId id="284" r:id="rId63"/>
    <p:sldId id="285" r:id="rId64"/>
    <p:sldId id="286" r:id="rId65"/>
    <p:sldId id="287" r:id="rId66"/>
    <p:sldId id="288" r:id="rId67"/>
    <p:sldId id="289" r:id="rId68"/>
    <p:sldId id="290" r:id="rId69"/>
    <p:sldId id="291" r:id="rId70"/>
    <p:sldId id="292" r:id="rId71"/>
    <p:sldId id="293" r:id="rId72"/>
    <p:sldId id="294" r:id="rId73"/>
    <p:sldId id="295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91" d="100"/>
          <a:sy n="91" d="100"/>
        </p:scale>
        <p:origin x="102" y="3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40B1BC5-D65C-457E-A32A-B327D3EA6406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8873B7C-BBEC-4577-B5E5-AA76ADAE80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9894491-B0A2-4186-AC6F-097431446E8C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B902D04-826D-452C-BDAF-2183FE8DE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9E004-431B-48CE-9B55-92846F4860E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994EF-011C-4CE9-A18B-452AE4E66E2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B7987-3DAC-44EF-A7D5-2694BF65500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F31CE-47C3-45CB-88E3-AF9A0FA24D3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64797-B492-413B-A3DB-1E37F6E1D02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365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569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774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979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286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E629C-BFA4-4F4A-AA5B-A5F7E3E5B207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93189-1E06-46A7-AD16-4E1811E6077F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E5F5E-B80A-4067-92B6-5AA8723188E3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F563B-EFF4-4C55-A918-D1BCE9F379EF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49128-9E4E-41B9-94F3-9085629E5E79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6FE98-E304-4156-9796-D880FDF567EC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78ABC-BEB9-41F5-93B1-8569895034DD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0580E-E235-42DA-A160-64ABBE8E1A38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580FD-9653-4ACE-9D61-7111AA2534C6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91F09-69B2-416E-916B-023AB301DD3C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BA9AA-C11A-4E61-BBB7-DD1FE3E63481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60074-0631-4C68-9F32-3CE6EA00EB9B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9EDEC-8EC4-4F82-A1F3-FAEF4D0A1239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47358-C5B3-4B85-A6C3-47215FD481BE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7D3AC-F8D0-4CA2-86E1-6DFCD9A03408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22334-FD99-4A06-AB60-8E71CD40D93B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696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901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105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310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515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720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880E0-A3ED-46DC-AB58-3E98CF4E7753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D089E-1B30-4267-B077-BB18FFB3857F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4C2F9-B822-458E-8F67-4FFA8B68DB45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3410E-F5DB-449E-AAA1-4C6E57954530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A508E-68CC-4182-B0AD-CE29CA777F08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A5565-DD53-4E2D-BF4A-EC65EDA5CBE2}" type="slidenum">
              <a:rPr lang="en-US"/>
              <a:pPr/>
              <a:t>50</a:t>
            </a:fld>
            <a:endParaRPr lang="en-US" dirty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CD94A-113A-4E81-8BA0-DE659BB8B0FE}" type="slidenum">
              <a:rPr lang="en-US"/>
              <a:pPr/>
              <a:t>51</a:t>
            </a:fld>
            <a:endParaRPr lang="en-US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4037C-EF71-47CF-AB13-7290452ADBA6}" type="slidenum">
              <a:rPr lang="en-US"/>
              <a:pPr/>
              <a:t>52</a:t>
            </a:fld>
            <a:endParaRPr lang="en-US" dirty="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2153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2358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06CE4-DDAF-4817-AC1B-4230167DF1BC}" type="slidenum">
              <a:rPr lang="en-US"/>
              <a:pPr/>
              <a:t>55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5977D-4298-4F15-B1EA-D54FFA511E4C}" type="slidenum">
              <a:rPr lang="en-US"/>
              <a:pPr/>
              <a:t>56</a:t>
            </a:fld>
            <a:endParaRPr lang="en-US" dirty="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2563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2973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317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3382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3587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379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3997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4201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71F9E-1A40-4AD9-8EFA-A1B2D7CDBB6D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5840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BDDD3-FFC2-49E5-A311-152A576B6E58}" type="slidenum">
              <a:rPr lang="en-US"/>
              <a:pPr/>
              <a:t>74</a:t>
            </a:fld>
            <a:endParaRPr lang="en-US" dirty="0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1CF7C-36EA-4A03-AC2D-38533FF31479}" type="slidenum">
              <a:rPr lang="en-US"/>
              <a:pPr/>
              <a:t>75</a:t>
            </a:fld>
            <a:endParaRPr lang="en-US" dirty="0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22578-6AA0-4C51-BD48-662F9D705E6B}" type="slidenum">
              <a:rPr lang="en-US"/>
              <a:pPr/>
              <a:t>76</a:t>
            </a:fld>
            <a:endParaRPr lang="en-US" dirty="0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E60DC-968D-4DD7-B3B9-D981E8B582A1}" type="slidenum">
              <a:rPr lang="en-US"/>
              <a:pPr/>
              <a:t>77</a:t>
            </a:fld>
            <a:endParaRPr lang="en-US" dirty="0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C7A0E-33E0-4AF3-AF99-E419B0763074}" type="slidenum">
              <a:rPr lang="en-US"/>
              <a:pPr/>
              <a:t>78</a:t>
            </a:fld>
            <a:endParaRPr lang="en-US" dirty="0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63467-3346-4D24-842D-3372E5CFD5B3}" type="slidenum">
              <a:rPr lang="en-US"/>
              <a:pPr/>
              <a:t>79</a:t>
            </a:fld>
            <a:endParaRPr lang="en-US" dirty="0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D62E5-0BE8-4FC9-AC5B-7A20E414D7B8}" type="slidenum">
              <a:rPr lang="en-US"/>
              <a:pPr/>
              <a:t>80</a:t>
            </a:fld>
            <a:endParaRPr lang="en-US" dirty="0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D61AF-5DB4-4514-9971-A44634E32804}" type="slidenum">
              <a:rPr lang="en-US"/>
              <a:pPr/>
              <a:t>81</a:t>
            </a:fld>
            <a:endParaRPr lang="en-US" dirty="0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78A0F-5DDC-44E5-B661-204F05F9155B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405D7-1FDD-4633-ABE1-CA24915E4D74}" type="slidenum">
              <a:rPr lang="en-US"/>
              <a:pPr/>
              <a:t>82</a:t>
            </a:fld>
            <a:endParaRPr lang="en-US" dirty="0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7AA33-5461-4C11-B002-7231600FDC42}" type="slidenum">
              <a:rPr lang="en-US"/>
              <a:pPr/>
              <a:t>83</a:t>
            </a:fld>
            <a:endParaRPr lang="en-US" dirty="0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2192B-D2D4-446E-BA8D-52C111D31F9E}" type="slidenum">
              <a:rPr lang="en-US"/>
              <a:pPr/>
              <a:t>84</a:t>
            </a:fld>
            <a:endParaRPr lang="en-US" dirty="0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FCFB5-6082-4330-8C9C-4C0FE4438CB8}" type="slidenum">
              <a:rPr lang="en-US"/>
              <a:pPr/>
              <a:t>85</a:t>
            </a:fld>
            <a:endParaRPr lang="en-US" dirty="0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2AE05-080C-4E74-85AF-86AF384C7281}" type="slidenum">
              <a:rPr lang="en-US"/>
              <a:pPr/>
              <a:t>86</a:t>
            </a:fld>
            <a:endParaRPr lang="en-US" dirty="0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ADC7D-CAAC-4A68-A602-F559BEDD85B1}" type="slidenum">
              <a:rPr lang="en-US"/>
              <a:pPr/>
              <a:t>87</a:t>
            </a:fld>
            <a:endParaRPr lang="en-US" dirty="0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F4E1E-787B-415F-AEE0-F6EEA83C181E}" type="slidenum">
              <a:rPr lang="en-US"/>
              <a:pPr/>
              <a:t>88</a:t>
            </a:fld>
            <a:endParaRPr lang="en-US" dirty="0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94A0E-9062-4AF1-B3A8-1ED2DFA2DB22}" type="slidenum">
              <a:rPr lang="en-US"/>
              <a:pPr/>
              <a:t>89</a:t>
            </a:fld>
            <a:endParaRPr lang="en-US" dirty="0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70965-6516-4F57-9198-82385F1CC5CC}" type="slidenum">
              <a:rPr lang="en-US"/>
              <a:pPr/>
              <a:t>90</a:t>
            </a:fld>
            <a:endParaRPr lang="en-US" dirty="0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44E9E-013E-4B4F-BD5F-00B7A374AF9F}" type="slidenum">
              <a:rPr lang="en-US"/>
              <a:pPr/>
              <a:t>91</a:t>
            </a:fld>
            <a:endParaRPr lang="en-US" dirty="0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F1DEE-141E-4FA7-8FDB-1CCE84D25CB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82BED-D3FE-4EC4-B763-14C7C4FAF022}" type="slidenum">
              <a:rPr lang="en-US"/>
              <a:pPr/>
              <a:t>92</a:t>
            </a:fld>
            <a:endParaRPr lang="en-US" dirty="0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09135-DBC2-4D67-88FC-C8C138C86BD2}" type="slidenum">
              <a:rPr lang="en-US"/>
              <a:pPr/>
              <a:t>93</a:t>
            </a:fld>
            <a:endParaRPr lang="en-US" dirty="0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F95FD-2801-4115-85CB-49E397723CDA}" type="slidenum">
              <a:rPr lang="en-US"/>
              <a:pPr/>
              <a:t>94</a:t>
            </a:fld>
            <a:endParaRPr lang="en-US" dirty="0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F61C3-1527-4133-901C-CC137049CA1B}" type="slidenum">
              <a:rPr lang="en-US"/>
              <a:pPr/>
              <a:t>95</a:t>
            </a:fld>
            <a:endParaRPr lang="en-US" dirty="0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4C640-ADAB-44A6-84EF-4677EF0CEB70}" type="slidenum">
              <a:rPr lang="en-US"/>
              <a:pPr/>
              <a:t>96</a:t>
            </a:fld>
            <a:endParaRPr lang="en-US" dirty="0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345CE-09F0-4E2D-9235-EF01B143565A}" type="slidenum">
              <a:rPr lang="en-US"/>
              <a:pPr/>
              <a:t>97</a:t>
            </a:fld>
            <a:endParaRPr lang="en-US" dirty="0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1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E31429-174B-40BB-A872-42CE1D7501A8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F59679-3EE4-483C-9EEA-7FA18DDD3E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5ADFE-17EE-4F5F-92D9-68A259222427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8848-CF6C-4489-A88B-D1A44489B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5424E-4CE1-45C5-9435-AC7ABFC6EDB5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6E8D7-7840-4976-900C-FF2E823A3A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0C7A9-8597-4879-AEA7-AB72D5BCEABC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19CC-CA02-4F5B-8B7B-894A42493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161E-34B4-4BD3-86B5-ED8150D6451C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6EC8-D2F8-4BAB-B349-1DE8A68CEB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0CFB6-2971-4830-A74C-ACCC4F8F649B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416CC-5DA5-4D2B-8239-1A14531B9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5" name="Chevron 7"/>
          <p:cNvSpPr/>
          <p:nvPr/>
        </p:nvSpPr>
        <p:spPr>
          <a:xfrm>
            <a:off x="4599519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554BCC-74C3-4A44-B039-FC469C45A49E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800E50-A9A4-4961-A46F-A91BFA016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2DF86D-F5FC-4E62-B360-9002D8BC9DA4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C78886-D6EC-4FCD-9FAB-F9D590CFD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3E691E-F84D-494A-8E93-262817131494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F8310-C44A-4C2C-8A91-2FF38C993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A861AA-47E4-4150-B6DD-53044190DDCE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62BAE8-E8E0-4E25-B570-CBE635EF7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F2D6-712C-46BB-B40C-2416C220E3AE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D6B66-6C6A-43EA-8557-2D2CA12779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7E962-7DCC-4656-908B-ED6A925B97BD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BEB09A-C11C-4D9A-BF40-16DB520D97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954617" y="5002216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71965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11552769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0" name="Chevron 12"/>
          <p:cNvSpPr/>
          <p:nvPr/>
        </p:nvSpPr>
        <p:spPr>
          <a:xfrm>
            <a:off x="11303002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2B70D8-FF95-431B-B5AA-12D3395F46F7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15249C-75A3-4637-A2AA-6149BF759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67B78-D5C0-4887-8DA6-64E01412A85A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8F716-1FD6-4C86-B101-098FE1D4C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4617" y="5002216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965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41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D88C298-41E6-4B4C-9F84-69804E766462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41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41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FAC213-9057-43A6-A949-4DF955DEF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688" r:id="rId12"/>
    <p:sldLayoutId id="2147483687" r:id="rId13"/>
    <p:sldLayoutId id="214748368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3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4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9.bin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0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2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4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5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6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6.bin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7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7.bin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8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9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9.bin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0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0.bin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1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2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2.bin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3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3.bin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4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4.bin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5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5.bin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6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6.bin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7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7.bin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8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8.bin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9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9.bin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0.v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0.bin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1.v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1.bin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2.vml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2.bin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3.v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3.bin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4.vml"/><Relationship Id="rId5" Type="http://schemas.openxmlformats.org/officeDocument/2006/relationships/image" Target="../media/image64.wmf"/><Relationship Id="rId4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Financial Engineering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Lecture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Synthetic Short Call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Short Stock, Short Put</a:t>
            </a:r>
          </a:p>
        </p:txBody>
      </p:sp>
      <p:graphicFrame>
        <p:nvGraphicFramePr>
          <p:cNvPr id="268288" name="Object 3072"/>
          <p:cNvGraphicFramePr>
            <a:graphicFrameLocks/>
          </p:cNvGraphicFramePr>
          <p:nvPr/>
        </p:nvGraphicFramePr>
        <p:xfrm>
          <a:off x="2705103" y="1749428"/>
          <a:ext cx="62150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1" name="Picture" r:id="rId4" imgW="2668320" imgH="1836720" progId="Word.Document.8">
                  <p:embed/>
                </p:oleObj>
              </mc:Choice>
              <mc:Fallback>
                <p:oleObj name="Picture" r:id="rId4" imgW="266832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3" y="1749428"/>
                        <a:ext cx="62150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Synthetic Short Call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Short Stock, Short Put</a:t>
            </a:r>
          </a:p>
        </p:txBody>
      </p:sp>
      <p:graphicFrame>
        <p:nvGraphicFramePr>
          <p:cNvPr id="269312" name="Object 2048"/>
          <p:cNvGraphicFramePr>
            <a:graphicFrameLocks/>
          </p:cNvGraphicFramePr>
          <p:nvPr/>
        </p:nvGraphicFramePr>
        <p:xfrm>
          <a:off x="2705103" y="1749428"/>
          <a:ext cx="62150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5" name="Document" r:id="rId4" imgW="2668320" imgH="1836720" progId="Word.Document.8">
                  <p:embed/>
                </p:oleObj>
              </mc:Choice>
              <mc:Fallback>
                <p:oleObj name="Document" r:id="rId4" imgW="266832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3" y="1749428"/>
                        <a:ext cx="62150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Synthetic Stock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066800"/>
            <a:ext cx="7162800" cy="5029200"/>
          </a:xfrm>
          <a:noFill/>
          <a:ln/>
        </p:spPr>
        <p:txBody>
          <a:bodyPr/>
          <a:lstStyle/>
          <a:p>
            <a:r>
              <a:rPr lang="en-US" dirty="0"/>
              <a:t>Short Put, Long Call</a:t>
            </a:r>
          </a:p>
        </p:txBody>
      </p:sp>
      <p:graphicFrame>
        <p:nvGraphicFramePr>
          <p:cNvPr id="270336" name="Object 2048"/>
          <p:cNvGraphicFramePr>
            <a:graphicFrameLocks/>
          </p:cNvGraphicFramePr>
          <p:nvPr/>
        </p:nvGraphicFramePr>
        <p:xfrm>
          <a:off x="2708275" y="1673228"/>
          <a:ext cx="6197600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39" name="Picture" r:id="rId4" imgW="2660400" imgH="1836720" progId="Word.Document.8">
                  <p:embed/>
                </p:oleObj>
              </mc:Choice>
              <mc:Fallback>
                <p:oleObj name="Picture" r:id="rId4" imgW="266040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1673228"/>
                        <a:ext cx="6197600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Synthetic Stock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066800"/>
            <a:ext cx="7162800" cy="5029200"/>
          </a:xfrm>
          <a:noFill/>
          <a:ln/>
        </p:spPr>
        <p:txBody>
          <a:bodyPr/>
          <a:lstStyle/>
          <a:p>
            <a:r>
              <a:rPr lang="en-US" dirty="0"/>
              <a:t>Short Put, Long Call</a:t>
            </a:r>
          </a:p>
        </p:txBody>
      </p:sp>
      <p:graphicFrame>
        <p:nvGraphicFramePr>
          <p:cNvPr id="271360" name="Object 2048"/>
          <p:cNvGraphicFramePr>
            <a:graphicFrameLocks/>
          </p:cNvGraphicFramePr>
          <p:nvPr/>
        </p:nvGraphicFramePr>
        <p:xfrm>
          <a:off x="2708275" y="1673228"/>
          <a:ext cx="6197600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63" name="Picture" r:id="rId4" imgW="2660400" imgH="1836720" progId="Word.Document.8">
                  <p:embed/>
                </p:oleObj>
              </mc:Choice>
              <mc:Fallback>
                <p:oleObj name="Picture" r:id="rId4" imgW="266040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1673228"/>
                        <a:ext cx="6197600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Synthetic Stock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066800"/>
            <a:ext cx="7162800" cy="5029200"/>
          </a:xfrm>
          <a:noFill/>
          <a:ln/>
        </p:spPr>
        <p:txBody>
          <a:bodyPr/>
          <a:lstStyle/>
          <a:p>
            <a:r>
              <a:rPr lang="en-US" dirty="0"/>
              <a:t>Short Put, Long Call</a:t>
            </a:r>
          </a:p>
        </p:txBody>
      </p:sp>
      <p:graphicFrame>
        <p:nvGraphicFramePr>
          <p:cNvPr id="53252" name="Object 4"/>
          <p:cNvGraphicFramePr>
            <a:graphicFrameLocks/>
          </p:cNvGraphicFramePr>
          <p:nvPr/>
        </p:nvGraphicFramePr>
        <p:xfrm>
          <a:off x="2708275" y="1673228"/>
          <a:ext cx="6197600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87" name="Document" r:id="rId4" imgW="2660400" imgH="1836720" progId="Word.Document.8">
                  <p:embed/>
                </p:oleObj>
              </mc:Choice>
              <mc:Fallback>
                <p:oleObj name="Document" r:id="rId4" imgW="266040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1673228"/>
                        <a:ext cx="6197600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Bull Spread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Long Call @ s1 			s1 &lt; s2</a:t>
            </a:r>
          </a:p>
          <a:p>
            <a:r>
              <a:rPr lang="en-US" dirty="0"/>
              <a:t>Short Call @ s2</a:t>
            </a:r>
          </a:p>
          <a:p>
            <a:endParaRPr lang="en-US" dirty="0"/>
          </a:p>
          <a:p>
            <a:r>
              <a:rPr lang="en-US" dirty="0"/>
              <a:t>Max Profit = s2 - s1 - c1 + c2</a:t>
            </a:r>
          </a:p>
          <a:p>
            <a:r>
              <a:rPr lang="en-US" dirty="0"/>
              <a:t>Break Even = s2 - MP = s1 - c2 + c1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300" u="sng" dirty="0"/>
              <a:t>Example</a:t>
            </a:r>
            <a:endParaRPr lang="en-US" sz="2300" dirty="0"/>
          </a:p>
          <a:p>
            <a:pPr>
              <a:buFont typeface="Wingdings 3" pitchFamily="18" charset="2"/>
              <a:buNone/>
            </a:pPr>
            <a:r>
              <a:rPr lang="en-US" sz="2300" dirty="0"/>
              <a:t>Price = 32		Oct35C = 1	t=60days/365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Oct30C = 3		v = .24</a:t>
            </a:r>
          </a:p>
          <a:p>
            <a:pPr>
              <a:buFont typeface="Wingdings 3" pitchFamily="18" charset="2"/>
              <a:buNone/>
            </a:pPr>
            <a:endParaRPr lang="en-US" sz="2300" dirty="0"/>
          </a:p>
          <a:p>
            <a:pPr>
              <a:buFont typeface="Wingdings 3" pitchFamily="18" charset="2"/>
              <a:buNone/>
            </a:pPr>
            <a:r>
              <a:rPr lang="en-US" sz="2300" dirty="0"/>
              <a:t>Buy Oct30C = -3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Sell Oct35C = +1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Max Profit = 35-30-3+1 = 3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BE = 30-1+3 = 32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Net Debit = -3 + 1 = -2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</a:t>
            </a:r>
          </a:p>
        </p:txBody>
      </p:sp>
      <p:graphicFrame>
        <p:nvGraphicFramePr>
          <p:cNvPr id="282627" name="Object 3"/>
          <p:cNvGraphicFramePr>
            <a:graphicFrameLocks/>
          </p:cNvGraphicFramePr>
          <p:nvPr/>
        </p:nvGraphicFramePr>
        <p:xfrm>
          <a:off x="2789238" y="1673228"/>
          <a:ext cx="7040562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67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1673228"/>
                        <a:ext cx="7040562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</a:t>
            </a:r>
          </a:p>
        </p:txBody>
      </p:sp>
      <p:graphicFrame>
        <p:nvGraphicFramePr>
          <p:cNvPr id="284675" name="Object 3"/>
          <p:cNvGraphicFramePr>
            <a:graphicFrameLocks/>
          </p:cNvGraphicFramePr>
          <p:nvPr/>
        </p:nvGraphicFramePr>
        <p:xfrm>
          <a:off x="2789238" y="1673228"/>
          <a:ext cx="7040562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1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1673228"/>
                        <a:ext cx="7040562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</a:t>
            </a:r>
          </a:p>
        </p:txBody>
      </p:sp>
      <p:graphicFrame>
        <p:nvGraphicFramePr>
          <p:cNvPr id="286723" name="Object 3"/>
          <p:cNvGraphicFramePr>
            <a:graphicFrameLocks/>
          </p:cNvGraphicFramePr>
          <p:nvPr/>
        </p:nvGraphicFramePr>
        <p:xfrm>
          <a:off x="2789238" y="1673228"/>
          <a:ext cx="7040562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15" name="Document" r:id="rId4" imgW="3565440" imgH="1836720" progId="Word.Document.8">
                  <p:embed/>
                </p:oleObj>
              </mc:Choice>
              <mc:Fallback>
                <p:oleObj name="Document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1673228"/>
                        <a:ext cx="7040562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Option Strategies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u="sng" dirty="0"/>
              <a:t>Bullish Strategies		Risk		Reward</a:t>
            </a:r>
            <a:endParaRPr lang="en-US" dirty="0"/>
          </a:p>
          <a:p>
            <a:pPr>
              <a:buFont typeface="Wingdings 3" pitchFamily="18" charset="2"/>
              <a:buNone/>
            </a:pPr>
            <a:r>
              <a:rPr lang="en-US" dirty="0"/>
              <a:t>Call purchase			limited	unlimited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Synthetic long stock		unlimited	unlimited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Bull spread			limited	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Protective Put			limited	unlimited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Bullish calendar spread	limited	unlimited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Covered call			unlimited	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Naked put write		unlimited	limited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</a:t>
            </a:r>
          </a:p>
        </p:txBody>
      </p:sp>
      <p:graphicFrame>
        <p:nvGraphicFramePr>
          <p:cNvPr id="288771" name="Object 3"/>
          <p:cNvGraphicFramePr>
            <a:graphicFrameLocks/>
          </p:cNvGraphicFramePr>
          <p:nvPr/>
        </p:nvGraphicFramePr>
        <p:xfrm>
          <a:off x="2789238" y="1673228"/>
          <a:ext cx="7040562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39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1673228"/>
                        <a:ext cx="7040562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</a:t>
            </a:r>
          </a:p>
        </p:txBody>
      </p:sp>
      <p:sp>
        <p:nvSpPr>
          <p:cNvPr id="290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Profit / Loss Diagram Table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</a:t>
            </a:r>
          </a:p>
        </p:txBody>
      </p:sp>
      <p:sp>
        <p:nvSpPr>
          <p:cNvPr id="291842" name="Rectangle 3"/>
          <p:cNvSpPr>
            <a:spLocks noGrp="1"/>
          </p:cNvSpPr>
          <p:nvPr>
            <p:ph type="body" idx="1"/>
          </p:nvPr>
        </p:nvSpPr>
        <p:spPr>
          <a:xfrm>
            <a:off x="1981200" y="1143003"/>
            <a:ext cx="8229600" cy="4525963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Compute probability of bull spread</a:t>
            </a:r>
          </a:p>
        </p:txBody>
      </p:sp>
      <p:sp>
        <p:nvSpPr>
          <p:cNvPr id="291843" name="Rectangle 4"/>
          <p:cNvSpPr>
            <a:spLocks noChangeArrowheads="1"/>
          </p:cNvSpPr>
          <p:nvPr/>
        </p:nvSpPr>
        <p:spPr bwMode="auto">
          <a:xfrm>
            <a:off x="2514600" y="1676400"/>
            <a:ext cx="6324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u="sng" dirty="0"/>
              <a:t>Example</a:t>
            </a:r>
            <a:endParaRPr lang="en-US" sz="2400" dirty="0"/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endParaRPr lang="en-US" sz="2400" dirty="0"/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V</a:t>
            </a:r>
            <a:r>
              <a:rPr lang="en-US" sz="2400" baseline="-25000" dirty="0"/>
              <a:t>t</a:t>
            </a:r>
            <a:r>
              <a:rPr lang="en-US" sz="2400" dirty="0"/>
              <a:t> = .24 (60/365)</a:t>
            </a:r>
            <a:r>
              <a:rPr lang="en-US" sz="2400" baseline="30000" dirty="0"/>
              <a:t>.5</a:t>
            </a:r>
            <a:r>
              <a:rPr lang="en-US" sz="2400" dirty="0"/>
              <a:t> = .097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Prob (&lt;32) = N[ln(32/32) /.097] = .5000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Prob (&gt;32) = 1 - .500  =  .5000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endParaRPr lang="en-US" sz="2400" dirty="0"/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Max Profit = $300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Max Loss = -$200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endParaRPr lang="en-US" sz="2400" dirty="0"/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 dirty="0"/>
              <a:t>at 50% odds, makes good sense</a:t>
            </a: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Bull Spread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76480" name="Object 1024"/>
          <p:cNvGraphicFramePr>
            <a:graphicFrameLocks/>
          </p:cNvGraphicFramePr>
          <p:nvPr/>
        </p:nvGraphicFramePr>
        <p:xfrm>
          <a:off x="2713038" y="2359028"/>
          <a:ext cx="7040562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1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2359028"/>
                        <a:ext cx="7040562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Aggressive Bull Spread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s1 &lt; P &lt;&lt; s2</a:t>
            </a:r>
          </a:p>
          <a:p>
            <a:r>
              <a:rPr lang="en-US" dirty="0"/>
              <a:t>Good probability, good profit potential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77504" name="Object 0"/>
          <p:cNvGraphicFramePr>
            <a:graphicFrameLocks/>
          </p:cNvGraphicFramePr>
          <p:nvPr/>
        </p:nvGraphicFramePr>
        <p:xfrm>
          <a:off x="2665416" y="2436813"/>
          <a:ext cx="7043737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35" name="Picture" r:id="rId4" imgW="3566160" imgH="1837800" progId="Word.Picture.8">
                  <p:embed/>
                </p:oleObj>
              </mc:Choice>
              <mc:Fallback>
                <p:oleObj name="Picture" r:id="rId4" imgW="3566160" imgH="1837800" progId="Word.Picture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6" y="2436813"/>
                        <a:ext cx="7043737" cy="361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Extremely Aggr. Bull Spread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 &lt; s1 &lt; s2</a:t>
            </a:r>
          </a:p>
          <a:p>
            <a:r>
              <a:rPr lang="en-US" dirty="0"/>
              <a:t>Small Cost, high profit, low prob</a:t>
            </a:r>
          </a:p>
        </p:txBody>
      </p:sp>
      <p:graphicFrame>
        <p:nvGraphicFramePr>
          <p:cNvPr id="278528" name="Object 0"/>
          <p:cNvGraphicFramePr>
            <a:graphicFrameLocks/>
          </p:cNvGraphicFramePr>
          <p:nvPr/>
        </p:nvGraphicFramePr>
        <p:xfrm>
          <a:off x="2713038" y="2359028"/>
          <a:ext cx="7040562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59" name="Picture" r:id="rId4" imgW="3565440" imgH="1836720" progId="Word.Picture.8">
                  <p:embed/>
                </p:oleObj>
              </mc:Choice>
              <mc:Fallback>
                <p:oleObj name="Picture" r:id="rId4" imgW="3565440" imgH="1836720" progId="Word.Picture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2359028"/>
                        <a:ext cx="7040562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Least Aggr. Bull Spread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S1 &lt; s2 &lt; P</a:t>
            </a:r>
          </a:p>
          <a:p>
            <a:r>
              <a:rPr lang="en-US" dirty="0"/>
              <a:t>Low profit,  high prob</a:t>
            </a:r>
          </a:p>
        </p:txBody>
      </p:sp>
      <p:graphicFrame>
        <p:nvGraphicFramePr>
          <p:cNvPr id="279552" name="Object 1024"/>
          <p:cNvGraphicFramePr>
            <a:graphicFrameLocks/>
          </p:cNvGraphicFramePr>
          <p:nvPr/>
        </p:nvGraphicFramePr>
        <p:xfrm>
          <a:off x="2713038" y="2359028"/>
          <a:ext cx="7040562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83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2359028"/>
                        <a:ext cx="7040562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Put Bull Spread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400" dirty="0"/>
              <a:t>Long Put @ s1  		s1 &lt; s2</a:t>
            </a:r>
          </a:p>
          <a:p>
            <a:pPr>
              <a:buNone/>
            </a:pPr>
            <a:r>
              <a:rPr lang="en-US" sz="2400" dirty="0"/>
              <a:t>Short put @ s2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u="sng" dirty="0"/>
              <a:t>example (Credit Spread)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Price = 55</a:t>
            </a:r>
          </a:p>
          <a:p>
            <a:pPr>
              <a:buNone/>
            </a:pPr>
            <a:r>
              <a:rPr lang="en-US" sz="2400" dirty="0"/>
              <a:t>Jan50P = 2</a:t>
            </a:r>
          </a:p>
          <a:p>
            <a:pPr>
              <a:buNone/>
            </a:pPr>
            <a:r>
              <a:rPr lang="en-US" sz="2400" dirty="0"/>
              <a:t>Jan60P = 7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Net Credit = p2 - p1 = + 7 - 2 = + 5</a:t>
            </a:r>
          </a:p>
          <a:p>
            <a:pPr>
              <a:buNone/>
            </a:pPr>
            <a:r>
              <a:rPr lang="en-US" sz="2400" dirty="0"/>
              <a:t>Break Even = S2 - credit = 60 - 5  =  55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Put Bull Spread</a:t>
            </a:r>
          </a:p>
        </p:txBody>
      </p:sp>
      <p:graphicFrame>
        <p:nvGraphicFramePr>
          <p:cNvPr id="280576" name="Object 0"/>
          <p:cNvGraphicFramePr>
            <a:graphicFrameLocks/>
          </p:cNvGraphicFramePr>
          <p:nvPr/>
        </p:nvGraphicFramePr>
        <p:xfrm>
          <a:off x="2408238" y="1292228"/>
          <a:ext cx="7497762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7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1292228"/>
                        <a:ext cx="7497762" cy="385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Put Bull Spread</a:t>
            </a:r>
          </a:p>
        </p:txBody>
      </p:sp>
      <p:graphicFrame>
        <p:nvGraphicFramePr>
          <p:cNvPr id="281600" name="Object 1024"/>
          <p:cNvGraphicFramePr>
            <a:graphicFrameLocks/>
          </p:cNvGraphicFramePr>
          <p:nvPr/>
        </p:nvGraphicFramePr>
        <p:xfrm>
          <a:off x="2408238" y="1292228"/>
          <a:ext cx="7497762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1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1292228"/>
                        <a:ext cx="7497762" cy="385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Option Strategies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2209800" y="1371600"/>
            <a:ext cx="8229600" cy="51816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u="sng" dirty="0"/>
              <a:t>Bearish Strategies		Risk		Reward</a:t>
            </a:r>
            <a:endParaRPr lang="en-US" dirty="0"/>
          </a:p>
          <a:p>
            <a:pPr>
              <a:buFont typeface="Wingdings 3" pitchFamily="18" charset="2"/>
              <a:buNone/>
            </a:pPr>
            <a:r>
              <a:rPr lang="en-US" dirty="0"/>
              <a:t>Put purchase			limited	unlimited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Synthetic Put			limited	unlimited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Synthetic short sale		unlimited	unlimited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Bear spread			limited	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Covered put write		unlimited	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Bearish calendar spread	limited	unlimited</a:t>
            </a:r>
          </a:p>
          <a:p>
            <a:pPr>
              <a:buFont typeface="Wingdings 3" pitchFamily="18" charset="2"/>
              <a:buNone/>
            </a:pPr>
            <a:r>
              <a:rPr lang="en-US" dirty="0"/>
              <a:t>Naked call write		unlimited	limited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Put Bull Spread</a:t>
            </a:r>
          </a:p>
        </p:txBody>
      </p:sp>
      <p:graphicFrame>
        <p:nvGraphicFramePr>
          <p:cNvPr id="282624" name="Object 0"/>
          <p:cNvGraphicFramePr>
            <a:graphicFrameLocks/>
          </p:cNvGraphicFramePr>
          <p:nvPr/>
        </p:nvGraphicFramePr>
        <p:xfrm>
          <a:off x="2408238" y="1292228"/>
          <a:ext cx="7497762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55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1292228"/>
                        <a:ext cx="7497762" cy="385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Call Bear Spread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971800" y="914403"/>
            <a:ext cx="6934200" cy="175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Short Call @ s1  		s1 &lt; s2</a:t>
            </a:r>
          </a:p>
          <a:p>
            <a:r>
              <a:rPr lang="en-US" sz="2400" dirty="0"/>
              <a:t>Long Call @ s2		credit spread</a:t>
            </a:r>
          </a:p>
          <a:p>
            <a:endParaRPr lang="en-US" sz="2400" dirty="0"/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Call Bear Spread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2971800" y="914403"/>
            <a:ext cx="6934200" cy="258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Short Call @ s1  		s1 &lt; s2</a:t>
            </a:r>
          </a:p>
          <a:p>
            <a:r>
              <a:rPr lang="en-US" sz="2400" dirty="0"/>
              <a:t>Long Call @ s2		credit spread</a:t>
            </a:r>
          </a:p>
          <a:p>
            <a:endParaRPr lang="en-US" sz="2400" dirty="0"/>
          </a:p>
          <a:p>
            <a:r>
              <a:rPr lang="en-US" sz="2400" u="sng" dirty="0"/>
              <a:t>Example</a:t>
            </a:r>
            <a:endParaRPr lang="en-US" sz="2400" dirty="0"/>
          </a:p>
          <a:p>
            <a:r>
              <a:rPr lang="en-US" sz="2400" dirty="0"/>
              <a:t>P = 55		Jan60C = 2		Jan50C = 7</a:t>
            </a:r>
          </a:p>
          <a:p>
            <a:r>
              <a:rPr lang="en-US" sz="2400" dirty="0"/>
              <a:t>Net Credit = 7 - 2 = 5	BE = 50 + 5 = 55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Call Bear Spread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2971800" y="914403"/>
            <a:ext cx="6934200" cy="258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Short Call @ s1  		s1 &lt; s2</a:t>
            </a:r>
          </a:p>
          <a:p>
            <a:r>
              <a:rPr lang="en-US" sz="2400" dirty="0"/>
              <a:t>Long Call @ s2		credit spread</a:t>
            </a:r>
          </a:p>
          <a:p>
            <a:endParaRPr lang="en-US" sz="2400" dirty="0"/>
          </a:p>
          <a:p>
            <a:r>
              <a:rPr lang="en-US" sz="2400" u="sng" dirty="0"/>
              <a:t>Example</a:t>
            </a:r>
            <a:endParaRPr lang="en-US" sz="2400" dirty="0"/>
          </a:p>
          <a:p>
            <a:r>
              <a:rPr lang="en-US" sz="2400" dirty="0"/>
              <a:t>P = 55		Jan60C = 2		Jan50C = 7</a:t>
            </a:r>
          </a:p>
          <a:p>
            <a:r>
              <a:rPr lang="en-US" sz="2400" dirty="0"/>
              <a:t>Net Credit = 7 - 2 = 5	BE = 50 + 5 = 55</a:t>
            </a:r>
            <a:endParaRPr lang="en-US" b="1" dirty="0"/>
          </a:p>
          <a:p>
            <a:endParaRPr lang="en-US" b="1" dirty="0"/>
          </a:p>
        </p:txBody>
      </p:sp>
      <p:graphicFrame>
        <p:nvGraphicFramePr>
          <p:cNvPr id="283648" name="Object 1024"/>
          <p:cNvGraphicFramePr>
            <a:graphicFrameLocks/>
          </p:cNvGraphicFramePr>
          <p:nvPr/>
        </p:nvGraphicFramePr>
        <p:xfrm>
          <a:off x="3017838" y="3276600"/>
          <a:ext cx="5973762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79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3276600"/>
                        <a:ext cx="5973762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Put Bear Spread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2971800" y="914400"/>
            <a:ext cx="69342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Long Put @ s1  		s1 &gt; s2</a:t>
            </a:r>
          </a:p>
          <a:p>
            <a:r>
              <a:rPr lang="en-US" sz="2400" dirty="0"/>
              <a:t>Short Put @ s2		debit spread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Put Bear Spread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2971800" y="914403"/>
            <a:ext cx="6934200" cy="258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Long Put @ s1  		s1 &gt; s2</a:t>
            </a:r>
          </a:p>
          <a:p>
            <a:r>
              <a:rPr lang="en-US" sz="2400" dirty="0"/>
              <a:t>Short Put @ s2		debit spread</a:t>
            </a:r>
          </a:p>
          <a:p>
            <a:endParaRPr lang="en-US" sz="2400" dirty="0"/>
          </a:p>
          <a:p>
            <a:r>
              <a:rPr lang="en-US" sz="2400" u="sng" dirty="0"/>
              <a:t>Example</a:t>
            </a:r>
            <a:endParaRPr lang="en-US" sz="2400" dirty="0"/>
          </a:p>
          <a:p>
            <a:r>
              <a:rPr lang="en-US" sz="2400" dirty="0"/>
              <a:t>P = 55		Jan50P = 2		Jan60P = 7</a:t>
            </a:r>
          </a:p>
          <a:p>
            <a:r>
              <a:rPr lang="en-US" sz="2400" dirty="0"/>
              <a:t>Net Debit = 7 - 2 = 5	BE = 60 - 5 = 55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Put Bear Spread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2971800" y="914403"/>
            <a:ext cx="6934200" cy="258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Long Put @ s1  		s1 &gt; s2</a:t>
            </a:r>
          </a:p>
          <a:p>
            <a:r>
              <a:rPr lang="en-US" sz="2400" dirty="0"/>
              <a:t>Short Put @ s2		debit spread</a:t>
            </a:r>
          </a:p>
          <a:p>
            <a:endParaRPr lang="en-US" sz="2400" dirty="0"/>
          </a:p>
          <a:p>
            <a:r>
              <a:rPr lang="en-US" sz="2400" u="sng" dirty="0"/>
              <a:t>Example</a:t>
            </a:r>
            <a:endParaRPr lang="en-US" sz="2400" dirty="0"/>
          </a:p>
          <a:p>
            <a:r>
              <a:rPr lang="en-US" sz="2400" dirty="0"/>
              <a:t>P = 55		Jan50P = 2		Jan60P = 7</a:t>
            </a:r>
          </a:p>
          <a:p>
            <a:r>
              <a:rPr lang="en-US" sz="2400" dirty="0"/>
              <a:t>Net Debit = 7 - 2 = 5	BE = 60 - 5 = 55</a:t>
            </a:r>
            <a:endParaRPr lang="en-US" b="1" dirty="0"/>
          </a:p>
          <a:p>
            <a:endParaRPr lang="en-US" b="1" dirty="0"/>
          </a:p>
        </p:txBody>
      </p:sp>
      <p:graphicFrame>
        <p:nvGraphicFramePr>
          <p:cNvPr id="284672" name="Object 1024"/>
          <p:cNvGraphicFramePr>
            <a:graphicFrameLocks/>
          </p:cNvGraphicFramePr>
          <p:nvPr/>
        </p:nvGraphicFramePr>
        <p:xfrm>
          <a:off x="3017838" y="3276600"/>
          <a:ext cx="5973762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3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3276600"/>
                        <a:ext cx="5973762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Call Bear  vs. Put Bear 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+Credit spread</a:t>
            </a:r>
          </a:p>
          <a:p>
            <a:pPr>
              <a:buNone/>
            </a:pPr>
            <a:r>
              <a:rPr lang="en-US" sz="2000" dirty="0"/>
              <a:t>- assignment risk</a:t>
            </a:r>
          </a:p>
          <a:p>
            <a:pPr>
              <a:buNone/>
            </a:pPr>
            <a:r>
              <a:rPr lang="en-US" sz="2000" dirty="0"/>
              <a:t>? What causes assignment</a:t>
            </a:r>
          </a:p>
          <a:p>
            <a:pPr>
              <a:buNone/>
            </a:pPr>
            <a:r>
              <a:rPr lang="en-US" sz="2000" dirty="0"/>
              <a:t>-Large Credit = P well above lower strike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u="sng" dirty="0"/>
              <a:t>Example</a:t>
            </a:r>
            <a:r>
              <a:rPr lang="en-US" sz="2000" dirty="0"/>
              <a:t>: p = 59,  Jan60C=1,  Jan50C=9</a:t>
            </a:r>
          </a:p>
        </p:txBody>
      </p:sp>
      <p:graphicFrame>
        <p:nvGraphicFramePr>
          <p:cNvPr id="285696" name="Object 1024"/>
          <p:cNvGraphicFramePr>
            <a:graphicFrameLocks/>
          </p:cNvGraphicFramePr>
          <p:nvPr/>
        </p:nvGraphicFramePr>
        <p:xfrm>
          <a:off x="3017838" y="3886200"/>
          <a:ext cx="5973762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27" name="Picture" r:id="rId4" imgW="3565440" imgH="1836720" progId="Word.Document.8">
                  <p:embed/>
                </p:oleObj>
              </mc:Choice>
              <mc:Fallback>
                <p:oleObj name="Picture" r:id="rId4" imgW="356544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3886200"/>
                        <a:ext cx="5973762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Bull Spread - Roll Down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400" dirty="0"/>
              <a:t>Long Stock, Long Call, Short 2 Calls </a:t>
            </a:r>
          </a:p>
          <a:p>
            <a:pPr>
              <a:buNone/>
            </a:pPr>
            <a:endParaRPr lang="en-US" sz="2400" u="sng" dirty="0"/>
          </a:p>
          <a:p>
            <a:pPr>
              <a:buNone/>
            </a:pPr>
            <a:r>
              <a:rPr lang="en-US" sz="2400" u="sng" dirty="0"/>
              <a:t>Example</a:t>
            </a:r>
          </a:p>
          <a:p>
            <a:pPr>
              <a:buNone/>
            </a:pPr>
            <a:r>
              <a:rPr lang="en-US" sz="2400" dirty="0"/>
              <a:t>Own stock @ $48</a:t>
            </a:r>
          </a:p>
          <a:p>
            <a:pPr>
              <a:buNone/>
            </a:pPr>
            <a:r>
              <a:rPr lang="en-US" sz="2400" dirty="0"/>
              <a:t>Price = 42</a:t>
            </a:r>
          </a:p>
          <a:p>
            <a:pPr>
              <a:buNone/>
            </a:pPr>
            <a:r>
              <a:rPr lang="en-US" sz="2400" dirty="0"/>
              <a:t>Oct40Call = 4  (buy)</a:t>
            </a:r>
          </a:p>
          <a:p>
            <a:pPr>
              <a:buNone/>
            </a:pPr>
            <a:r>
              <a:rPr lang="en-US" sz="2400" dirty="0"/>
              <a:t>Oct45Call = 2 (sell 2)</a:t>
            </a:r>
          </a:p>
          <a:p>
            <a:pPr>
              <a:buNone/>
            </a:pPr>
            <a:r>
              <a:rPr lang="en-US" sz="2400" dirty="0"/>
              <a:t>Net Credit = 0</a:t>
            </a:r>
          </a:p>
          <a:p>
            <a:pPr>
              <a:buNone/>
            </a:pPr>
            <a:r>
              <a:rPr lang="en-US" sz="2400" dirty="0"/>
              <a:t>BE = 44</a:t>
            </a:r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 - Roll Down</a:t>
            </a:r>
          </a:p>
        </p:txBody>
      </p:sp>
      <p:graphicFrame>
        <p:nvGraphicFramePr>
          <p:cNvPr id="253955" name="Object 3"/>
          <p:cNvGraphicFramePr>
            <a:graphicFrameLocks/>
          </p:cNvGraphicFramePr>
          <p:nvPr/>
        </p:nvGraphicFramePr>
        <p:xfrm>
          <a:off x="2590800" y="1592266"/>
          <a:ext cx="7239000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3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92266"/>
                        <a:ext cx="7239000" cy="427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Covered Call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2667000" y="1066803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Long Stock, Short Call</a:t>
            </a:r>
          </a:p>
        </p:txBody>
      </p:sp>
      <p:sp>
        <p:nvSpPr>
          <p:cNvPr id="23555" name="Line 56"/>
          <p:cNvSpPr>
            <a:spLocks noChangeShapeType="1"/>
          </p:cNvSpPr>
          <p:nvPr/>
        </p:nvSpPr>
        <p:spPr bwMode="auto">
          <a:xfrm>
            <a:off x="3962400" y="20574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56" name="Line 57"/>
          <p:cNvSpPr>
            <a:spLocks noChangeShapeType="1"/>
          </p:cNvSpPr>
          <p:nvPr/>
        </p:nvSpPr>
        <p:spPr bwMode="auto">
          <a:xfrm>
            <a:off x="3962400" y="3886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6298" name="Line 58"/>
          <p:cNvSpPr>
            <a:spLocks noChangeShapeType="1"/>
          </p:cNvSpPr>
          <p:nvPr/>
        </p:nvSpPr>
        <p:spPr bwMode="auto">
          <a:xfrm flipV="1">
            <a:off x="4572000" y="2362200"/>
            <a:ext cx="297180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962400" y="3581400"/>
            <a:ext cx="3733800" cy="1676400"/>
            <a:chOff x="1536" y="2256"/>
            <a:chExt cx="2352" cy="1056"/>
          </a:xfrm>
        </p:grpSpPr>
        <p:sp>
          <p:nvSpPr>
            <p:cNvPr id="23562" name="Line 59"/>
            <p:cNvSpPr>
              <a:spLocks noChangeShapeType="1"/>
            </p:cNvSpPr>
            <p:nvPr/>
          </p:nvSpPr>
          <p:spPr bwMode="auto">
            <a:xfrm>
              <a:off x="1536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3" name="Line 60"/>
            <p:cNvSpPr>
              <a:spLocks noChangeShapeType="1"/>
            </p:cNvSpPr>
            <p:nvPr/>
          </p:nvSpPr>
          <p:spPr bwMode="auto">
            <a:xfrm>
              <a:off x="2832" y="2256"/>
              <a:ext cx="1056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419600" y="3352800"/>
            <a:ext cx="3352800" cy="1600200"/>
            <a:chOff x="1824" y="2112"/>
            <a:chExt cx="2112" cy="1008"/>
          </a:xfrm>
        </p:grpSpPr>
        <p:sp>
          <p:nvSpPr>
            <p:cNvPr id="23560" name="Line 62"/>
            <p:cNvSpPr>
              <a:spLocks noChangeShapeType="1"/>
            </p:cNvSpPr>
            <p:nvPr/>
          </p:nvSpPr>
          <p:spPr bwMode="auto">
            <a:xfrm flipV="1">
              <a:off x="1824" y="2112"/>
              <a:ext cx="1008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1" name="Line 63"/>
            <p:cNvSpPr>
              <a:spLocks noChangeShapeType="1"/>
            </p:cNvSpPr>
            <p:nvPr/>
          </p:nvSpPr>
          <p:spPr bwMode="auto">
            <a:xfrm>
              <a:off x="2832" y="211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 - Roll Down</a:t>
            </a:r>
          </a:p>
        </p:txBody>
      </p:sp>
      <p:graphicFrame>
        <p:nvGraphicFramePr>
          <p:cNvPr id="256003" name="Object 3"/>
          <p:cNvGraphicFramePr>
            <a:graphicFrameLocks/>
          </p:cNvGraphicFramePr>
          <p:nvPr/>
        </p:nvGraphicFramePr>
        <p:xfrm>
          <a:off x="2590800" y="1592266"/>
          <a:ext cx="7239000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7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92266"/>
                        <a:ext cx="7239000" cy="427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050" name="Object 2"/>
          <p:cNvGraphicFramePr>
            <a:graphicFrameLocks/>
          </p:cNvGraphicFramePr>
          <p:nvPr/>
        </p:nvGraphicFramePr>
        <p:xfrm>
          <a:off x="2590800" y="1592266"/>
          <a:ext cx="7239000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1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92266"/>
                        <a:ext cx="7239000" cy="427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51" name="Rectangle 3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 - Roll Down</a:t>
            </a:r>
          </a:p>
        </p:txBody>
      </p:sp>
    </p:spTree>
  </p:cSld>
  <p:clrMapOvr>
    <a:masterClrMapping/>
  </p:clrMapOvr>
  <p:transition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 - Roll Down</a:t>
            </a:r>
          </a:p>
        </p:txBody>
      </p:sp>
      <p:graphicFrame>
        <p:nvGraphicFramePr>
          <p:cNvPr id="260099" name="Object 3"/>
          <p:cNvGraphicFramePr>
            <a:graphicFrameLocks/>
          </p:cNvGraphicFramePr>
          <p:nvPr/>
        </p:nvGraphicFramePr>
        <p:xfrm>
          <a:off x="2590800" y="1592266"/>
          <a:ext cx="7239000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5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92266"/>
                        <a:ext cx="7239000" cy="427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 - Roll Down</a:t>
            </a:r>
          </a:p>
        </p:txBody>
      </p:sp>
      <p:graphicFrame>
        <p:nvGraphicFramePr>
          <p:cNvPr id="262147" name="Object 3"/>
          <p:cNvGraphicFramePr>
            <a:graphicFrameLocks/>
          </p:cNvGraphicFramePr>
          <p:nvPr/>
        </p:nvGraphicFramePr>
        <p:xfrm>
          <a:off x="2590800" y="1592266"/>
          <a:ext cx="7239000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59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92266"/>
                        <a:ext cx="7239000" cy="427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Bull Spread - Roll Down</a:t>
            </a:r>
          </a:p>
        </p:txBody>
      </p:sp>
      <p:sp>
        <p:nvSpPr>
          <p:cNvPr id="306178" name="Rectangle 3"/>
          <p:cNvSpPr>
            <a:spLocks noGrp="1"/>
          </p:cNvSpPr>
          <p:nvPr>
            <p:ph type="body" idx="1"/>
          </p:nvPr>
        </p:nvSpPr>
        <p:spPr>
          <a:xfrm>
            <a:off x="2209800" y="1524000"/>
            <a:ext cx="8153400" cy="51816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300" u="sng" dirty="0"/>
              <a:t>Price	P/LSt	P/L Sh C	P/L Lg C	Net P/L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35	-1300	+400		-400		-1300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38	-1000	+400		-400		-1000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40	-800	+400		-400		-800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42	-600	+400		-200		-400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44	-400	+400		0		0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45	-300	+400		+100		+200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48	0	-200		+400		+200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50	+200	-600		+600		+200	</a:t>
            </a:r>
          </a:p>
        </p:txBody>
      </p:sp>
    </p:spTree>
  </p:cSld>
  <p:clrMapOvr>
    <a:masterClrMapping/>
  </p:clrMapOvr>
  <p:transition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Synthetic Covered Call</a:t>
            </a:r>
            <a:br>
              <a:rPr lang="en-US" dirty="0"/>
            </a:br>
            <a:r>
              <a:rPr lang="en-US" dirty="0"/>
              <a:t>Bull spread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524000"/>
            <a:ext cx="7162800" cy="50292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If call is deep in the money and has no time to exp, a bull spread can be used to simulate a covered call.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Example</a:t>
            </a:r>
          </a:p>
          <a:p>
            <a:pPr>
              <a:buNone/>
            </a:pPr>
            <a:r>
              <a:rPr lang="en-US" sz="2000" dirty="0"/>
              <a:t>Price = 49</a:t>
            </a:r>
          </a:p>
          <a:p>
            <a:pPr>
              <a:buNone/>
            </a:pPr>
            <a:r>
              <a:rPr lang="en-US" sz="2000" dirty="0"/>
              <a:t>Sell Apr50C = 3</a:t>
            </a:r>
          </a:p>
          <a:p>
            <a:pPr>
              <a:buNone/>
            </a:pPr>
            <a:r>
              <a:rPr lang="en-US" sz="2000" dirty="0"/>
              <a:t>Buy Apr35C = 14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Synthetic Covered Call</a:t>
            </a:r>
            <a:br>
              <a:rPr lang="en-US" dirty="0"/>
            </a:br>
            <a:r>
              <a:rPr lang="en-US" dirty="0"/>
              <a:t>Bull spread</a:t>
            </a:r>
          </a:p>
        </p:txBody>
      </p:sp>
      <p:graphicFrame>
        <p:nvGraphicFramePr>
          <p:cNvPr id="290816" name="Object 0"/>
          <p:cNvGraphicFramePr>
            <a:graphicFrameLocks/>
          </p:cNvGraphicFramePr>
          <p:nvPr/>
        </p:nvGraphicFramePr>
        <p:xfrm>
          <a:off x="2895600" y="1752600"/>
          <a:ext cx="7116762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1" name="Document" r:id="rId4" imgW="3565440" imgH="2203200" progId="Word.Document.8">
                  <p:embed/>
                </p:oleObj>
              </mc:Choice>
              <mc:Fallback>
                <p:oleObj name="Document" r:id="rId4" imgW="3565440" imgH="220320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0"/>
                        <a:ext cx="7116762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Butterfly Spread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A neutral position that combines both a bear spread and a bull spread</a:t>
            </a:r>
          </a:p>
          <a:p>
            <a:pPr>
              <a:buNone/>
            </a:pPr>
            <a:r>
              <a:rPr lang="en-US" sz="2000" dirty="0"/>
              <a:t>Long call @ s1		s1 &lt; s2 &lt; s3</a:t>
            </a:r>
          </a:p>
          <a:p>
            <a:pPr>
              <a:buNone/>
            </a:pPr>
            <a:r>
              <a:rPr lang="en-US" sz="2000" dirty="0"/>
              <a:t>Short 2 calls @ s2</a:t>
            </a:r>
          </a:p>
          <a:p>
            <a:pPr>
              <a:buNone/>
            </a:pPr>
            <a:r>
              <a:rPr lang="en-US" sz="2000" dirty="0"/>
              <a:t>Long call @ s3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Example</a:t>
            </a:r>
          </a:p>
          <a:p>
            <a:pPr>
              <a:buNone/>
            </a:pPr>
            <a:r>
              <a:rPr lang="en-US" sz="2000" dirty="0"/>
              <a:t>Price = 60			</a:t>
            </a:r>
          </a:p>
          <a:p>
            <a:pPr>
              <a:buNone/>
            </a:pPr>
            <a:r>
              <a:rPr lang="en-US" sz="2000" dirty="0"/>
              <a:t>buy July50C = 12		1200 debit</a:t>
            </a:r>
          </a:p>
          <a:p>
            <a:pPr>
              <a:buNone/>
            </a:pPr>
            <a:r>
              <a:rPr lang="en-US" sz="2000" dirty="0"/>
              <a:t>short2 July60C = 6		1200 credit	</a:t>
            </a:r>
          </a:p>
          <a:p>
            <a:pPr>
              <a:buNone/>
            </a:pPr>
            <a:r>
              <a:rPr lang="en-US" sz="2000" dirty="0"/>
              <a:t>buy July70C = 3		</a:t>
            </a:r>
            <a:r>
              <a:rPr lang="en-US" sz="2000" u="sng" dirty="0"/>
              <a:t>  300 debit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					  300 Net Debit</a:t>
            </a:r>
          </a:p>
        </p:txBody>
      </p:sp>
    </p:spTree>
  </p:cSld>
  <p:clrMapOvr>
    <a:masterClrMapping/>
  </p:clrMapOvr>
  <p:transition>
    <p:dissolv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Butterfly Spread</a:t>
            </a:r>
          </a:p>
        </p:txBody>
      </p:sp>
      <p:graphicFrame>
        <p:nvGraphicFramePr>
          <p:cNvPr id="129027" name="Object 3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75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Butterfly Spread</a:t>
            </a:r>
          </a:p>
        </p:txBody>
      </p:sp>
      <p:graphicFrame>
        <p:nvGraphicFramePr>
          <p:cNvPr id="131075" name="Object 3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699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Covered Call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2667000" y="1066803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Long Stock, Short Call</a:t>
            </a: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3962400" y="20574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>
            <a:off x="3962400" y="3886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19600" y="3352800"/>
            <a:ext cx="3352800" cy="1600200"/>
            <a:chOff x="1824" y="2112"/>
            <a:chExt cx="2112" cy="1008"/>
          </a:xfrm>
        </p:grpSpPr>
        <p:sp>
          <p:nvSpPr>
            <p:cNvPr id="25606" name="Line 11"/>
            <p:cNvSpPr>
              <a:spLocks noChangeShapeType="1"/>
            </p:cNvSpPr>
            <p:nvPr/>
          </p:nvSpPr>
          <p:spPr bwMode="auto">
            <a:xfrm flipV="1">
              <a:off x="1824" y="2112"/>
              <a:ext cx="1008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607" name="Line 12"/>
            <p:cNvSpPr>
              <a:spLocks noChangeShapeType="1"/>
            </p:cNvSpPr>
            <p:nvPr/>
          </p:nvSpPr>
          <p:spPr bwMode="auto">
            <a:xfrm>
              <a:off x="2832" y="211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34000" y="4648200"/>
            <a:ext cx="3657600" cy="78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Profit = S + call - P</a:t>
            </a:r>
          </a:p>
          <a:p>
            <a:pPr>
              <a:spcBef>
                <a:spcPct val="50000"/>
              </a:spcBef>
            </a:pPr>
            <a:r>
              <a:rPr lang="en-US" dirty="0"/>
              <a:t>   BE = P - call</a:t>
            </a:r>
          </a:p>
        </p:txBody>
      </p:sp>
    </p:spTree>
  </p:cSld>
  <p:clrMapOvr>
    <a:masterClrMapping/>
  </p:clrMapOvr>
  <p:transition>
    <p:dissolv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Butterfly Spread</a:t>
            </a:r>
          </a:p>
        </p:txBody>
      </p:sp>
      <p:graphicFrame>
        <p:nvGraphicFramePr>
          <p:cNvPr id="291840" name="Object 0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23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Butterfly Spread</a:t>
            </a:r>
          </a:p>
        </p:txBody>
      </p:sp>
      <p:graphicFrame>
        <p:nvGraphicFramePr>
          <p:cNvPr id="292864" name="Object 1024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7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Put Butterfly Spread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001000" cy="46482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sz="1800" dirty="0"/>
              <a:t>Multiple ways to create the butterfly spread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example</a:t>
            </a:r>
          </a:p>
          <a:p>
            <a:pPr>
              <a:buNone/>
            </a:pPr>
            <a:r>
              <a:rPr lang="en-US" sz="1800" dirty="0"/>
              <a:t>Strike		50	60	70</a:t>
            </a:r>
          </a:p>
          <a:p>
            <a:pPr>
              <a:buNone/>
            </a:pPr>
            <a:r>
              <a:rPr lang="en-US" sz="1800" dirty="0"/>
              <a:t>Call		12	6	2</a:t>
            </a:r>
          </a:p>
          <a:p>
            <a:pPr>
              <a:buNone/>
            </a:pPr>
            <a:r>
              <a:rPr lang="en-US" sz="1800" dirty="0"/>
              <a:t>Put		1	5	11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u="sng" dirty="0"/>
              <a:t>Butterfly Positions				Net Position</a:t>
            </a:r>
          </a:p>
          <a:p>
            <a:pPr>
              <a:buNone/>
            </a:pPr>
            <a:r>
              <a:rPr lang="en-US" sz="1800" dirty="0"/>
              <a:t>Buy 50C / sell 2 60C / buy 70C		2 debit</a:t>
            </a:r>
          </a:p>
          <a:p>
            <a:pPr>
              <a:buNone/>
            </a:pPr>
            <a:r>
              <a:rPr lang="en-US" sz="1800" dirty="0"/>
              <a:t>Buy50C/sell 60C/buy70P/sell60P	12 debit</a:t>
            </a:r>
          </a:p>
          <a:p>
            <a:pPr>
              <a:buNone/>
            </a:pPr>
            <a:r>
              <a:rPr lang="en-US" sz="1800" dirty="0"/>
              <a:t>Buy50P/sell60P/Buy70C/sell60C	8 credit</a:t>
            </a:r>
          </a:p>
          <a:p>
            <a:pPr>
              <a:buNone/>
            </a:pPr>
            <a:r>
              <a:rPr lang="en-US" sz="1800" dirty="0"/>
              <a:t>Buy50P / sell 2 60P / buy 70P		2 debit</a:t>
            </a:r>
          </a:p>
        </p:txBody>
      </p:sp>
    </p:spTree>
  </p:cSld>
  <p:clrMapOvr>
    <a:masterClrMapping/>
  </p:clrMapOvr>
  <p:transition>
    <p:dissolv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Call Write</a:t>
            </a:r>
          </a:p>
        </p:txBody>
      </p:sp>
      <p:sp>
        <p:nvSpPr>
          <p:cNvPr id="32051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300" dirty="0"/>
              <a:t>Long stock, short multiple calls</a:t>
            </a:r>
          </a:p>
          <a:p>
            <a:pPr>
              <a:buFont typeface="Wingdings 3" pitchFamily="18" charset="2"/>
              <a:buNone/>
            </a:pPr>
            <a:endParaRPr lang="en-US" sz="2300" dirty="0"/>
          </a:p>
          <a:p>
            <a:pPr>
              <a:buFont typeface="Wingdings 3" pitchFamily="18" charset="2"/>
              <a:buNone/>
            </a:pPr>
            <a:r>
              <a:rPr lang="en-US" sz="2300" dirty="0"/>
              <a:t>example  2:1 ratio call write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Price = 49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Oct50C = 6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sell 2 calls and long 100 stock</a:t>
            </a:r>
          </a:p>
          <a:p>
            <a:pPr>
              <a:buFont typeface="Wingdings 3" pitchFamily="18" charset="2"/>
              <a:buNone/>
            </a:pPr>
            <a:endParaRPr lang="en-US" sz="2300" dirty="0"/>
          </a:p>
          <a:p>
            <a:pPr>
              <a:buFont typeface="Wingdings 3" pitchFamily="18" charset="2"/>
              <a:buNone/>
            </a:pPr>
            <a:endParaRPr lang="en-US" sz="2300" dirty="0"/>
          </a:p>
        </p:txBody>
      </p:sp>
    </p:spTree>
  </p:cSld>
  <p:clrMapOvr>
    <a:masterClrMapping/>
  </p:clrMapOvr>
  <p:transition>
    <p:dissolv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Call Write</a:t>
            </a:r>
          </a:p>
        </p:txBody>
      </p:sp>
      <p:graphicFrame>
        <p:nvGraphicFramePr>
          <p:cNvPr id="322563" name="Object 3"/>
          <p:cNvGraphicFramePr>
            <a:graphicFrameLocks/>
          </p:cNvGraphicFramePr>
          <p:nvPr/>
        </p:nvGraphicFramePr>
        <p:xfrm>
          <a:off x="2514600" y="17446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3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446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Ratio Call Roll Down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example  2:1 ratio call write</a:t>
            </a:r>
          </a:p>
          <a:p>
            <a:pPr>
              <a:buNone/>
            </a:pPr>
            <a:r>
              <a:rPr lang="en-US" sz="2000" dirty="0"/>
              <a:t>Price = 49</a:t>
            </a:r>
          </a:p>
          <a:p>
            <a:pPr>
              <a:buNone/>
            </a:pPr>
            <a:r>
              <a:rPr lang="en-US" sz="2000" dirty="0"/>
              <a:t>Oct50C = 6</a:t>
            </a:r>
          </a:p>
          <a:p>
            <a:pPr>
              <a:buNone/>
            </a:pPr>
            <a:r>
              <a:rPr lang="en-US" sz="2000" dirty="0"/>
              <a:t>sell 2 calls and long 100 stock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Price drops to 40</a:t>
            </a:r>
          </a:p>
          <a:p>
            <a:pPr>
              <a:buNone/>
            </a:pPr>
            <a:r>
              <a:rPr lang="en-US" sz="2000" dirty="0"/>
              <a:t>Oct50C = 1</a:t>
            </a:r>
          </a:p>
          <a:p>
            <a:pPr>
              <a:buNone/>
            </a:pPr>
            <a:r>
              <a:rPr lang="en-US" sz="2000" dirty="0"/>
              <a:t>Oct40C = 4</a:t>
            </a:r>
          </a:p>
          <a:p>
            <a:pPr>
              <a:buNone/>
            </a:pPr>
            <a:r>
              <a:rPr lang="en-US" sz="2000" dirty="0"/>
              <a:t>Buy 2 Oct50C = profit = 12 - 2 = 10</a:t>
            </a:r>
          </a:p>
          <a:p>
            <a:pPr>
              <a:buNone/>
            </a:pPr>
            <a:r>
              <a:rPr lang="en-US" sz="2000" dirty="0"/>
              <a:t>Sell 2 Oct40C				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6692903" y="5092700"/>
            <a:ext cx="3502025" cy="1212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apply to stock price &amp; pretend we own stock at $39</a:t>
            </a:r>
          </a:p>
        </p:txBody>
      </p:sp>
    </p:spTree>
  </p:cSld>
  <p:clrMapOvr>
    <a:masterClrMapping/>
  </p:clrMapOvr>
  <p:transition>
    <p:dissolv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Ratio Call Roll Down</a:t>
            </a:r>
          </a:p>
        </p:txBody>
      </p:sp>
      <p:graphicFrame>
        <p:nvGraphicFramePr>
          <p:cNvPr id="294912" name="Object 0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1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Variable Ratios</a:t>
            </a:r>
          </a:p>
        </p:txBody>
      </p:sp>
      <p:sp>
        <p:nvSpPr>
          <p:cNvPr id="32461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500" dirty="0"/>
              <a:t>Max Profit = m(S-P)  + nC		m = # stock lots</a:t>
            </a:r>
          </a:p>
          <a:p>
            <a:pPr>
              <a:buFont typeface="Wingdings 3" pitchFamily="18" charset="2"/>
              <a:buNone/>
            </a:pPr>
            <a:r>
              <a:rPr lang="en-US" sz="2500" dirty="0"/>
              <a:t>Upside BE = S + MP/(n-m)		n = # of Call ks</a:t>
            </a:r>
          </a:p>
          <a:p>
            <a:pPr>
              <a:buFont typeface="Wingdings 3" pitchFamily="18" charset="2"/>
              <a:buNone/>
            </a:pPr>
            <a:r>
              <a:rPr lang="en-US" sz="2500" dirty="0"/>
              <a:t>Downside BE = S - MP / m</a:t>
            </a:r>
          </a:p>
          <a:p>
            <a:pPr>
              <a:buFont typeface="Wingdings 3" pitchFamily="18" charset="2"/>
              <a:buNone/>
            </a:pPr>
            <a:endParaRPr lang="en-US" sz="2500" dirty="0"/>
          </a:p>
          <a:p>
            <a:pPr>
              <a:buFont typeface="Wingdings 3" pitchFamily="18" charset="2"/>
              <a:buNone/>
            </a:pPr>
            <a:r>
              <a:rPr lang="en-US" sz="2500" dirty="0"/>
              <a:t>Example</a:t>
            </a:r>
          </a:p>
          <a:p>
            <a:pPr>
              <a:buFont typeface="Wingdings 3" pitchFamily="18" charset="2"/>
              <a:buNone/>
            </a:pPr>
            <a:endParaRPr lang="en-US" sz="2500" dirty="0"/>
          </a:p>
          <a:p>
            <a:pPr>
              <a:buFont typeface="Wingdings 3" pitchFamily="18" charset="2"/>
              <a:buNone/>
            </a:pPr>
            <a:r>
              <a:rPr lang="en-US" sz="2500" dirty="0"/>
              <a:t>Max Profit = 1 (50-49) + 2 (6) = 13</a:t>
            </a:r>
          </a:p>
          <a:p>
            <a:pPr>
              <a:buFont typeface="Wingdings 3" pitchFamily="18" charset="2"/>
              <a:buNone/>
            </a:pPr>
            <a:r>
              <a:rPr lang="en-US" sz="2500" dirty="0"/>
              <a:t>Upside BE = 50 + 13/ (2-1) = 63</a:t>
            </a:r>
          </a:p>
          <a:p>
            <a:pPr>
              <a:buFont typeface="Wingdings 3" pitchFamily="18" charset="2"/>
              <a:buNone/>
            </a:pPr>
            <a:r>
              <a:rPr lang="en-US" sz="2500" dirty="0"/>
              <a:t>Downside BE = 50 - 13/1 = 37</a:t>
            </a:r>
          </a:p>
          <a:p>
            <a:pPr>
              <a:buFont typeface="Wingdings 3" pitchFamily="18" charset="2"/>
              <a:buNone/>
            </a:pPr>
            <a:r>
              <a:rPr lang="en-US" sz="2500"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Call Write</a:t>
            </a:r>
          </a:p>
        </p:txBody>
      </p:sp>
      <p:sp>
        <p:nvSpPr>
          <p:cNvPr id="32665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300" dirty="0"/>
              <a:t>Example 3:1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Buy 1 lot stock @ 49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sell 3 oct50c@18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Max Profit = 1 (50-49) + 3 (6) = 19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Upside BE = 50 + 19/ (3-1) = 59.5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Downside BE = 50 - 19/1 = 31</a:t>
            </a:r>
          </a:p>
        </p:txBody>
      </p:sp>
      <p:graphicFrame>
        <p:nvGraphicFramePr>
          <p:cNvPr id="326660" name="Object 4"/>
          <p:cNvGraphicFramePr>
            <a:graphicFrameLocks/>
          </p:cNvGraphicFramePr>
          <p:nvPr/>
        </p:nvGraphicFramePr>
        <p:xfrm>
          <a:off x="4568828" y="4114803"/>
          <a:ext cx="3965575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07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8" y="4114803"/>
                        <a:ext cx="3965575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Call Write</a:t>
            </a:r>
          </a:p>
        </p:txBody>
      </p:sp>
      <p:sp>
        <p:nvSpPr>
          <p:cNvPr id="3287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300" dirty="0"/>
              <a:t>Example 3:1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Buy 1 lot stock @ 49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sell 3 oct50c@18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Max Profit = 1 (50-49) + 3 (6) = 19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Upside BE = 50 + 19/ (3-1) = 59.5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Downside BE = 50 - 19/1 = 31</a:t>
            </a:r>
          </a:p>
        </p:txBody>
      </p:sp>
      <p:graphicFrame>
        <p:nvGraphicFramePr>
          <p:cNvPr id="328708" name="Object 4"/>
          <p:cNvGraphicFramePr>
            <a:graphicFrameLocks/>
          </p:cNvGraphicFramePr>
          <p:nvPr/>
        </p:nvGraphicFramePr>
        <p:xfrm>
          <a:off x="4568828" y="4114803"/>
          <a:ext cx="3965575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1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8" y="4114803"/>
                        <a:ext cx="3965575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Protective Put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667000" y="1066803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Long Stock, Long Put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3962400" y="20574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3962400" y="3886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6486" name="Line 6"/>
          <p:cNvSpPr>
            <a:spLocks noChangeShapeType="1"/>
          </p:cNvSpPr>
          <p:nvPr/>
        </p:nvSpPr>
        <p:spPr bwMode="auto">
          <a:xfrm flipV="1">
            <a:off x="4572000" y="2362200"/>
            <a:ext cx="297180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10800000">
            <a:off x="4343400" y="2362200"/>
            <a:ext cx="3733800" cy="1676400"/>
            <a:chOff x="1536" y="2256"/>
            <a:chExt cx="2352" cy="1056"/>
          </a:xfrm>
        </p:grpSpPr>
        <p:sp>
          <p:nvSpPr>
            <p:cNvPr id="27658" name="Line 8"/>
            <p:cNvSpPr>
              <a:spLocks noChangeShapeType="1"/>
            </p:cNvSpPr>
            <p:nvPr/>
          </p:nvSpPr>
          <p:spPr bwMode="auto">
            <a:xfrm>
              <a:off x="1536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>
              <a:off x="2832" y="2256"/>
              <a:ext cx="1056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 rot="10800000">
            <a:off x="4267200" y="2590800"/>
            <a:ext cx="3352800" cy="1600200"/>
            <a:chOff x="1824" y="2112"/>
            <a:chExt cx="2112" cy="1008"/>
          </a:xfrm>
        </p:grpSpPr>
        <p:sp>
          <p:nvSpPr>
            <p:cNvPr id="27656" name="Line 11"/>
            <p:cNvSpPr>
              <a:spLocks noChangeShapeType="1"/>
            </p:cNvSpPr>
            <p:nvPr/>
          </p:nvSpPr>
          <p:spPr bwMode="auto">
            <a:xfrm flipV="1">
              <a:off x="1824" y="2112"/>
              <a:ext cx="1008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7" name="Line 12"/>
            <p:cNvSpPr>
              <a:spLocks noChangeShapeType="1"/>
            </p:cNvSpPr>
            <p:nvPr/>
          </p:nvSpPr>
          <p:spPr bwMode="auto">
            <a:xfrm>
              <a:off x="2832" y="211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Variable Ratio Write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30755" name="Rectangle 3"/>
          <p:cNvSpPr>
            <a:spLocks noGrp="1"/>
          </p:cNvSpPr>
          <p:nvPr>
            <p:ph type="body" idx="1"/>
          </p:nvPr>
        </p:nvSpPr>
        <p:spPr>
          <a:xfrm>
            <a:off x="1905000" y="1219203"/>
            <a:ext cx="8229600" cy="4525963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300" dirty="0"/>
              <a:t>Long stock, 				s1 &lt; P &lt; s2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short in money call (s1), 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short out of money call (s2)</a:t>
            </a:r>
          </a:p>
          <a:p>
            <a:pPr>
              <a:buFont typeface="Wingdings 3" pitchFamily="18" charset="2"/>
              <a:buNone/>
            </a:pPr>
            <a:endParaRPr lang="en-US" sz="2300" dirty="0"/>
          </a:p>
          <a:p>
            <a:pPr>
              <a:buFont typeface="Wingdings 3" pitchFamily="18" charset="2"/>
              <a:buNone/>
            </a:pPr>
            <a:r>
              <a:rPr lang="en-US" sz="2300" dirty="0"/>
              <a:t>Max Profit = c1 + c2 + s1 - P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Downside BE = s1 - MP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Upside BE = s2 + MP</a:t>
            </a:r>
          </a:p>
          <a:p>
            <a:pPr>
              <a:buFont typeface="Wingdings 3" pitchFamily="18" charset="2"/>
              <a:buNone/>
            </a:pPr>
            <a:endParaRPr lang="en-US" sz="2300" dirty="0"/>
          </a:p>
          <a:p>
            <a:pPr>
              <a:buFont typeface="Wingdings 3" pitchFamily="18" charset="2"/>
              <a:buNone/>
            </a:pPr>
            <a:r>
              <a:rPr lang="en-US" sz="2300" dirty="0"/>
              <a:t>Example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Price = 65	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Oct60C = 8	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Oct70C = 3</a:t>
            </a:r>
          </a:p>
        </p:txBody>
      </p:sp>
    </p:spTree>
  </p:cSld>
  <p:clrMapOvr>
    <a:masterClrMapping/>
  </p:clrMapOvr>
  <p:transition>
    <p:dissolv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Variable Ratio Write</a:t>
            </a:r>
          </a:p>
        </p:txBody>
      </p:sp>
      <p:graphicFrame>
        <p:nvGraphicFramePr>
          <p:cNvPr id="332803" name="Object 3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5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Variable Ratio Write</a:t>
            </a:r>
          </a:p>
        </p:txBody>
      </p:sp>
      <p:graphicFrame>
        <p:nvGraphicFramePr>
          <p:cNvPr id="334851" name="Object 3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79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Variable Ratio Write</a:t>
            </a:r>
          </a:p>
        </p:txBody>
      </p:sp>
      <p:graphicFrame>
        <p:nvGraphicFramePr>
          <p:cNvPr id="336899" name="Object 3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3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Put Write</a:t>
            </a:r>
          </a:p>
        </p:txBody>
      </p:sp>
      <p:graphicFrame>
        <p:nvGraphicFramePr>
          <p:cNvPr id="338947" name="Object 3"/>
          <p:cNvGraphicFramePr>
            <a:graphicFrameLocks/>
          </p:cNvGraphicFramePr>
          <p:nvPr/>
        </p:nvGraphicFramePr>
        <p:xfrm>
          <a:off x="2514600" y="20113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7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113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3048000" y="1066803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Don’t do - because</a:t>
            </a:r>
          </a:p>
        </p:txBody>
      </p:sp>
    </p:spTree>
  </p:cSld>
  <p:clrMapOvr>
    <a:masterClrMapping/>
  </p:clrMapOvr>
  <p:transition>
    <p:dissolv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Spread</a:t>
            </a:r>
          </a:p>
        </p:txBody>
      </p:sp>
      <p:sp>
        <p:nvSpPr>
          <p:cNvPr id="3409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300" dirty="0"/>
              <a:t>Long call @ s1		s1 &lt; s2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Short X calls @ s2</a:t>
            </a:r>
          </a:p>
          <a:p>
            <a:pPr>
              <a:buFont typeface="Wingdings 3" pitchFamily="18" charset="2"/>
              <a:buNone/>
            </a:pPr>
            <a:endParaRPr lang="en-US" sz="2300" dirty="0"/>
          </a:p>
          <a:p>
            <a:pPr>
              <a:buFont typeface="Wingdings 3" pitchFamily="18" charset="2"/>
              <a:buNone/>
            </a:pPr>
            <a:r>
              <a:rPr lang="en-US" sz="2300" dirty="0"/>
              <a:t>Example 2:1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Price = 44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Apr40C = 5	buy 1	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Apr45C = 3	sell 2</a:t>
            </a:r>
          </a:p>
          <a:p>
            <a:pPr>
              <a:buFont typeface="Wingdings 3" pitchFamily="18" charset="2"/>
              <a:buNone/>
            </a:pPr>
            <a:endParaRPr lang="en-US" sz="2300" dirty="0"/>
          </a:p>
          <a:p>
            <a:pPr>
              <a:buFont typeface="Wingdings 3" pitchFamily="18" charset="2"/>
              <a:buNone/>
            </a:pPr>
            <a:r>
              <a:rPr lang="en-US" sz="2300" dirty="0"/>
              <a:t>BE = 51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MP = 6</a:t>
            </a:r>
          </a:p>
        </p:txBody>
      </p:sp>
    </p:spTree>
  </p:cSld>
  <p:clrMapOvr>
    <a:masterClrMapping/>
  </p:clrMapOvr>
  <p:transition>
    <p:dissolv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Spread</a:t>
            </a:r>
          </a:p>
        </p:txBody>
      </p:sp>
      <p:graphicFrame>
        <p:nvGraphicFramePr>
          <p:cNvPr id="343043" name="Object 3"/>
          <p:cNvGraphicFramePr>
            <a:graphicFrameLocks/>
          </p:cNvGraphicFramePr>
          <p:nvPr/>
        </p:nvGraphicFramePr>
        <p:xfrm>
          <a:off x="2514600" y="20113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1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113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4495800" y="1066803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Step 1</a:t>
            </a:r>
          </a:p>
        </p:txBody>
      </p:sp>
    </p:spTree>
  </p:cSld>
  <p:clrMapOvr>
    <a:masterClrMapping/>
  </p:clrMapOvr>
  <p:transition>
    <p:dissolv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Spread</a:t>
            </a:r>
          </a:p>
        </p:txBody>
      </p:sp>
      <p:graphicFrame>
        <p:nvGraphicFramePr>
          <p:cNvPr id="345091" name="Object 3"/>
          <p:cNvGraphicFramePr>
            <a:graphicFrameLocks/>
          </p:cNvGraphicFramePr>
          <p:nvPr/>
        </p:nvGraphicFramePr>
        <p:xfrm>
          <a:off x="2514600" y="20113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5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113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4495800" y="1066803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Step 2</a:t>
            </a:r>
          </a:p>
        </p:txBody>
      </p:sp>
    </p:spTree>
  </p:cSld>
  <p:clrMapOvr>
    <a:masterClrMapping/>
  </p:clrMapOvr>
  <p:transition>
    <p:dissolv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Spread</a:t>
            </a:r>
          </a:p>
        </p:txBody>
      </p:sp>
      <p:graphicFrame>
        <p:nvGraphicFramePr>
          <p:cNvPr id="347139" name="Object 3"/>
          <p:cNvGraphicFramePr>
            <a:graphicFrameLocks/>
          </p:cNvGraphicFramePr>
          <p:nvPr/>
        </p:nvGraphicFramePr>
        <p:xfrm>
          <a:off x="2514600" y="20113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99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113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4495800" y="1066803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Step 2</a:t>
            </a:r>
          </a:p>
        </p:txBody>
      </p:sp>
    </p:spTree>
  </p:cSld>
  <p:clrMapOvr>
    <a:masterClrMapping/>
  </p:clrMapOvr>
  <p:transition>
    <p:dissolv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Spread</a:t>
            </a:r>
          </a:p>
        </p:txBody>
      </p:sp>
      <p:graphicFrame>
        <p:nvGraphicFramePr>
          <p:cNvPr id="349187" name="Object 3"/>
          <p:cNvGraphicFramePr>
            <a:graphicFrameLocks/>
          </p:cNvGraphicFramePr>
          <p:nvPr/>
        </p:nvGraphicFramePr>
        <p:xfrm>
          <a:off x="2514600" y="20113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3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113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4495800" y="1066803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Step 2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Protective Put</a:t>
            </a:r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667000" y="1066803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Long Stock, Long Put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3962400" y="20574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3962400" y="3886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 rot="10800000">
            <a:off x="4267200" y="2590800"/>
            <a:ext cx="3352800" cy="1600200"/>
            <a:chOff x="1824" y="2112"/>
            <a:chExt cx="2112" cy="1008"/>
          </a:xfrm>
        </p:grpSpPr>
        <p:sp>
          <p:nvSpPr>
            <p:cNvPr id="29702" name="Line 11"/>
            <p:cNvSpPr>
              <a:spLocks noChangeShapeType="1"/>
            </p:cNvSpPr>
            <p:nvPr/>
          </p:nvSpPr>
          <p:spPr bwMode="auto">
            <a:xfrm flipV="1">
              <a:off x="1824" y="2112"/>
              <a:ext cx="1008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03" name="Line 12"/>
            <p:cNvSpPr>
              <a:spLocks noChangeShapeType="1"/>
            </p:cNvSpPr>
            <p:nvPr/>
          </p:nvSpPr>
          <p:spPr bwMode="auto">
            <a:xfrm>
              <a:off x="2832" y="211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629400" y="4495801"/>
            <a:ext cx="3505200" cy="78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Profit = P - put - S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spread</a:t>
            </a:r>
          </a:p>
        </p:txBody>
      </p:sp>
      <p:sp>
        <p:nvSpPr>
          <p:cNvPr id="351235" name="Rectangle 3"/>
          <p:cNvSpPr>
            <a:spLocks noGrp="1"/>
          </p:cNvSpPr>
          <p:nvPr>
            <p:ph type="body" idx="1"/>
          </p:nvPr>
        </p:nvSpPr>
        <p:spPr>
          <a:xfrm>
            <a:off x="1981200" y="1295403"/>
            <a:ext cx="8229600" cy="4525963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300" dirty="0"/>
              <a:t>3:1 example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increase profit</a:t>
            </a:r>
          </a:p>
          <a:p>
            <a:pPr>
              <a:buFont typeface="Wingdings 3" pitchFamily="18" charset="2"/>
              <a:buNone/>
            </a:pPr>
            <a:r>
              <a:rPr lang="en-US" sz="2300" dirty="0"/>
              <a:t>lower BE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8077200" y="1981203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2:1</a:t>
            </a:r>
          </a:p>
        </p:txBody>
      </p:sp>
      <p:graphicFrame>
        <p:nvGraphicFramePr>
          <p:cNvPr id="351237" name="Object 5"/>
          <p:cNvGraphicFramePr>
            <a:graphicFrameLocks/>
          </p:cNvGraphicFramePr>
          <p:nvPr/>
        </p:nvGraphicFramePr>
        <p:xfrm>
          <a:off x="2590800" y="25447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47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447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Ratio spread</a:t>
            </a:r>
          </a:p>
        </p:txBody>
      </p:sp>
      <p:sp>
        <p:nvSpPr>
          <p:cNvPr id="353283" name="Rectangle 3"/>
          <p:cNvSpPr>
            <a:spLocks noGrp="1"/>
          </p:cNvSpPr>
          <p:nvPr>
            <p:ph type="body" idx="1"/>
          </p:nvPr>
        </p:nvSpPr>
        <p:spPr>
          <a:xfrm>
            <a:off x="1981200" y="1295403"/>
            <a:ext cx="8229600" cy="4525963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100" dirty="0"/>
              <a:t>3:1 example</a:t>
            </a:r>
          </a:p>
          <a:p>
            <a:pPr>
              <a:buFont typeface="Wingdings 3" pitchFamily="18" charset="2"/>
              <a:buNone/>
            </a:pPr>
            <a:r>
              <a:rPr lang="en-US" sz="2100" dirty="0"/>
              <a:t>increase profit</a:t>
            </a:r>
          </a:p>
          <a:p>
            <a:pPr>
              <a:buFont typeface="Wingdings 3" pitchFamily="18" charset="2"/>
              <a:buNone/>
            </a:pPr>
            <a:r>
              <a:rPr lang="en-US" sz="2100" dirty="0"/>
              <a:t>lower BE</a:t>
            </a:r>
          </a:p>
        </p:txBody>
      </p:sp>
      <p:graphicFrame>
        <p:nvGraphicFramePr>
          <p:cNvPr id="353284" name="Object 4"/>
          <p:cNvGraphicFramePr>
            <a:graphicFrameLocks/>
          </p:cNvGraphicFramePr>
          <p:nvPr/>
        </p:nvGraphicFramePr>
        <p:xfrm>
          <a:off x="2590800" y="25447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1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447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8077200" y="1981203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/>
              <a:t>3:1</a:t>
            </a:r>
          </a:p>
        </p:txBody>
      </p:sp>
    </p:spTree>
  </p:cSld>
  <p:clrMapOvr>
    <a:masterClrMapping/>
  </p:clrMapOvr>
  <p:transition>
    <p:dissolv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Naked Straddle Write</a:t>
            </a:r>
          </a:p>
        </p:txBody>
      </p:sp>
      <p:sp>
        <p:nvSpPr>
          <p:cNvPr id="35533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100" dirty="0"/>
              <a:t>Short Put</a:t>
            </a:r>
          </a:p>
          <a:p>
            <a:pPr>
              <a:buFont typeface="Wingdings 3" pitchFamily="18" charset="2"/>
              <a:buNone/>
            </a:pPr>
            <a:r>
              <a:rPr lang="en-US" sz="2100" dirty="0"/>
              <a:t>Short Call</a:t>
            </a:r>
          </a:p>
          <a:p>
            <a:pPr>
              <a:buFont typeface="Wingdings 3" pitchFamily="18" charset="2"/>
              <a:buNone/>
            </a:pPr>
            <a:endParaRPr lang="en-US" sz="2100" dirty="0"/>
          </a:p>
          <a:p>
            <a:pPr>
              <a:buFont typeface="Wingdings 3" pitchFamily="18" charset="2"/>
              <a:buNone/>
            </a:pPr>
            <a:r>
              <a:rPr lang="en-US" sz="2100" dirty="0"/>
              <a:t>Example</a:t>
            </a:r>
          </a:p>
          <a:p>
            <a:pPr>
              <a:buFont typeface="Wingdings 3" pitchFamily="18" charset="2"/>
              <a:buNone/>
            </a:pPr>
            <a:r>
              <a:rPr lang="en-US" sz="2100" dirty="0"/>
              <a:t>Price = 45</a:t>
            </a:r>
          </a:p>
          <a:p>
            <a:pPr>
              <a:buFont typeface="Wingdings 3" pitchFamily="18" charset="2"/>
              <a:buNone/>
            </a:pPr>
            <a:r>
              <a:rPr lang="en-US" sz="2100" dirty="0"/>
              <a:t>Jan45C = 4</a:t>
            </a:r>
          </a:p>
          <a:p>
            <a:pPr>
              <a:buFont typeface="Wingdings 3" pitchFamily="18" charset="2"/>
              <a:buNone/>
            </a:pPr>
            <a:r>
              <a:rPr lang="en-US" sz="2100" dirty="0"/>
              <a:t>Jan45P =3</a:t>
            </a:r>
          </a:p>
        </p:txBody>
      </p:sp>
      <p:graphicFrame>
        <p:nvGraphicFramePr>
          <p:cNvPr id="355332" name="Object 4"/>
          <p:cNvGraphicFramePr>
            <a:graphicFrameLocks/>
          </p:cNvGraphicFramePr>
          <p:nvPr/>
        </p:nvGraphicFramePr>
        <p:xfrm>
          <a:off x="4648200" y="2819403"/>
          <a:ext cx="5562600" cy="283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95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19403"/>
                        <a:ext cx="5562600" cy="283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Naked Straddle Write</a:t>
            </a:r>
          </a:p>
        </p:txBody>
      </p:sp>
      <p:sp>
        <p:nvSpPr>
          <p:cNvPr id="35737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100" dirty="0"/>
              <a:t>Same Example  -  But, sell 4 of each</a:t>
            </a:r>
          </a:p>
          <a:p>
            <a:pPr>
              <a:buFont typeface="Wingdings 3" pitchFamily="18" charset="2"/>
              <a:buNone/>
            </a:pPr>
            <a:r>
              <a:rPr lang="en-US" sz="2100" dirty="0"/>
              <a:t>Price = 45</a:t>
            </a:r>
          </a:p>
          <a:p>
            <a:pPr>
              <a:buFont typeface="Wingdings 3" pitchFamily="18" charset="2"/>
              <a:buNone/>
            </a:pPr>
            <a:r>
              <a:rPr lang="en-US" sz="2100" dirty="0"/>
              <a:t>Jan45C = 4</a:t>
            </a:r>
          </a:p>
          <a:p>
            <a:pPr>
              <a:buFont typeface="Wingdings 3" pitchFamily="18" charset="2"/>
              <a:buNone/>
            </a:pPr>
            <a:r>
              <a:rPr lang="en-US" sz="2100" dirty="0"/>
              <a:t>Jan45P =3</a:t>
            </a:r>
          </a:p>
        </p:txBody>
      </p:sp>
      <p:graphicFrame>
        <p:nvGraphicFramePr>
          <p:cNvPr id="357380" name="Object 4"/>
          <p:cNvGraphicFramePr>
            <a:graphicFrameLocks/>
          </p:cNvGraphicFramePr>
          <p:nvPr/>
        </p:nvGraphicFramePr>
        <p:xfrm>
          <a:off x="3429000" y="2971800"/>
          <a:ext cx="60198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19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71800"/>
                        <a:ext cx="60198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Covered Straddle Write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Long Stock</a:t>
            </a:r>
          </a:p>
          <a:p>
            <a:pPr>
              <a:buNone/>
            </a:pPr>
            <a:r>
              <a:rPr lang="en-US" sz="2000" dirty="0"/>
              <a:t>Short Call</a:t>
            </a:r>
          </a:p>
          <a:p>
            <a:pPr>
              <a:buNone/>
            </a:pPr>
            <a:r>
              <a:rPr lang="en-US" sz="2000" dirty="0"/>
              <a:t>Short Put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example</a:t>
            </a:r>
          </a:p>
          <a:p>
            <a:pPr>
              <a:buNone/>
            </a:pPr>
            <a:r>
              <a:rPr lang="en-US" sz="2000" dirty="0"/>
              <a:t>Price = 51		buy 100 shares</a:t>
            </a:r>
          </a:p>
          <a:p>
            <a:pPr>
              <a:buNone/>
            </a:pPr>
            <a:r>
              <a:rPr lang="en-US" sz="2000" dirty="0"/>
              <a:t>Jan50C = 5		sell 1 call</a:t>
            </a:r>
          </a:p>
          <a:p>
            <a:pPr>
              <a:buNone/>
            </a:pPr>
            <a:r>
              <a:rPr lang="en-US" sz="2000" dirty="0"/>
              <a:t>Jan50P = 4		sell 1 put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Max Profit = Premium + S - P = 9 + 50 - 51 = 8</a:t>
            </a:r>
          </a:p>
          <a:p>
            <a:pPr>
              <a:buNone/>
            </a:pPr>
            <a:r>
              <a:rPr lang="en-US" sz="2000" dirty="0"/>
              <a:t>BE = (P+S-Prem)/2 = 46</a:t>
            </a:r>
          </a:p>
        </p:txBody>
      </p:sp>
    </p:spTree>
  </p:cSld>
  <p:clrMapOvr>
    <a:masterClrMapping/>
  </p:clrMapOvr>
  <p:transition>
    <p:dissolv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Covered Straddle Write</a:t>
            </a:r>
          </a:p>
        </p:txBody>
      </p:sp>
      <p:graphicFrame>
        <p:nvGraphicFramePr>
          <p:cNvPr id="310272" name="Object 0"/>
          <p:cNvGraphicFramePr>
            <a:graphicFrameLocks/>
          </p:cNvGraphicFramePr>
          <p:nvPr/>
        </p:nvGraphicFramePr>
        <p:xfrm>
          <a:off x="2286000" y="1828800"/>
          <a:ext cx="7391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95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828800"/>
                        <a:ext cx="7391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Covered Straddle vs </a:t>
            </a:r>
            <a:br>
              <a:rPr lang="en-US" dirty="0"/>
            </a:br>
            <a:r>
              <a:rPr lang="en-US" dirty="0"/>
              <a:t>Covered call</a:t>
            </a:r>
          </a:p>
        </p:txBody>
      </p:sp>
      <p:graphicFrame>
        <p:nvGraphicFramePr>
          <p:cNvPr id="311296" name="Object 0"/>
          <p:cNvGraphicFramePr>
            <a:graphicFrameLocks/>
          </p:cNvGraphicFramePr>
          <p:nvPr/>
        </p:nvGraphicFramePr>
        <p:xfrm>
          <a:off x="2286000" y="1828800"/>
          <a:ext cx="7391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19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828800"/>
                        <a:ext cx="7391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Combination Write</a:t>
            </a:r>
            <a:br>
              <a:rPr lang="en-US" dirty="0"/>
            </a:br>
            <a:r>
              <a:rPr lang="en-US" dirty="0"/>
              <a:t>or Strangle Write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Short put (out of money)</a:t>
            </a:r>
          </a:p>
          <a:p>
            <a:pPr>
              <a:buNone/>
            </a:pPr>
            <a:r>
              <a:rPr lang="en-US" sz="2000" dirty="0"/>
              <a:t>Short call (out of money)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example</a:t>
            </a:r>
          </a:p>
          <a:p>
            <a:pPr>
              <a:buNone/>
            </a:pPr>
            <a:r>
              <a:rPr lang="en-US" sz="2000" dirty="0"/>
              <a:t>price = 65</a:t>
            </a:r>
          </a:p>
          <a:p>
            <a:pPr>
              <a:buNone/>
            </a:pPr>
            <a:r>
              <a:rPr lang="en-US" sz="2000" dirty="0"/>
              <a:t>Jan70C = 4</a:t>
            </a:r>
          </a:p>
          <a:p>
            <a:pPr>
              <a:buNone/>
            </a:pPr>
            <a:r>
              <a:rPr lang="en-US" sz="2000" dirty="0"/>
              <a:t>Jan60P = 3</a:t>
            </a:r>
          </a:p>
          <a:p>
            <a:pPr>
              <a:buNone/>
            </a:pPr>
            <a:r>
              <a:rPr lang="en-US" sz="2000" dirty="0"/>
              <a:t>Downside BE = Sp - put - call = 60-3-4 = 53</a:t>
            </a:r>
          </a:p>
          <a:p>
            <a:pPr>
              <a:buNone/>
            </a:pPr>
            <a:r>
              <a:rPr lang="en-US" sz="2000" dirty="0"/>
              <a:t>Upside BE = Sc + put + call = 70+3+4 = 77</a:t>
            </a:r>
          </a:p>
          <a:p>
            <a:pPr>
              <a:buNone/>
            </a:pPr>
            <a:r>
              <a:rPr lang="en-US" sz="2000" dirty="0"/>
              <a:t>Max Profit = put + call = 3+4 = 7</a:t>
            </a:r>
          </a:p>
        </p:txBody>
      </p:sp>
    </p:spTree>
  </p:cSld>
  <p:clrMapOvr>
    <a:masterClrMapping/>
  </p:clrMapOvr>
  <p:transition>
    <p:dissolv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Combination Write</a:t>
            </a:r>
            <a:br>
              <a:rPr lang="en-US" dirty="0"/>
            </a:br>
            <a:r>
              <a:rPr lang="en-US" dirty="0"/>
              <a:t>or Strangle Write</a:t>
            </a:r>
          </a:p>
        </p:txBody>
      </p:sp>
      <p:graphicFrame>
        <p:nvGraphicFramePr>
          <p:cNvPr id="312320" name="Object 0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43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Strangle Straddle Conversion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u="sng" dirty="0"/>
              <a:t>same example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price = 65             (price rises to 70)</a:t>
            </a:r>
          </a:p>
          <a:p>
            <a:pPr>
              <a:buNone/>
            </a:pPr>
            <a:r>
              <a:rPr lang="en-US" sz="2000" dirty="0"/>
              <a:t>Jan70C = 4		</a:t>
            </a:r>
          </a:p>
          <a:p>
            <a:pPr>
              <a:buNone/>
            </a:pPr>
            <a:r>
              <a:rPr lang="en-US" sz="2000" dirty="0"/>
              <a:t>Jan60P = 3		Put falls to 1</a:t>
            </a:r>
          </a:p>
          <a:p>
            <a:pPr>
              <a:buNone/>
            </a:pPr>
            <a:r>
              <a:rPr lang="en-US" sz="2000" dirty="0"/>
              <a:t>Jan70P = 4</a:t>
            </a:r>
          </a:p>
          <a:p>
            <a:pPr>
              <a:buNone/>
            </a:pPr>
            <a:r>
              <a:rPr lang="en-US" sz="2000" dirty="0"/>
              <a:t>action: buy back the 60 put &amp; sell the 70 put</a:t>
            </a:r>
          </a:p>
        </p:txBody>
      </p:sp>
      <p:graphicFrame>
        <p:nvGraphicFramePr>
          <p:cNvPr id="313344" name="Object 0"/>
          <p:cNvGraphicFramePr>
            <a:graphicFrameLocks/>
          </p:cNvGraphicFramePr>
          <p:nvPr/>
        </p:nvGraphicFramePr>
        <p:xfrm>
          <a:off x="3132138" y="3657603"/>
          <a:ext cx="5630862" cy="283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67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657603"/>
                        <a:ext cx="5630862" cy="283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Synthetic Long Put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Short Stock, Long Call</a:t>
            </a:r>
          </a:p>
        </p:txBody>
      </p:sp>
      <p:graphicFrame>
        <p:nvGraphicFramePr>
          <p:cNvPr id="266240" name="Object 3072"/>
          <p:cNvGraphicFramePr>
            <a:graphicFrameLocks/>
          </p:cNvGraphicFramePr>
          <p:nvPr/>
        </p:nvGraphicFramePr>
        <p:xfrm>
          <a:off x="2795588" y="1673228"/>
          <a:ext cx="6729412" cy="418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3" name="Picture" r:id="rId4" imgW="2943000" imgH="1836720" progId="Word.Document.8">
                  <p:embed/>
                </p:oleObj>
              </mc:Choice>
              <mc:Fallback>
                <p:oleObj name="Picture" r:id="rId4" imgW="294300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1673228"/>
                        <a:ext cx="6729412" cy="418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Strangle Straddle Conversion</a:t>
            </a:r>
          </a:p>
        </p:txBody>
      </p:sp>
      <p:graphicFrame>
        <p:nvGraphicFramePr>
          <p:cNvPr id="314368" name="Object 0"/>
          <p:cNvGraphicFramePr>
            <a:graphicFrameLocks/>
          </p:cNvGraphicFramePr>
          <p:nvPr/>
        </p:nvGraphicFramePr>
        <p:xfrm>
          <a:off x="2674938" y="1905000"/>
          <a:ext cx="6850062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891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1905000"/>
                        <a:ext cx="6850062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Strangle Straddle Conversion</a:t>
            </a:r>
          </a:p>
        </p:txBody>
      </p:sp>
      <p:graphicFrame>
        <p:nvGraphicFramePr>
          <p:cNvPr id="315392" name="Object 0"/>
          <p:cNvGraphicFramePr>
            <a:graphicFrameLocks/>
          </p:cNvGraphicFramePr>
          <p:nvPr/>
        </p:nvGraphicFramePr>
        <p:xfrm>
          <a:off x="2674938" y="1905000"/>
          <a:ext cx="6850062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15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1905000"/>
                        <a:ext cx="6850062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Strangle Straddle Conversion</a:t>
            </a:r>
          </a:p>
        </p:txBody>
      </p:sp>
      <p:graphicFrame>
        <p:nvGraphicFramePr>
          <p:cNvPr id="316416" name="Object 0"/>
          <p:cNvGraphicFramePr>
            <a:graphicFrameLocks/>
          </p:cNvGraphicFramePr>
          <p:nvPr/>
        </p:nvGraphicFramePr>
        <p:xfrm>
          <a:off x="2671766" y="1901828"/>
          <a:ext cx="6846887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39" name="Picture" r:id="rId4" imgW="3660480" imgH="1849320" progId="Word.Document.8">
                  <p:embed/>
                </p:oleObj>
              </mc:Choice>
              <mc:Fallback>
                <p:oleObj name="Picture" r:id="rId4" imgW="3660480" imgH="18493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6" y="1901828"/>
                        <a:ext cx="6846887" cy="344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Splitting The Strikes</a:t>
            </a:r>
            <a:br>
              <a:rPr lang="en-US" dirty="0"/>
            </a:br>
            <a:r>
              <a:rPr lang="en-US" dirty="0"/>
              <a:t>&amp; Synthetic Stocks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Short out of money put</a:t>
            </a:r>
          </a:p>
          <a:p>
            <a:pPr>
              <a:buNone/>
            </a:pPr>
            <a:r>
              <a:rPr lang="en-US" sz="2000" dirty="0"/>
              <a:t>Long out of money call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example  (Bullish Strike Split)</a:t>
            </a:r>
          </a:p>
          <a:p>
            <a:pPr>
              <a:buNone/>
            </a:pPr>
            <a:r>
              <a:rPr lang="en-US" sz="2000" dirty="0"/>
              <a:t>price = 53</a:t>
            </a:r>
          </a:p>
          <a:p>
            <a:pPr>
              <a:buNone/>
            </a:pPr>
            <a:r>
              <a:rPr lang="en-US" sz="2000" dirty="0"/>
              <a:t>Jan50P = 2</a:t>
            </a:r>
          </a:p>
          <a:p>
            <a:pPr>
              <a:buNone/>
            </a:pPr>
            <a:r>
              <a:rPr lang="en-US" sz="2000" dirty="0"/>
              <a:t>Jan60C = 1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BE = 48</a:t>
            </a:r>
          </a:p>
        </p:txBody>
      </p:sp>
    </p:spTree>
  </p:cSld>
  <p:clrMapOvr>
    <a:masterClrMapping/>
  </p:clrMapOvr>
  <p:transition>
    <p:dissolv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Bullish Strike Split</a:t>
            </a:r>
          </a:p>
        </p:txBody>
      </p:sp>
      <p:graphicFrame>
        <p:nvGraphicFramePr>
          <p:cNvPr id="317440" name="Object 0"/>
          <p:cNvGraphicFramePr>
            <a:graphicFrameLocks/>
          </p:cNvGraphicFramePr>
          <p:nvPr/>
        </p:nvGraphicFramePr>
        <p:xfrm>
          <a:off x="2674938" y="1905000"/>
          <a:ext cx="6850062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63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1905000"/>
                        <a:ext cx="6850062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Bearish Strike Split</a:t>
            </a:r>
          </a:p>
        </p:txBody>
      </p:sp>
      <p:graphicFrame>
        <p:nvGraphicFramePr>
          <p:cNvPr id="318464" name="Object 0"/>
          <p:cNvGraphicFramePr>
            <a:graphicFrameLocks/>
          </p:cNvGraphicFramePr>
          <p:nvPr/>
        </p:nvGraphicFramePr>
        <p:xfrm>
          <a:off x="2674938" y="1905000"/>
          <a:ext cx="6850062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87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1905000"/>
                        <a:ext cx="6850062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Calendar Spread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Short near term option</a:t>
            </a:r>
          </a:p>
          <a:p>
            <a:pPr>
              <a:buNone/>
            </a:pPr>
            <a:r>
              <a:rPr lang="en-US" sz="2000" dirty="0"/>
              <a:t>Long distant term option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example (Bull Calendar Spread)</a:t>
            </a:r>
          </a:p>
          <a:p>
            <a:pPr>
              <a:buNone/>
            </a:pPr>
            <a:r>
              <a:rPr lang="en-US" sz="2000" dirty="0"/>
              <a:t>Price = 50</a:t>
            </a:r>
          </a:p>
          <a:p>
            <a:pPr>
              <a:buNone/>
            </a:pPr>
            <a:r>
              <a:rPr lang="en-US" sz="2000" dirty="0"/>
              <a:t>Today		Apr50C = 5		       short = +5</a:t>
            </a:r>
          </a:p>
          <a:p>
            <a:pPr>
              <a:buNone/>
            </a:pPr>
            <a:r>
              <a:rPr lang="en-US" sz="2000" dirty="0"/>
              <a:t>(Jan)  		July50C = 8		     </a:t>
            </a:r>
            <a:r>
              <a:rPr lang="en-US" sz="2000" u="sng" dirty="0"/>
              <a:t>  long  = -8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						Net Debit = -3</a:t>
            </a:r>
          </a:p>
          <a:p>
            <a:pPr>
              <a:buNone/>
            </a:pPr>
            <a:r>
              <a:rPr lang="en-US" sz="2000" dirty="0"/>
              <a:t>Price = 50</a:t>
            </a:r>
          </a:p>
          <a:p>
            <a:pPr>
              <a:buNone/>
            </a:pPr>
            <a:r>
              <a:rPr lang="en-US" sz="2000" dirty="0"/>
              <a:t>April		Apr50C = 0</a:t>
            </a:r>
          </a:p>
          <a:p>
            <a:pPr>
              <a:buNone/>
            </a:pPr>
            <a:r>
              <a:rPr lang="en-US" sz="2000" dirty="0"/>
              <a:t>  		 	July50C = 5</a:t>
            </a:r>
          </a:p>
          <a:p>
            <a:pPr>
              <a:buNone/>
            </a:pPr>
            <a:r>
              <a:rPr lang="en-US" sz="2000"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Bull Calendar Spread</a:t>
            </a:r>
          </a:p>
        </p:txBody>
      </p:sp>
      <p:graphicFrame>
        <p:nvGraphicFramePr>
          <p:cNvPr id="208899" name="Object 3"/>
          <p:cNvGraphicFramePr>
            <a:graphicFrameLocks/>
          </p:cNvGraphicFramePr>
          <p:nvPr/>
        </p:nvGraphicFramePr>
        <p:xfrm>
          <a:off x="2674938" y="1905000"/>
          <a:ext cx="6850062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11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1905000"/>
                        <a:ext cx="6850062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Bull Calendar Spread</a:t>
            </a:r>
          </a:p>
        </p:txBody>
      </p:sp>
      <p:graphicFrame>
        <p:nvGraphicFramePr>
          <p:cNvPr id="319488" name="Object 0"/>
          <p:cNvGraphicFramePr>
            <a:graphicFrameLocks/>
          </p:cNvGraphicFramePr>
          <p:nvPr/>
        </p:nvGraphicFramePr>
        <p:xfrm>
          <a:off x="2674938" y="1905000"/>
          <a:ext cx="6850062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35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1905000"/>
                        <a:ext cx="6850062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1828800"/>
            <a:ext cx="7162800" cy="41148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sz="2000" u="sng" dirty="0"/>
              <a:t>Price 	Apr50C/PL	July50C/PL	Net Profit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40	0/+500	.5/-750	-250</a:t>
            </a:r>
          </a:p>
          <a:p>
            <a:pPr>
              <a:buNone/>
            </a:pPr>
            <a:r>
              <a:rPr lang="en-US" sz="2000" dirty="0"/>
              <a:t>45	0/+500	2.5/-550	-50</a:t>
            </a:r>
          </a:p>
          <a:p>
            <a:pPr>
              <a:buNone/>
            </a:pPr>
            <a:r>
              <a:rPr lang="en-US" sz="2000" dirty="0"/>
              <a:t>48	0/+500	4/-400		+100</a:t>
            </a:r>
          </a:p>
          <a:p>
            <a:pPr>
              <a:buNone/>
            </a:pPr>
            <a:r>
              <a:rPr lang="en-US" sz="2000" dirty="0"/>
              <a:t>50	0/+500	5/-300		+200</a:t>
            </a:r>
          </a:p>
          <a:p>
            <a:pPr>
              <a:buNone/>
            </a:pPr>
            <a:r>
              <a:rPr lang="en-US" sz="2000" dirty="0"/>
              <a:t>52	2/+300	6/-200		+100</a:t>
            </a:r>
          </a:p>
          <a:p>
            <a:pPr>
              <a:buNone/>
            </a:pPr>
            <a:r>
              <a:rPr lang="en-US" sz="2000" dirty="0"/>
              <a:t>55	5/0		8/0		0</a:t>
            </a:r>
          </a:p>
          <a:p>
            <a:pPr>
              <a:buNone/>
            </a:pPr>
            <a:r>
              <a:rPr lang="en-US" sz="2000" dirty="0"/>
              <a:t>60	10/-500	10.5/+250	+250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Bull Calendar Spread</a:t>
            </a:r>
            <a:br>
              <a:rPr lang="en-US" dirty="0"/>
            </a:br>
            <a:r>
              <a:rPr lang="en-US" dirty="0"/>
              <a:t>April Profit/Loss Table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Synthetic Long Put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Short Stock, Long Call</a:t>
            </a:r>
          </a:p>
        </p:txBody>
      </p:sp>
      <p:graphicFrame>
        <p:nvGraphicFramePr>
          <p:cNvPr id="267264" name="Object 4096"/>
          <p:cNvGraphicFramePr>
            <a:graphicFrameLocks/>
          </p:cNvGraphicFramePr>
          <p:nvPr/>
        </p:nvGraphicFramePr>
        <p:xfrm>
          <a:off x="2795588" y="1673228"/>
          <a:ext cx="6729412" cy="418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7" name="Picture" r:id="rId4" imgW="2943000" imgH="1836720" progId="Word.Document.8">
                  <p:embed/>
                </p:oleObj>
              </mc:Choice>
              <mc:Fallback>
                <p:oleObj name="Picture" r:id="rId4" imgW="2943000" imgH="183672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1673228"/>
                        <a:ext cx="6729412" cy="418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Put Calendar Spread</a:t>
            </a:r>
            <a:br>
              <a:rPr lang="en-US" dirty="0"/>
            </a:br>
            <a:r>
              <a:rPr lang="en-US" dirty="0"/>
              <a:t>(Bearish)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Same as call</a:t>
            </a:r>
          </a:p>
          <a:p>
            <a:pPr>
              <a:buNone/>
            </a:pPr>
            <a:r>
              <a:rPr lang="en-US" sz="2000" dirty="0"/>
              <a:t>short near term &amp; long distant term</a:t>
            </a:r>
          </a:p>
          <a:p>
            <a:pPr>
              <a:buNone/>
            </a:pPr>
            <a:r>
              <a:rPr lang="en-US" sz="2000" dirty="0"/>
              <a:t>ex - price = 50,  Jan50P = 2,  Apr50P = 3</a:t>
            </a:r>
          </a:p>
        </p:txBody>
      </p:sp>
      <p:graphicFrame>
        <p:nvGraphicFramePr>
          <p:cNvPr id="320512" name="Object 0"/>
          <p:cNvGraphicFramePr>
            <a:graphicFrameLocks/>
          </p:cNvGraphicFramePr>
          <p:nvPr/>
        </p:nvGraphicFramePr>
        <p:xfrm>
          <a:off x="2751138" y="2667000"/>
          <a:ext cx="6850062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59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2667000"/>
                        <a:ext cx="6850062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Reverse Spread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Opposite of all other common positions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Example (Reverse ratio - backspread) 2:1</a:t>
            </a:r>
          </a:p>
          <a:p>
            <a:pPr>
              <a:buNone/>
            </a:pPr>
            <a:r>
              <a:rPr lang="en-US" sz="2000" dirty="0"/>
              <a:t>Short call @ s1      s1&lt;s2</a:t>
            </a:r>
          </a:p>
          <a:p>
            <a:pPr>
              <a:buNone/>
            </a:pPr>
            <a:r>
              <a:rPr lang="en-US" sz="2000" dirty="0"/>
              <a:t>Long x calls @ s2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Price = 43</a:t>
            </a:r>
          </a:p>
          <a:p>
            <a:pPr>
              <a:buNone/>
            </a:pPr>
            <a:r>
              <a:rPr lang="en-US" sz="2000" dirty="0"/>
              <a:t>July40C = 4</a:t>
            </a:r>
          </a:p>
          <a:p>
            <a:pPr>
              <a:buNone/>
            </a:pPr>
            <a:r>
              <a:rPr lang="en-US" sz="2000" dirty="0"/>
              <a:t>July45C = 1</a:t>
            </a:r>
          </a:p>
        </p:txBody>
      </p:sp>
    </p:spTree>
  </p:cSld>
  <p:clrMapOvr>
    <a:masterClrMapping/>
  </p:clrMapOvr>
  <p:transition>
    <p:dissolve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Step 1</a:t>
            </a:r>
          </a:p>
        </p:txBody>
      </p:sp>
      <p:graphicFrame>
        <p:nvGraphicFramePr>
          <p:cNvPr id="321536" name="Object 0"/>
          <p:cNvGraphicFramePr>
            <a:graphicFrameLocks/>
          </p:cNvGraphicFramePr>
          <p:nvPr/>
        </p:nvGraphicFramePr>
        <p:xfrm>
          <a:off x="2514600" y="20113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83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113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Reverse Ratio Backspread</a:t>
            </a:r>
          </a:p>
        </p:txBody>
      </p:sp>
    </p:spTree>
  </p:cSld>
  <p:clrMapOvr>
    <a:masterClrMapping/>
  </p:clrMapOvr>
  <p:transition>
    <p:dissolve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Reverse Ratio Backspread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graphicFrame>
        <p:nvGraphicFramePr>
          <p:cNvPr id="322560" name="Object 0"/>
          <p:cNvGraphicFramePr>
            <a:graphicFrameLocks/>
          </p:cNvGraphicFramePr>
          <p:nvPr/>
        </p:nvGraphicFramePr>
        <p:xfrm>
          <a:off x="2514600" y="20113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07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113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Reverse Butterfly</a:t>
            </a:r>
          </a:p>
        </p:txBody>
      </p:sp>
      <p:graphicFrame>
        <p:nvGraphicFramePr>
          <p:cNvPr id="323584" name="Object 0"/>
          <p:cNvGraphicFramePr>
            <a:graphicFrameLocks/>
          </p:cNvGraphicFramePr>
          <p:nvPr/>
        </p:nvGraphicFramePr>
        <p:xfrm>
          <a:off x="2514600" y="1668463"/>
          <a:ext cx="71628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31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68463"/>
                        <a:ext cx="71628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Diagonal Spread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2000" dirty="0"/>
              <a:t>diff strikes &amp; diff exp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example   (Diagonal Bull Spread)</a:t>
            </a:r>
          </a:p>
          <a:p>
            <a:pPr>
              <a:buNone/>
            </a:pPr>
            <a:r>
              <a:rPr lang="en-US" sz="2000" dirty="0"/>
              <a:t>Price = 32</a:t>
            </a:r>
          </a:p>
          <a:p>
            <a:pPr>
              <a:buNone/>
            </a:pPr>
            <a:r>
              <a:rPr lang="en-US" sz="2000" dirty="0"/>
              <a:t>Apr30C = 3</a:t>
            </a:r>
          </a:p>
          <a:p>
            <a:pPr>
              <a:buNone/>
            </a:pPr>
            <a:r>
              <a:rPr lang="en-US" sz="2000" dirty="0"/>
              <a:t>Apr35C = 1</a:t>
            </a:r>
          </a:p>
          <a:p>
            <a:pPr>
              <a:buNone/>
            </a:pPr>
            <a:r>
              <a:rPr lang="en-US" sz="2000" dirty="0"/>
              <a:t>July30C = 4		Long July30C</a:t>
            </a:r>
          </a:p>
          <a:p>
            <a:pPr>
              <a:buNone/>
            </a:pPr>
            <a:r>
              <a:rPr lang="en-US" sz="2000" dirty="0"/>
              <a:t>July35C = 1.5	Short Apr35C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Normal Bull Spread  -	Long Apr30C</a:t>
            </a:r>
          </a:p>
          <a:p>
            <a:pPr>
              <a:buNone/>
            </a:pPr>
            <a:r>
              <a:rPr lang="en-US" sz="2000" dirty="0"/>
              <a:t>  					Short Apr35C</a:t>
            </a:r>
          </a:p>
        </p:txBody>
      </p:sp>
    </p:spTree>
  </p:cSld>
  <p:clrMapOvr>
    <a:masterClrMapping/>
  </p:clrMapOvr>
  <p:transition>
    <p:dissolve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Diagonal Spread</a:t>
            </a:r>
            <a:br>
              <a:rPr lang="en-US" dirty="0"/>
            </a:br>
            <a:r>
              <a:rPr lang="en-US" dirty="0"/>
              <a:t>vs Normal Bull Spread</a:t>
            </a:r>
          </a:p>
        </p:txBody>
      </p:sp>
      <p:graphicFrame>
        <p:nvGraphicFramePr>
          <p:cNvPr id="324608" name="Object 0"/>
          <p:cNvGraphicFramePr>
            <a:graphicFrameLocks/>
          </p:cNvGraphicFramePr>
          <p:nvPr/>
        </p:nvGraphicFramePr>
        <p:xfrm>
          <a:off x="2514600" y="20113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55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113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Diagonal Spread</a:t>
            </a:r>
            <a:br>
              <a:rPr lang="en-US" dirty="0"/>
            </a:br>
            <a:r>
              <a:rPr lang="en-US" dirty="0"/>
              <a:t>vs Normal Bull Spread</a:t>
            </a:r>
          </a:p>
        </p:txBody>
      </p:sp>
      <p:graphicFrame>
        <p:nvGraphicFramePr>
          <p:cNvPr id="325632" name="Object 0"/>
          <p:cNvGraphicFramePr>
            <a:graphicFrameLocks/>
          </p:cNvGraphicFramePr>
          <p:nvPr/>
        </p:nvGraphicFramePr>
        <p:xfrm>
          <a:off x="2514600" y="2011363"/>
          <a:ext cx="6477000" cy="32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79" name="Picture" r:id="rId4" imgW="3657600" imgH="1846080" progId="Word.Document.8">
                  <p:embed/>
                </p:oleObj>
              </mc:Choice>
              <mc:Fallback>
                <p:oleObj name="Picture" r:id="rId4" imgW="3657600" imgH="1846080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11363"/>
                        <a:ext cx="6477000" cy="32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847</TotalTime>
  <Words>2329</Words>
  <Application>Microsoft Office PowerPoint</Application>
  <PresentationFormat>Widescreen</PresentationFormat>
  <Paragraphs>477</Paragraphs>
  <Slides>97</Slides>
  <Notes>95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97</vt:i4>
      </vt:variant>
    </vt:vector>
  </HeadingPairs>
  <TitlesOfParts>
    <vt:vector size="106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Picture</vt:lpstr>
      <vt:lpstr>Document</vt:lpstr>
      <vt:lpstr>Financial Engineering</vt:lpstr>
      <vt:lpstr>Option Strategies</vt:lpstr>
      <vt:lpstr>Option Strategies</vt:lpstr>
      <vt:lpstr>Covered Call</vt:lpstr>
      <vt:lpstr>Covered Call</vt:lpstr>
      <vt:lpstr>Protective Put</vt:lpstr>
      <vt:lpstr>Protective Put</vt:lpstr>
      <vt:lpstr>Synthetic Long Put</vt:lpstr>
      <vt:lpstr>Synthetic Long Put</vt:lpstr>
      <vt:lpstr>Synthetic Short Call</vt:lpstr>
      <vt:lpstr>Synthetic Short Call</vt:lpstr>
      <vt:lpstr>Synthetic Stock</vt:lpstr>
      <vt:lpstr>Synthetic Stock</vt:lpstr>
      <vt:lpstr>Synthetic Stock</vt:lpstr>
      <vt:lpstr>Bull Spread</vt:lpstr>
      <vt:lpstr>Bull Spread</vt:lpstr>
      <vt:lpstr>Bull Spread</vt:lpstr>
      <vt:lpstr>Bull Spread</vt:lpstr>
      <vt:lpstr>Bull Spread</vt:lpstr>
      <vt:lpstr>Bull Spread</vt:lpstr>
      <vt:lpstr>Bull Spread</vt:lpstr>
      <vt:lpstr>Bull Spread</vt:lpstr>
      <vt:lpstr>Bull Spread</vt:lpstr>
      <vt:lpstr>Aggressive Bull Spread</vt:lpstr>
      <vt:lpstr>Extremely Aggr. Bull Spread</vt:lpstr>
      <vt:lpstr>Least Aggr. Bull Spread</vt:lpstr>
      <vt:lpstr>Put Bull Spread</vt:lpstr>
      <vt:lpstr>Put Bull Spread</vt:lpstr>
      <vt:lpstr>Put Bull Spread</vt:lpstr>
      <vt:lpstr>Put Bull Spread</vt:lpstr>
      <vt:lpstr>Call Bear Spread</vt:lpstr>
      <vt:lpstr>Call Bear Spread</vt:lpstr>
      <vt:lpstr>Call Bear Spread</vt:lpstr>
      <vt:lpstr>Put Bear Spread</vt:lpstr>
      <vt:lpstr>Put Bear Spread</vt:lpstr>
      <vt:lpstr>Put Bear Spread</vt:lpstr>
      <vt:lpstr>Call Bear  vs. Put Bear  </vt:lpstr>
      <vt:lpstr>Bull Spread - Roll Down</vt:lpstr>
      <vt:lpstr>Bull Spread - Roll Down</vt:lpstr>
      <vt:lpstr>Bull Spread - Roll Down</vt:lpstr>
      <vt:lpstr>Bull Spread - Roll Down</vt:lpstr>
      <vt:lpstr>Bull Spread - Roll Down</vt:lpstr>
      <vt:lpstr>Bull Spread - Roll Down</vt:lpstr>
      <vt:lpstr>Bull Spread - Roll Down</vt:lpstr>
      <vt:lpstr>Synthetic Covered Call Bull spread</vt:lpstr>
      <vt:lpstr>Synthetic Covered Call Bull spread</vt:lpstr>
      <vt:lpstr>Butterfly Spread</vt:lpstr>
      <vt:lpstr>Butterfly Spread</vt:lpstr>
      <vt:lpstr>Butterfly Spread</vt:lpstr>
      <vt:lpstr>Butterfly Spread</vt:lpstr>
      <vt:lpstr>Butterfly Spread</vt:lpstr>
      <vt:lpstr>Put Butterfly Spread</vt:lpstr>
      <vt:lpstr>Ratio Call Write</vt:lpstr>
      <vt:lpstr>Ratio Call Write</vt:lpstr>
      <vt:lpstr>Ratio Call Roll Down</vt:lpstr>
      <vt:lpstr>Ratio Call Roll Down</vt:lpstr>
      <vt:lpstr>Variable Ratios</vt:lpstr>
      <vt:lpstr>Ratio Call Write</vt:lpstr>
      <vt:lpstr>Ratio Call Write</vt:lpstr>
      <vt:lpstr>Variable Ratio Write </vt:lpstr>
      <vt:lpstr>Variable Ratio Write</vt:lpstr>
      <vt:lpstr>Variable Ratio Write</vt:lpstr>
      <vt:lpstr>Variable Ratio Write</vt:lpstr>
      <vt:lpstr>Ratio Put Write</vt:lpstr>
      <vt:lpstr>Ratio Spread</vt:lpstr>
      <vt:lpstr>Ratio Spread</vt:lpstr>
      <vt:lpstr>Ratio Spread</vt:lpstr>
      <vt:lpstr>Ratio Spread</vt:lpstr>
      <vt:lpstr>Ratio Spread</vt:lpstr>
      <vt:lpstr>Ratio spread</vt:lpstr>
      <vt:lpstr>Ratio spread</vt:lpstr>
      <vt:lpstr>Naked Straddle Write</vt:lpstr>
      <vt:lpstr>Naked Straddle Write</vt:lpstr>
      <vt:lpstr>Covered Straddle Write</vt:lpstr>
      <vt:lpstr>Covered Straddle Write</vt:lpstr>
      <vt:lpstr>Covered Straddle vs  Covered call</vt:lpstr>
      <vt:lpstr>Combination Write or Strangle Write</vt:lpstr>
      <vt:lpstr>Combination Write or Strangle Write</vt:lpstr>
      <vt:lpstr>Strangle Straddle Conversion</vt:lpstr>
      <vt:lpstr>Strangle Straddle Conversion</vt:lpstr>
      <vt:lpstr>Strangle Straddle Conversion</vt:lpstr>
      <vt:lpstr>Strangle Straddle Conversion</vt:lpstr>
      <vt:lpstr>Splitting The Strikes &amp; Synthetic Stocks</vt:lpstr>
      <vt:lpstr>Bullish Strike Split</vt:lpstr>
      <vt:lpstr>Bearish Strike Split</vt:lpstr>
      <vt:lpstr>Calendar Spread</vt:lpstr>
      <vt:lpstr>Bull Calendar Spread</vt:lpstr>
      <vt:lpstr>Bull Calendar Spread</vt:lpstr>
      <vt:lpstr>Bull Calendar Spread April Profit/Loss Table</vt:lpstr>
      <vt:lpstr>Put Calendar Spread (Bearish)</vt:lpstr>
      <vt:lpstr>Reverse Spread</vt:lpstr>
      <vt:lpstr>Reverse Ratio Backspread</vt:lpstr>
      <vt:lpstr>Reverse Ratio Backspread</vt:lpstr>
      <vt:lpstr>Reverse Butterfly</vt:lpstr>
      <vt:lpstr>Diagonal Spread</vt:lpstr>
      <vt:lpstr>Diagonal Spread vs Normal Bull Spread</vt:lpstr>
      <vt:lpstr>Diagonal Spread vs Normal Bull Spread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</dc:title>
  <dc:creator>.</dc:creator>
  <cp:lastModifiedBy>Matt Will</cp:lastModifiedBy>
  <cp:revision>388</cp:revision>
  <dcterms:created xsi:type="dcterms:W3CDTF">2007-08-26T18:21:43Z</dcterms:created>
  <dcterms:modified xsi:type="dcterms:W3CDTF">2020-01-16T18:06:07Z</dcterms:modified>
</cp:coreProperties>
</file>